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4" r:id="rId3"/>
    <p:sldId id="273" r:id="rId4"/>
    <p:sldId id="275" r:id="rId5"/>
    <p:sldId id="261" r:id="rId6"/>
    <p:sldId id="276" r:id="rId7"/>
    <p:sldId id="277" r:id="rId8"/>
    <p:sldId id="278" r:id="rId9"/>
    <p:sldId id="279" r:id="rId10"/>
    <p:sldId id="280" r:id="rId11"/>
    <p:sldId id="281" r:id="rId12"/>
    <p:sldId id="282" r:id="rId13"/>
    <p:sldId id="284" r:id="rId14"/>
    <p:sldId id="285" r:id="rId15"/>
    <p:sldId id="270" r:id="rId16"/>
    <p:sldId id="286" r:id="rId17"/>
    <p:sldId id="271" r:id="rId18"/>
    <p:sldId id="272" r:id="rId19"/>
    <p:sldId id="287" r:id="rId20"/>
    <p:sldId id="289" r:id="rId21"/>
    <p:sldId id="288" r:id="rId22"/>
    <p:sldId id="291" r:id="rId23"/>
    <p:sldId id="292" r:id="rId24"/>
    <p:sldId id="293" r:id="rId25"/>
    <p:sldId id="294" r:id="rId26"/>
    <p:sldId id="295" r:id="rId27"/>
    <p:sldId id="296" r:id="rId28"/>
    <p:sldId id="297" r:id="rId29"/>
    <p:sldId id="298" r:id="rId30"/>
    <p:sldId id="299" r:id="rId31"/>
    <p:sldId id="300" r:id="rId32"/>
    <p:sldId id="303" r:id="rId33"/>
    <p:sldId id="301" r:id="rId34"/>
    <p:sldId id="304" r:id="rId35"/>
    <p:sldId id="305" r:id="rId36"/>
    <p:sldId id="306" r:id="rId37"/>
    <p:sldId id="307" r:id="rId38"/>
    <p:sldId id="308" r:id="rId39"/>
    <p:sldId id="309" r:id="rId40"/>
    <p:sldId id="310" r:id="rId41"/>
    <p:sldId id="311" r:id="rId42"/>
    <p:sldId id="312" r:id="rId43"/>
    <p:sldId id="313"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018" autoAdjust="0"/>
    <p:restoredTop sz="94660"/>
  </p:normalViewPr>
  <p:slideViewPr>
    <p:cSldViewPr>
      <p:cViewPr>
        <p:scale>
          <a:sx n="50" d="100"/>
          <a:sy n="50" d="100"/>
        </p:scale>
        <p:origin x="-2106" y="-48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bg2">
                  <a:lumMod val="50000"/>
                </a:schemeClr>
              </a:buClr>
              <a:defRPr>
                <a:solidFill>
                  <a:schemeClr val="bg2">
                    <a:lumMod val="25000"/>
                  </a:schemeClr>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685800"/>
            <a:ext cx="19812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85800"/>
            <a:ext cx="57912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b="0" cap="all" baseline="0">
                <a:latin typeface="Calibri" pitchFamily="34" charset="0"/>
                <a:cs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baseline="0">
                <a:solidFill>
                  <a:schemeClr val="tx1">
                    <a:lumMod val="75000"/>
                    <a:lumOff val="25000"/>
                  </a:schemeClr>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1963" y="1722438"/>
            <a:ext cx="3438525"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22888" y="1722438"/>
            <a:ext cx="3440112"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3" name="Rectangle 29"/>
          <p:cNvSpPr>
            <a:spLocks noChangeArrowheads="1"/>
          </p:cNvSpPr>
          <p:nvPr/>
        </p:nvSpPr>
        <p:spPr bwMode="auto">
          <a:xfrm>
            <a:off x="0" y="0"/>
            <a:ext cx="9144000" cy="1447800"/>
          </a:xfrm>
          <a:prstGeom prst="rect">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16200000" scaled="1"/>
            <a:tileRect/>
          </a:gradFill>
          <a:ln>
            <a:noFill/>
          </a:ln>
          <a:effectLst/>
        </p:spPr>
        <p:txBody>
          <a:bodyPr wrap="none" anchor="ctr"/>
          <a:lstStyle/>
          <a:p>
            <a:pPr fontAlgn="auto">
              <a:spcBef>
                <a:spcPts val="0"/>
              </a:spcBef>
              <a:spcAft>
                <a:spcPts val="0"/>
              </a:spcAft>
              <a:defRPr/>
            </a:pPr>
            <a:endParaRPr lang="en-US" dirty="0">
              <a:latin typeface="Calibri" pitchFamily="34" charset="0"/>
              <a:cs typeface="Calibri" pitchFamily="34" charset="0"/>
            </a:endParaRPr>
          </a:p>
        </p:txBody>
      </p:sp>
      <p:sp>
        <p:nvSpPr>
          <p:cNvPr id="18435" name="Rectangle 9"/>
          <p:cNvSpPr>
            <a:spLocks noGrp="1" noChangeArrowheads="1"/>
          </p:cNvSpPr>
          <p:nvPr>
            <p:ph type="title"/>
          </p:nvPr>
        </p:nvSpPr>
        <p:spPr bwMode="auto">
          <a:xfrm>
            <a:off x="533400" y="533400"/>
            <a:ext cx="8458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6" name="Rectangle 10"/>
          <p:cNvSpPr>
            <a:spLocks noGrp="1" noChangeArrowheads="1"/>
          </p:cNvSpPr>
          <p:nvPr>
            <p:ph type="body" idx="1"/>
          </p:nvPr>
        </p:nvSpPr>
        <p:spPr bwMode="auto">
          <a:xfrm>
            <a:off x="533400" y="1676400"/>
            <a:ext cx="84582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4"/>
          <p:cNvSpPr>
            <a:spLocks noChangeArrowheads="1"/>
          </p:cNvSpPr>
          <p:nvPr/>
        </p:nvSpPr>
        <p:spPr bwMode="auto">
          <a:xfrm>
            <a:off x="0" y="0"/>
            <a:ext cx="9144000" cy="76200"/>
          </a:xfrm>
          <a:prstGeom prst="rect">
            <a:avLst/>
          </a:prstGeom>
          <a:solidFill>
            <a:schemeClr val="tx2">
              <a:lumMod val="75000"/>
            </a:schemeClr>
          </a:solidFill>
          <a:ln w="0">
            <a:solidFill>
              <a:srgbClr val="0391BD"/>
            </a:solidFill>
            <a:miter lim="800000"/>
            <a:headEnd/>
            <a:tailEnd/>
          </a:ln>
        </p:spPr>
        <p:txBody>
          <a:bodyPr wrap="none" anchor="ctr"/>
          <a:lstStyle/>
          <a:p>
            <a:pPr fontAlgn="auto">
              <a:spcBef>
                <a:spcPts val="0"/>
              </a:spcBef>
              <a:spcAft>
                <a:spcPts val="0"/>
              </a:spcAft>
              <a:defRPr/>
            </a:pPr>
            <a:endParaRPr lang="en-US">
              <a:latin typeface="+mn-lt"/>
            </a:endParaRPr>
          </a:p>
        </p:txBody>
      </p:sp>
      <p:sp>
        <p:nvSpPr>
          <p:cNvPr id="12" name="Rectangle 5"/>
          <p:cNvSpPr>
            <a:spLocks noChangeArrowheads="1"/>
          </p:cNvSpPr>
          <p:nvPr/>
        </p:nvSpPr>
        <p:spPr bwMode="auto">
          <a:xfrm>
            <a:off x="0" y="304800"/>
            <a:ext cx="9144000" cy="76200"/>
          </a:xfrm>
          <a:prstGeom prst="rect">
            <a:avLst/>
          </a:prstGeom>
          <a:solidFill>
            <a:schemeClr val="accent4">
              <a:lumMod val="60000"/>
              <a:lumOff val="40000"/>
            </a:schemeClr>
          </a:solidFill>
          <a:ln>
            <a:noFill/>
          </a:ln>
        </p:spPr>
        <p:txBody>
          <a:bodyPr wrap="none" anchor="ctr"/>
          <a:lstStyle/>
          <a:p>
            <a:pPr fontAlgn="auto">
              <a:spcBef>
                <a:spcPts val="0"/>
              </a:spcBef>
              <a:spcAft>
                <a:spcPts val="0"/>
              </a:spcAft>
              <a:defRPr/>
            </a:pPr>
            <a:endParaRPr lang="en-US">
              <a:latin typeface="+mn-lt"/>
            </a:endParaRPr>
          </a:p>
        </p:txBody>
      </p:sp>
      <p:sp>
        <p:nvSpPr>
          <p:cNvPr id="14" name="Rectangle 7"/>
          <p:cNvSpPr>
            <a:spLocks noChangeArrowheads="1"/>
          </p:cNvSpPr>
          <p:nvPr/>
        </p:nvSpPr>
        <p:spPr bwMode="auto">
          <a:xfrm>
            <a:off x="0" y="152400"/>
            <a:ext cx="9144000" cy="76200"/>
          </a:xfrm>
          <a:prstGeom prst="rect">
            <a:avLst/>
          </a:prstGeom>
          <a:solidFill>
            <a:schemeClr val="tx1"/>
          </a:solidFill>
          <a:ln>
            <a:noFill/>
          </a:ln>
          <a:extLst>
            <a:ext uri="{91240B29-F687-4F45-9708-019B960494DF}"/>
          </a:extLst>
        </p:spPr>
        <p:txBody>
          <a:bodyPr wrap="none" anchor="ctr"/>
          <a:lstStyle/>
          <a:p>
            <a:pPr fontAlgn="auto">
              <a:spcBef>
                <a:spcPts val="0"/>
              </a:spcBef>
              <a:spcAft>
                <a:spcPts val="0"/>
              </a:spcAft>
              <a:defRPr/>
            </a:pPr>
            <a:endParaRPr lang="en-US">
              <a:latin typeface="+mn-lt"/>
            </a:endParaRPr>
          </a:p>
        </p:txBody>
      </p:sp>
      <p:sp>
        <p:nvSpPr>
          <p:cNvPr id="15" name="Rectangle 8"/>
          <p:cNvSpPr>
            <a:spLocks noChangeArrowheads="1"/>
          </p:cNvSpPr>
          <p:nvPr/>
        </p:nvSpPr>
        <p:spPr bwMode="auto">
          <a:xfrm>
            <a:off x="304800" y="0"/>
            <a:ext cx="76200" cy="6858000"/>
          </a:xfrm>
          <a:prstGeom prst="rect">
            <a:avLst/>
          </a:prstGeom>
          <a:solidFill>
            <a:schemeClr val="tx2">
              <a:lumMod val="75000"/>
            </a:schemeClr>
          </a:solidFill>
          <a:ln>
            <a:noFill/>
          </a:ln>
        </p:spPr>
        <p:txBody>
          <a:bodyPr wrap="none" anchor="ctr"/>
          <a:lstStyle/>
          <a:p>
            <a:pPr fontAlgn="auto">
              <a:spcBef>
                <a:spcPts val="0"/>
              </a:spcBef>
              <a:spcAft>
                <a:spcPts val="0"/>
              </a:spcAft>
              <a:defRPr/>
            </a:pPr>
            <a:endParaRPr lang="en-US">
              <a:latin typeface="+mn-lt"/>
            </a:endParaRPr>
          </a:p>
        </p:txBody>
      </p:sp>
      <p:sp>
        <p:nvSpPr>
          <p:cNvPr id="16" name="Rectangle 9"/>
          <p:cNvSpPr>
            <a:spLocks noChangeArrowheads="1"/>
          </p:cNvSpPr>
          <p:nvPr/>
        </p:nvSpPr>
        <p:spPr bwMode="auto">
          <a:xfrm>
            <a:off x="0" y="0"/>
            <a:ext cx="76200" cy="6858000"/>
          </a:xfrm>
          <a:prstGeom prst="rect">
            <a:avLst/>
          </a:prstGeom>
          <a:solidFill>
            <a:schemeClr val="accent4">
              <a:lumMod val="60000"/>
              <a:lumOff val="40000"/>
            </a:schemeClr>
          </a:solidFill>
          <a:ln>
            <a:noFill/>
          </a:ln>
        </p:spPr>
        <p:txBody>
          <a:bodyPr wrap="none" anchor="ctr"/>
          <a:lstStyle/>
          <a:p>
            <a:pPr fontAlgn="auto">
              <a:spcBef>
                <a:spcPts val="0"/>
              </a:spcBef>
              <a:spcAft>
                <a:spcPts val="0"/>
              </a:spcAft>
              <a:defRPr/>
            </a:pPr>
            <a:endParaRPr lang="en-US">
              <a:latin typeface="+mn-lt"/>
            </a:endParaRPr>
          </a:p>
        </p:txBody>
      </p:sp>
      <p:sp>
        <p:nvSpPr>
          <p:cNvPr id="2" name="Rectangle 7"/>
          <p:cNvSpPr>
            <a:spLocks noChangeArrowheads="1"/>
          </p:cNvSpPr>
          <p:nvPr/>
        </p:nvSpPr>
        <p:spPr bwMode="auto">
          <a:xfrm rot="5400000">
            <a:off x="-3238500" y="3390900"/>
            <a:ext cx="6858000" cy="76200"/>
          </a:xfrm>
          <a:prstGeom prst="rect">
            <a:avLst/>
          </a:prstGeom>
          <a:solidFill>
            <a:schemeClr val="tx1"/>
          </a:solidFill>
          <a:ln>
            <a:noFill/>
          </a:ln>
          <a:extLst>
            <a:ext uri="{91240B29-F687-4F45-9708-019B960494DF}"/>
          </a:extLst>
        </p:spPr>
        <p:txBody>
          <a:bodyPr rot="10800000" vert="eaVert" wrap="none" anchor="ct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iming>
    <p:tnLst>
      <p:par>
        <p:cTn id="1" dur="indefinite" restart="never" nodeType="tmRoot"/>
      </p:par>
    </p:tnLst>
  </p:timing>
  <p:txStyles>
    <p:titleStyle>
      <a:lvl1pPr algn="l" rtl="0" fontAlgn="base">
        <a:lnSpc>
          <a:spcPct val="85000"/>
        </a:lnSpc>
        <a:spcBef>
          <a:spcPct val="0"/>
        </a:spcBef>
        <a:spcAft>
          <a:spcPct val="0"/>
        </a:spcAft>
        <a:defRPr sz="3600" b="1">
          <a:solidFill>
            <a:schemeClr val="tx1"/>
          </a:solidFill>
          <a:latin typeface="Calibri" pitchFamily="34" charset="0"/>
          <a:ea typeface="+mj-ea"/>
          <a:cs typeface="Calibri" pitchFamily="34" charset="0"/>
        </a:defRPr>
      </a:lvl1pPr>
      <a:lvl2pPr algn="l" rtl="0" fontAlgn="base">
        <a:lnSpc>
          <a:spcPct val="85000"/>
        </a:lnSpc>
        <a:spcBef>
          <a:spcPct val="0"/>
        </a:spcBef>
        <a:spcAft>
          <a:spcPct val="0"/>
        </a:spcAft>
        <a:defRPr sz="3600" b="1">
          <a:solidFill>
            <a:schemeClr val="tx1"/>
          </a:solidFill>
          <a:latin typeface="Calibri" pitchFamily="34" charset="0"/>
          <a:cs typeface="Calibri" pitchFamily="34" charset="0"/>
        </a:defRPr>
      </a:lvl2pPr>
      <a:lvl3pPr algn="l" rtl="0" fontAlgn="base">
        <a:lnSpc>
          <a:spcPct val="85000"/>
        </a:lnSpc>
        <a:spcBef>
          <a:spcPct val="0"/>
        </a:spcBef>
        <a:spcAft>
          <a:spcPct val="0"/>
        </a:spcAft>
        <a:defRPr sz="3600" b="1">
          <a:solidFill>
            <a:schemeClr val="tx1"/>
          </a:solidFill>
          <a:latin typeface="Calibri" pitchFamily="34" charset="0"/>
          <a:cs typeface="Calibri" pitchFamily="34" charset="0"/>
        </a:defRPr>
      </a:lvl3pPr>
      <a:lvl4pPr algn="l" rtl="0" fontAlgn="base">
        <a:lnSpc>
          <a:spcPct val="85000"/>
        </a:lnSpc>
        <a:spcBef>
          <a:spcPct val="0"/>
        </a:spcBef>
        <a:spcAft>
          <a:spcPct val="0"/>
        </a:spcAft>
        <a:defRPr sz="3600" b="1">
          <a:solidFill>
            <a:schemeClr val="tx1"/>
          </a:solidFill>
          <a:latin typeface="Calibri" pitchFamily="34" charset="0"/>
          <a:cs typeface="Calibri" pitchFamily="34" charset="0"/>
        </a:defRPr>
      </a:lvl4pPr>
      <a:lvl5pPr algn="l" rtl="0" fontAlgn="base">
        <a:lnSpc>
          <a:spcPct val="85000"/>
        </a:lnSpc>
        <a:spcBef>
          <a:spcPct val="0"/>
        </a:spcBef>
        <a:spcAft>
          <a:spcPct val="0"/>
        </a:spcAft>
        <a:defRPr sz="3600" b="1">
          <a:solidFill>
            <a:schemeClr val="tx1"/>
          </a:solidFill>
          <a:latin typeface="Calibri" pitchFamily="34" charset="0"/>
          <a:cs typeface="Calibri" pitchFamily="34" charset="0"/>
        </a:defRPr>
      </a:lvl5pPr>
      <a:lvl6pPr marL="457200" algn="l" rtl="0" eaLnBrk="1" fontAlgn="base" hangingPunct="1">
        <a:lnSpc>
          <a:spcPct val="85000"/>
        </a:lnSpc>
        <a:spcBef>
          <a:spcPct val="0"/>
        </a:spcBef>
        <a:spcAft>
          <a:spcPct val="0"/>
        </a:spcAft>
        <a:defRPr sz="4000" b="1">
          <a:solidFill>
            <a:srgbClr val="6A5218"/>
          </a:solidFill>
          <a:latin typeface="Times New Roman" pitchFamily="18" charset="0"/>
        </a:defRPr>
      </a:lvl6pPr>
      <a:lvl7pPr marL="914400" algn="l" rtl="0" eaLnBrk="1" fontAlgn="base" hangingPunct="1">
        <a:lnSpc>
          <a:spcPct val="85000"/>
        </a:lnSpc>
        <a:spcBef>
          <a:spcPct val="0"/>
        </a:spcBef>
        <a:spcAft>
          <a:spcPct val="0"/>
        </a:spcAft>
        <a:defRPr sz="4000" b="1">
          <a:solidFill>
            <a:srgbClr val="6A5218"/>
          </a:solidFill>
          <a:latin typeface="Times New Roman" pitchFamily="18" charset="0"/>
        </a:defRPr>
      </a:lvl7pPr>
      <a:lvl8pPr marL="1371600" algn="l" rtl="0" eaLnBrk="1" fontAlgn="base" hangingPunct="1">
        <a:lnSpc>
          <a:spcPct val="85000"/>
        </a:lnSpc>
        <a:spcBef>
          <a:spcPct val="0"/>
        </a:spcBef>
        <a:spcAft>
          <a:spcPct val="0"/>
        </a:spcAft>
        <a:defRPr sz="4000" b="1">
          <a:solidFill>
            <a:srgbClr val="6A5218"/>
          </a:solidFill>
          <a:latin typeface="Times New Roman" pitchFamily="18" charset="0"/>
        </a:defRPr>
      </a:lvl8pPr>
      <a:lvl9pPr marL="1828800" algn="l" rtl="0" eaLnBrk="1" fontAlgn="base" hangingPunct="1">
        <a:lnSpc>
          <a:spcPct val="85000"/>
        </a:lnSpc>
        <a:spcBef>
          <a:spcPct val="0"/>
        </a:spcBef>
        <a:spcAft>
          <a:spcPct val="0"/>
        </a:spcAft>
        <a:defRPr sz="4000" b="1">
          <a:solidFill>
            <a:srgbClr val="6A5218"/>
          </a:solidFill>
          <a:latin typeface="Times New Roman" pitchFamily="18" charset="0"/>
        </a:defRPr>
      </a:lvl9pPr>
    </p:titleStyle>
    <p:bodyStyle>
      <a:lvl1pPr marL="228600" indent="-228600" algn="l" rtl="0" fontAlgn="base">
        <a:spcBef>
          <a:spcPct val="20000"/>
        </a:spcBef>
        <a:spcAft>
          <a:spcPct val="0"/>
        </a:spcAft>
        <a:buFont typeface="Wingdings" pitchFamily="2" charset="2"/>
        <a:buChar char="§"/>
        <a:defRPr sz="3200">
          <a:solidFill>
            <a:schemeClr val="tx1"/>
          </a:solidFill>
          <a:latin typeface="Calibri" pitchFamily="34" charset="0"/>
          <a:ea typeface="+mn-ea"/>
          <a:cs typeface="Calibri" pitchFamily="34" charset="0"/>
        </a:defRPr>
      </a:lvl1pPr>
      <a:lvl2pPr marL="571500" indent="-228600" algn="l" rtl="0" fontAlgn="base">
        <a:spcBef>
          <a:spcPct val="20000"/>
        </a:spcBef>
        <a:spcAft>
          <a:spcPct val="0"/>
        </a:spcAft>
        <a:buClr>
          <a:srgbClr val="A34B73"/>
        </a:buClr>
        <a:buFont typeface="Wingdings" pitchFamily="2" charset="2"/>
        <a:buChar char="§"/>
        <a:defRPr sz="2800">
          <a:solidFill>
            <a:srgbClr val="51253A"/>
          </a:solidFill>
          <a:latin typeface="Calibri" pitchFamily="34" charset="0"/>
          <a:cs typeface="Calibri" pitchFamily="34" charset="0"/>
        </a:defRPr>
      </a:lvl2pPr>
      <a:lvl3pPr marL="914400" indent="-228600" algn="l" rtl="0" fontAlgn="base">
        <a:spcBef>
          <a:spcPct val="20000"/>
        </a:spcBef>
        <a:spcAft>
          <a:spcPct val="0"/>
        </a:spcAft>
        <a:buClr>
          <a:srgbClr val="B24D1D"/>
        </a:buClr>
        <a:buFont typeface="Wingdings" pitchFamily="2" charset="2"/>
        <a:buChar char="§"/>
        <a:defRPr sz="2400">
          <a:solidFill>
            <a:srgbClr val="773313"/>
          </a:solidFill>
          <a:latin typeface="Calibri" pitchFamily="34" charset="0"/>
          <a:cs typeface="Calibri" pitchFamily="34" charset="0"/>
        </a:defRPr>
      </a:lvl3pPr>
      <a:lvl4pPr marL="1257300" indent="-228600" algn="l" rtl="0" fontAlgn="base">
        <a:spcBef>
          <a:spcPct val="20000"/>
        </a:spcBef>
        <a:spcAft>
          <a:spcPct val="0"/>
        </a:spcAft>
        <a:buClr>
          <a:srgbClr val="874396"/>
        </a:buClr>
        <a:buFont typeface="Wingdings" pitchFamily="2" charset="2"/>
        <a:buChar char="§"/>
        <a:defRPr sz="2000">
          <a:solidFill>
            <a:schemeClr val="tx1"/>
          </a:solidFill>
          <a:latin typeface="Calibri" pitchFamily="34" charset="0"/>
          <a:cs typeface="Calibri" pitchFamily="34" charset="0"/>
        </a:defRPr>
      </a:lvl4pPr>
      <a:lvl5pPr marL="1600200" indent="-228600" algn="l" rtl="0" fontAlgn="base">
        <a:spcBef>
          <a:spcPct val="20000"/>
        </a:spcBef>
        <a:spcAft>
          <a:spcPct val="0"/>
        </a:spcAft>
        <a:buClr>
          <a:srgbClr val="956205"/>
        </a:buClr>
        <a:buFont typeface="Wingdings" pitchFamily="2" charset="2"/>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298B1B"/>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1"/>
          <p:cNvSpPr>
            <a:spLocks noChangeArrowheads="1"/>
          </p:cNvSpPr>
          <p:nvPr/>
        </p:nvSpPr>
        <p:spPr bwMode="auto">
          <a:xfrm>
            <a:off x="4911725" y="6613525"/>
            <a:ext cx="4152900" cy="244475"/>
          </a:xfrm>
          <a:prstGeom prst="rect">
            <a:avLst/>
          </a:prstGeom>
          <a:noFill/>
          <a:ln w="9525">
            <a:noFill/>
            <a:miter lim="800000"/>
            <a:headEnd/>
            <a:tailEnd/>
          </a:ln>
        </p:spPr>
        <p:txBody>
          <a:bodyPr wrap="none" lIns="92075" tIns="46038" rIns="92075" bIns="46038">
            <a:spAutoFit/>
          </a:bodyPr>
          <a:lstStyle/>
          <a:p>
            <a:pPr eaLnBrk="0" hangingPunct="0"/>
            <a:r>
              <a:rPr lang="en-US" sz="1000" b="1" i="1">
                <a:solidFill>
                  <a:srgbClr val="51253A"/>
                </a:solidFill>
                <a:latin typeface="Times New Roman" pitchFamily="18" charset="0"/>
              </a:rPr>
              <a:t>Copyright © 2013 by The McGraw-Hill Companies, Inc. All rights reserved.</a:t>
            </a:r>
          </a:p>
        </p:txBody>
      </p:sp>
      <p:sp>
        <p:nvSpPr>
          <p:cNvPr id="13316" name="Rectangle 42"/>
          <p:cNvSpPr>
            <a:spLocks noChangeArrowheads="1"/>
          </p:cNvSpPr>
          <p:nvPr/>
        </p:nvSpPr>
        <p:spPr bwMode="auto">
          <a:xfrm>
            <a:off x="381000" y="6607175"/>
            <a:ext cx="1211263" cy="244475"/>
          </a:xfrm>
          <a:prstGeom prst="rect">
            <a:avLst/>
          </a:prstGeom>
          <a:noFill/>
          <a:ln w="9525">
            <a:noFill/>
            <a:miter lim="800000"/>
            <a:headEnd/>
            <a:tailEnd/>
          </a:ln>
        </p:spPr>
        <p:txBody>
          <a:bodyPr wrap="none" lIns="92075" tIns="46038" rIns="92075" bIns="46038">
            <a:spAutoFit/>
          </a:bodyPr>
          <a:lstStyle/>
          <a:p>
            <a:pPr eaLnBrk="0" hangingPunct="0"/>
            <a:r>
              <a:rPr lang="en-US" sz="1000" b="1" i="1">
                <a:solidFill>
                  <a:srgbClr val="51253A"/>
                </a:solidFill>
                <a:latin typeface="Times New Roman" pitchFamily="18" charset="0"/>
              </a:rPr>
              <a:t>McGraw-Hill/Irwin</a:t>
            </a:r>
          </a:p>
        </p:txBody>
      </p:sp>
      <p:pic>
        <p:nvPicPr>
          <p:cNvPr id="13317" name="Picture 2" descr="H:\Services Textbook 6e Supplements\Zeithaml6eCoverImage.jpg"/>
          <p:cNvPicPr>
            <a:picLocks noChangeAspect="1" noChangeArrowheads="1"/>
          </p:cNvPicPr>
          <p:nvPr/>
        </p:nvPicPr>
        <p:blipFill>
          <a:blip r:embed="rId2" cstate="print"/>
          <a:srcRect/>
          <a:stretch>
            <a:fillRect/>
          </a:stretch>
        </p:blipFill>
        <p:spPr bwMode="auto">
          <a:xfrm>
            <a:off x="2138363" y="457200"/>
            <a:ext cx="4867275"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lvl="1"/>
            <a:r>
              <a:rPr lang="en-US" dirty="0" smtClean="0">
                <a:solidFill>
                  <a:srgbClr val="51253A"/>
                </a:solidFill>
              </a:rPr>
              <a:t>Gap 3 – The Service Performance Gap</a:t>
            </a:r>
          </a:p>
        </p:txBody>
      </p:sp>
      <p:sp>
        <p:nvSpPr>
          <p:cNvPr id="19458" name="Rectangle 5"/>
          <p:cNvSpPr>
            <a:spLocks noGrp="1" noChangeArrowheads="1"/>
          </p:cNvSpPr>
          <p:nvPr>
            <p:ph type="body" idx="1"/>
          </p:nvPr>
        </p:nvSpPr>
        <p:spPr>
          <a:xfrm>
            <a:off x="381000" y="1447800"/>
            <a:ext cx="8610600" cy="4830763"/>
          </a:xfrm>
        </p:spPr>
        <p:txBody>
          <a:bodyPr/>
          <a:lstStyle/>
          <a:p>
            <a:pPr algn="just">
              <a:lnSpc>
                <a:spcPct val="90000"/>
              </a:lnSpc>
              <a:buNone/>
            </a:pPr>
            <a:r>
              <a:rPr lang="en-US" sz="2800" dirty="0" smtClean="0"/>
              <a:t> Gap 3 represents the variation in service design and service delivery. </a:t>
            </a:r>
            <a:r>
              <a:rPr lang="en-US" sz="2800" b="1" dirty="0" smtClean="0"/>
              <a:t>Known as the performance gap, its extent is a function of many variables involved in the provision of service. </a:t>
            </a:r>
          </a:p>
          <a:p>
            <a:pPr algn="just">
              <a:lnSpc>
                <a:spcPct val="90000"/>
              </a:lnSpc>
              <a:buNone/>
            </a:pPr>
            <a:r>
              <a:rPr lang="en-US" sz="2800" dirty="0" smtClean="0"/>
              <a:t>Since individuals perform the service, </a:t>
            </a:r>
            <a:r>
              <a:rPr lang="en-US" sz="2800" b="1" dirty="0" smtClean="0"/>
              <a:t>the quality may be affected by such factors as skill level, type of training received, degree of role congruity (agreeability) or conflict, and job fit. </a:t>
            </a: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10</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lvl="1"/>
            <a:r>
              <a:rPr lang="en-US" dirty="0" smtClean="0">
                <a:solidFill>
                  <a:srgbClr val="51253A"/>
                </a:solidFill>
              </a:rPr>
              <a:t>Gap 3 – The Service Performance Gap</a:t>
            </a:r>
          </a:p>
        </p:txBody>
      </p:sp>
      <p:sp>
        <p:nvSpPr>
          <p:cNvPr id="19458" name="Rectangle 5"/>
          <p:cNvSpPr>
            <a:spLocks noGrp="1" noChangeArrowheads="1"/>
          </p:cNvSpPr>
          <p:nvPr>
            <p:ph type="body" idx="1"/>
          </p:nvPr>
        </p:nvSpPr>
        <p:spPr>
          <a:xfrm>
            <a:off x="381000" y="1447800"/>
            <a:ext cx="8610600" cy="4830763"/>
          </a:xfrm>
        </p:spPr>
        <p:txBody>
          <a:bodyPr/>
          <a:lstStyle/>
          <a:p>
            <a:pPr algn="just">
              <a:lnSpc>
                <a:spcPct val="90000"/>
              </a:lnSpc>
              <a:buNone/>
            </a:pPr>
            <a:endParaRPr lang="en-US" sz="2800" dirty="0" smtClean="0"/>
          </a:p>
          <a:p>
            <a:pPr algn="just">
              <a:lnSpc>
                <a:spcPct val="90000"/>
              </a:lnSpc>
              <a:buNone/>
            </a:pPr>
            <a:endParaRPr lang="en-US" sz="2800" dirty="0" smtClean="0"/>
          </a:p>
          <a:p>
            <a:pPr algn="just">
              <a:lnSpc>
                <a:spcPct val="90000"/>
              </a:lnSpc>
              <a:buNone/>
            </a:pPr>
            <a:endParaRPr lang="en-US" sz="2800" dirty="0" smtClean="0"/>
          </a:p>
          <a:p>
            <a:pPr algn="just">
              <a:lnSpc>
                <a:spcPct val="90000"/>
              </a:lnSpc>
              <a:buNone/>
            </a:pPr>
            <a:r>
              <a:rPr lang="en-US" sz="2800" dirty="0" smtClean="0"/>
              <a:t>Some service providers (i.e. waiters, front-desk staff) do not have a high service inclination, despite training. </a:t>
            </a:r>
            <a:r>
              <a:rPr lang="en-US" sz="2800" b="1" dirty="0" smtClean="0">
                <a:solidFill>
                  <a:srgbClr val="FF0000"/>
                </a:solidFill>
              </a:rPr>
              <a:t>Service recovery efforts along with extent of responsibility and empowerment also affect the size of this gap. </a:t>
            </a: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11</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lvl="1"/>
            <a:r>
              <a:rPr lang="en-US" dirty="0" smtClean="0">
                <a:solidFill>
                  <a:srgbClr val="51253A"/>
                </a:solidFill>
              </a:rPr>
              <a:t>Gap 3 – The Service Performance Gap</a:t>
            </a:r>
          </a:p>
        </p:txBody>
      </p:sp>
      <p:sp>
        <p:nvSpPr>
          <p:cNvPr id="19458" name="Rectangle 5"/>
          <p:cNvSpPr>
            <a:spLocks noGrp="1" noChangeArrowheads="1"/>
          </p:cNvSpPr>
          <p:nvPr>
            <p:ph type="body" idx="1"/>
          </p:nvPr>
        </p:nvSpPr>
        <p:spPr>
          <a:xfrm>
            <a:off x="381000" y="1447800"/>
            <a:ext cx="8610600" cy="4830763"/>
          </a:xfrm>
        </p:spPr>
        <p:txBody>
          <a:bodyPr/>
          <a:lstStyle/>
          <a:p>
            <a:pPr algn="just">
              <a:lnSpc>
                <a:spcPct val="90000"/>
              </a:lnSpc>
              <a:buNone/>
            </a:pPr>
            <a:endParaRPr lang="en-US" sz="2800" dirty="0" smtClean="0"/>
          </a:p>
          <a:p>
            <a:pPr algn="just">
              <a:lnSpc>
                <a:spcPct val="90000"/>
              </a:lnSpc>
            </a:pPr>
            <a:r>
              <a:rPr lang="en-US" sz="2800" dirty="0" smtClean="0"/>
              <a:t>The process is further complicated by the customer’s participation in the service encounter. </a:t>
            </a:r>
          </a:p>
          <a:p>
            <a:pPr algn="just">
              <a:lnSpc>
                <a:spcPct val="90000"/>
              </a:lnSpc>
            </a:pPr>
            <a:r>
              <a:rPr lang="en-US" sz="2800" b="1" dirty="0" smtClean="0">
                <a:solidFill>
                  <a:srgbClr val="FF0000"/>
                </a:solidFill>
              </a:rPr>
              <a:t>A customer may make a special request for a room type different from the one originally reserved, or request a menu item after the initial order has been completed, making it more difficult to perform the service as intended.</a:t>
            </a: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12</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a:xfrm>
            <a:off x="457200" y="304800"/>
            <a:ext cx="8458200" cy="914400"/>
          </a:xfrm>
        </p:spPr>
        <p:txBody>
          <a:bodyPr/>
          <a:lstStyle/>
          <a:p>
            <a:pPr>
              <a:lnSpc>
                <a:spcPct val="90000"/>
              </a:lnSpc>
            </a:pPr>
            <a:r>
              <a:rPr lang="en-US" sz="2800" dirty="0" smtClean="0"/>
              <a:t>Provider Gap 4 (</a:t>
            </a:r>
            <a:r>
              <a:rPr lang="en-US" sz="2800" dirty="0" smtClean="0">
                <a:solidFill>
                  <a:schemeClr val="tx2"/>
                </a:solidFill>
              </a:rPr>
              <a:t>Communication Gap</a:t>
            </a:r>
            <a:r>
              <a:rPr lang="en-US" sz="2800" dirty="0" smtClean="0"/>
              <a:t>):</a:t>
            </a:r>
          </a:p>
        </p:txBody>
      </p:sp>
      <p:sp>
        <p:nvSpPr>
          <p:cNvPr id="19458" name="Rectangle 5"/>
          <p:cNvSpPr>
            <a:spLocks noGrp="1" noChangeArrowheads="1"/>
          </p:cNvSpPr>
          <p:nvPr>
            <p:ph type="body" idx="1"/>
          </p:nvPr>
        </p:nvSpPr>
        <p:spPr>
          <a:xfrm>
            <a:off x="381000" y="1447800"/>
            <a:ext cx="8610600" cy="5410200"/>
          </a:xfrm>
        </p:spPr>
        <p:txBody>
          <a:bodyPr/>
          <a:lstStyle/>
          <a:p>
            <a:pPr algn="just">
              <a:lnSpc>
                <a:spcPct val="90000"/>
              </a:lnSpc>
            </a:pPr>
            <a:r>
              <a:rPr lang="en-US" sz="2800" dirty="0" smtClean="0"/>
              <a:t>The fourth gap is called the communications gap. It is the </a:t>
            </a:r>
            <a:r>
              <a:rPr lang="en-US" sz="2800" b="1" dirty="0" smtClean="0"/>
              <a:t>difference between what is promised to customers, either explicitly or implicitly, and what is being delivered. </a:t>
            </a:r>
          </a:p>
          <a:p>
            <a:pPr algn="just">
              <a:lnSpc>
                <a:spcPct val="90000"/>
              </a:lnSpc>
            </a:pPr>
            <a:endParaRPr lang="en-US" sz="2800" dirty="0" smtClean="0"/>
          </a:p>
          <a:p>
            <a:pPr algn="just">
              <a:lnSpc>
                <a:spcPct val="90000"/>
              </a:lnSpc>
            </a:pPr>
            <a:r>
              <a:rPr lang="en-US" sz="2800" b="1" dirty="0" smtClean="0">
                <a:solidFill>
                  <a:srgbClr val="FF0000"/>
                </a:solidFill>
              </a:rPr>
              <a:t>Hospitality companies use advertising, personal selling, and sales promotion to inform, persuade, and remind guests about its products and services. </a:t>
            </a: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13</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a:lnSpc>
                <a:spcPct val="90000"/>
              </a:lnSpc>
            </a:pPr>
            <a:r>
              <a:rPr lang="en-US" sz="2800" dirty="0" smtClean="0"/>
              <a:t>Provider Gap 4 (</a:t>
            </a:r>
            <a:r>
              <a:rPr lang="en-US" sz="2800" dirty="0" smtClean="0">
                <a:solidFill>
                  <a:schemeClr val="tx2"/>
                </a:solidFill>
              </a:rPr>
              <a:t>Communication Gap</a:t>
            </a:r>
            <a:r>
              <a:rPr lang="en-US" sz="2800" dirty="0" smtClean="0"/>
              <a:t>):</a:t>
            </a:r>
          </a:p>
        </p:txBody>
      </p:sp>
      <p:sp>
        <p:nvSpPr>
          <p:cNvPr id="19458" name="Rectangle 5"/>
          <p:cNvSpPr>
            <a:spLocks noGrp="1" noChangeArrowheads="1"/>
          </p:cNvSpPr>
          <p:nvPr>
            <p:ph type="body" idx="1"/>
          </p:nvPr>
        </p:nvSpPr>
        <p:spPr>
          <a:xfrm>
            <a:off x="381000" y="1447800"/>
            <a:ext cx="8610600" cy="5410200"/>
          </a:xfrm>
        </p:spPr>
        <p:txBody>
          <a:bodyPr/>
          <a:lstStyle/>
          <a:p>
            <a:pPr algn="just">
              <a:lnSpc>
                <a:spcPct val="90000"/>
              </a:lnSpc>
            </a:pPr>
            <a:r>
              <a:rPr lang="en-US" sz="2800" dirty="0" smtClean="0"/>
              <a:t>Showing beautifully appointed hotel rooms, refreshing swimming pools, and luxurious lobby areas in an advertisement communicates to the target customers.</a:t>
            </a:r>
          </a:p>
          <a:p>
            <a:pPr algn="just">
              <a:lnSpc>
                <a:spcPct val="90000"/>
              </a:lnSpc>
            </a:pPr>
            <a:r>
              <a:rPr lang="en-US" sz="2800" dirty="0" smtClean="0"/>
              <a:t> The extent of communications between the company and the advertising agencies will affect the size of the gap. </a:t>
            </a:r>
          </a:p>
          <a:p>
            <a:pPr algn="just">
              <a:lnSpc>
                <a:spcPct val="90000"/>
              </a:lnSpc>
            </a:pPr>
            <a:r>
              <a:rPr lang="en-US" sz="2800" b="1" dirty="0" smtClean="0"/>
              <a:t>Over-promising is commonly responsible for the communication gap. Each gap has a cumulative effect from the preceding gaps.</a:t>
            </a: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14</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2"/>
          <p:cNvSpPr>
            <a:spLocks noGrp="1" noChangeArrowheads="1"/>
          </p:cNvSpPr>
          <p:nvPr>
            <p:ph type="title"/>
          </p:nvPr>
        </p:nvSpPr>
        <p:spPr/>
        <p:txBody>
          <a:bodyPr/>
          <a:lstStyle/>
          <a:p>
            <a:r>
              <a:rPr lang="en-US" smtClean="0"/>
              <a:t>Gaps Model of Service Quality</a:t>
            </a:r>
          </a:p>
        </p:txBody>
      </p:sp>
      <p:pic>
        <p:nvPicPr>
          <p:cNvPr id="28674" name="Picture 2"/>
          <p:cNvPicPr>
            <a:picLocks noChangeAspect="1" noChangeArrowheads="1"/>
          </p:cNvPicPr>
          <p:nvPr/>
        </p:nvPicPr>
        <p:blipFill>
          <a:blip r:embed="rId2"/>
          <a:srcRect/>
          <a:stretch>
            <a:fillRect/>
          </a:stretch>
        </p:blipFill>
        <p:spPr bwMode="auto">
          <a:xfrm>
            <a:off x="381000" y="1524000"/>
            <a:ext cx="8601075" cy="4648200"/>
          </a:xfrm>
          <a:prstGeom prst="rect">
            <a:avLst/>
          </a:prstGeom>
          <a:noFill/>
          <a:ln w="9525">
            <a:noFill/>
            <a:miter lim="800000"/>
            <a:headEnd/>
            <a:tailEnd/>
          </a:ln>
        </p:spPr>
      </p:pic>
      <p:sp>
        <p:nvSpPr>
          <p:cNvPr id="2867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893D495C-3D88-49B9-ABB2-0408F81EC6AC}" type="slidenum">
              <a:rPr lang="en-US" sz="1000">
                <a:solidFill>
                  <a:srgbClr val="51253A"/>
                </a:solidFill>
                <a:latin typeface="Times New Roman" pitchFamily="18" charset="0"/>
              </a:rPr>
              <a:pPr algn="r"/>
              <a:t>15</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a:lnSpc>
                <a:spcPct val="90000"/>
              </a:lnSpc>
            </a:pPr>
            <a:r>
              <a:rPr lang="en-US" sz="2800" dirty="0" smtClean="0"/>
              <a:t>Provider Gap 5 :</a:t>
            </a:r>
          </a:p>
        </p:txBody>
      </p:sp>
      <p:sp>
        <p:nvSpPr>
          <p:cNvPr id="19458" name="Rectangle 5"/>
          <p:cNvSpPr>
            <a:spLocks noGrp="1" noChangeArrowheads="1"/>
          </p:cNvSpPr>
          <p:nvPr>
            <p:ph type="body" idx="1"/>
          </p:nvPr>
        </p:nvSpPr>
        <p:spPr>
          <a:xfrm>
            <a:off x="381000" y="1447800"/>
            <a:ext cx="8610600" cy="5410200"/>
          </a:xfrm>
        </p:spPr>
        <p:txBody>
          <a:bodyPr/>
          <a:lstStyle/>
          <a:p>
            <a:pPr algn="just">
              <a:lnSpc>
                <a:spcPct val="90000"/>
              </a:lnSpc>
            </a:pPr>
            <a:endParaRPr lang="en-US" sz="2800" dirty="0" smtClean="0"/>
          </a:p>
          <a:p>
            <a:pPr algn="just">
              <a:lnSpc>
                <a:spcPct val="90000"/>
              </a:lnSpc>
            </a:pPr>
            <a:r>
              <a:rPr lang="en-US" sz="2800" b="1" dirty="0" smtClean="0">
                <a:solidFill>
                  <a:srgbClr val="FF0000"/>
                </a:solidFill>
              </a:rPr>
              <a:t>Gap 5 is the total accumulation of variation in Gaps 1 through 4 and represents the difference between expectations and perceived service. </a:t>
            </a:r>
          </a:p>
          <a:p>
            <a:pPr algn="just">
              <a:lnSpc>
                <a:spcPct val="90000"/>
              </a:lnSpc>
            </a:pPr>
            <a:r>
              <a:rPr lang="en-US" sz="2800" dirty="0" smtClean="0"/>
              <a:t>Furthermore, consumers evaluate perceived service along five quality dimensions.</a:t>
            </a: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16</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noChangeArrowheads="1"/>
          </p:cNvSpPr>
          <p:nvPr>
            <p:ph type="title"/>
          </p:nvPr>
        </p:nvSpPr>
        <p:spPr/>
        <p:txBody>
          <a:bodyPr/>
          <a:lstStyle/>
          <a:p>
            <a:r>
              <a:rPr lang="en-US" smtClean="0"/>
              <a:t>Ways to Use Gap Analysis</a:t>
            </a:r>
          </a:p>
        </p:txBody>
      </p:sp>
      <p:sp>
        <p:nvSpPr>
          <p:cNvPr id="29698" name="Rectangle 6"/>
          <p:cNvSpPr>
            <a:spLocks noGrp="1" noChangeArrowheads="1"/>
          </p:cNvSpPr>
          <p:nvPr>
            <p:ph type="body" idx="1"/>
          </p:nvPr>
        </p:nvSpPr>
        <p:spPr/>
        <p:txBody>
          <a:bodyPr/>
          <a:lstStyle/>
          <a:p>
            <a:r>
              <a:rPr lang="en-US" dirty="0" smtClean="0"/>
              <a:t> Overall Strategic Assessment:</a:t>
            </a:r>
          </a:p>
          <a:p>
            <a:pPr lvl="1">
              <a:buClr>
                <a:srgbClr val="A34B73"/>
              </a:buClr>
            </a:pPr>
            <a:r>
              <a:rPr lang="en-US" dirty="0" smtClean="0">
                <a:solidFill>
                  <a:srgbClr val="51253A"/>
                </a:solidFill>
              </a:rPr>
              <a:t>How are we doing overall in meeting or exceeding customer expectations?</a:t>
            </a:r>
          </a:p>
          <a:p>
            <a:pPr lvl="1">
              <a:buClr>
                <a:srgbClr val="A34B73"/>
              </a:buClr>
            </a:pPr>
            <a:r>
              <a:rPr lang="en-US" dirty="0" smtClean="0">
                <a:solidFill>
                  <a:srgbClr val="51253A"/>
                </a:solidFill>
              </a:rPr>
              <a:t>How </a:t>
            </a:r>
            <a:r>
              <a:rPr lang="en-US" dirty="0" smtClean="0">
                <a:solidFill>
                  <a:srgbClr val="51253A"/>
                </a:solidFill>
              </a:rPr>
              <a:t>are we doing overall in closing the four company gaps?</a:t>
            </a:r>
          </a:p>
          <a:p>
            <a:pPr lvl="1">
              <a:buClr>
                <a:srgbClr val="A34B73"/>
              </a:buClr>
            </a:pPr>
            <a:r>
              <a:rPr lang="en-US" dirty="0" smtClean="0">
                <a:solidFill>
                  <a:srgbClr val="51253A"/>
                </a:solidFill>
              </a:rPr>
              <a:t>Which </a:t>
            </a:r>
            <a:r>
              <a:rPr lang="en-US" dirty="0" smtClean="0">
                <a:solidFill>
                  <a:srgbClr val="51253A"/>
                </a:solidFill>
              </a:rPr>
              <a:t>gaps represent our strengths and where are our weaknesses?</a:t>
            </a:r>
          </a:p>
        </p:txBody>
      </p:sp>
      <p:sp>
        <p:nvSpPr>
          <p:cNvPr id="29699" name="Rectangle 4"/>
          <p:cNvSpPr>
            <a:spLocks noChangeArrowheads="1"/>
          </p:cNvSpPr>
          <p:nvPr/>
        </p:nvSpPr>
        <p:spPr bwMode="auto">
          <a:xfrm>
            <a:off x="44958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29701"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1E3B7AC-C3F8-4B0F-BC46-CDE02F979F74}" type="slidenum">
              <a:rPr lang="en-US" sz="1000">
                <a:solidFill>
                  <a:srgbClr val="51253A"/>
                </a:solidFill>
                <a:latin typeface="Times New Roman" pitchFamily="18" charset="0"/>
              </a:rPr>
              <a:pPr algn="r"/>
              <a:t>17</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p:txBody>
          <a:bodyPr/>
          <a:lstStyle/>
          <a:p>
            <a:r>
              <a:rPr lang="en-US" smtClean="0"/>
              <a:t>Ways to Use Gap Analysis</a:t>
            </a:r>
          </a:p>
        </p:txBody>
      </p:sp>
      <p:sp>
        <p:nvSpPr>
          <p:cNvPr id="30722" name="Rectangle 6"/>
          <p:cNvSpPr>
            <a:spLocks noGrp="1" noChangeArrowheads="1"/>
          </p:cNvSpPr>
          <p:nvPr>
            <p:ph type="body" idx="1"/>
          </p:nvPr>
        </p:nvSpPr>
        <p:spPr/>
        <p:txBody>
          <a:bodyPr/>
          <a:lstStyle/>
          <a:p>
            <a:r>
              <a:rPr lang="en-US" dirty="0" smtClean="0"/>
              <a:t>Specific Service Implementation</a:t>
            </a:r>
          </a:p>
          <a:p>
            <a:pPr lvl="1">
              <a:buClr>
                <a:srgbClr val="A34B73"/>
              </a:buClr>
            </a:pPr>
            <a:r>
              <a:rPr lang="en-US" dirty="0" smtClean="0">
                <a:solidFill>
                  <a:srgbClr val="51253A"/>
                </a:solidFill>
              </a:rPr>
              <a:t>Who is the customer?  What is the service?</a:t>
            </a:r>
          </a:p>
          <a:p>
            <a:pPr lvl="1">
              <a:buClr>
                <a:srgbClr val="A34B73"/>
              </a:buClr>
            </a:pPr>
            <a:r>
              <a:rPr lang="en-US" dirty="0" smtClean="0">
                <a:solidFill>
                  <a:srgbClr val="51253A"/>
                </a:solidFill>
              </a:rPr>
              <a:t>Are </a:t>
            </a:r>
            <a:r>
              <a:rPr lang="en-US" dirty="0" smtClean="0">
                <a:solidFill>
                  <a:srgbClr val="51253A"/>
                </a:solidFill>
              </a:rPr>
              <a:t>we consistently meeting/exceeding customer expectations with this service?</a:t>
            </a:r>
          </a:p>
          <a:p>
            <a:pPr lvl="1">
              <a:buClr>
                <a:srgbClr val="A34B73"/>
              </a:buClr>
            </a:pPr>
            <a:r>
              <a:rPr lang="en-US" dirty="0" smtClean="0">
                <a:solidFill>
                  <a:srgbClr val="51253A"/>
                </a:solidFill>
              </a:rPr>
              <a:t>If </a:t>
            </a:r>
            <a:r>
              <a:rPr lang="en-US" dirty="0" smtClean="0">
                <a:solidFill>
                  <a:srgbClr val="51253A"/>
                </a:solidFill>
              </a:rPr>
              <a:t>not, where are the gaps and what changes are needed? (Examine gaps 1-4 for this particular service.)</a:t>
            </a: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18</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solidFill>
                  <a:srgbClr val="51253A"/>
                </a:solidFill>
              </a:rPr>
              <a:t> </a:t>
            </a:r>
            <a:r>
              <a:rPr lang="en-US" dirty="0" smtClean="0"/>
              <a:t>Service quality dimensions refer to the psychological dimensions that form the basis of a </a:t>
            </a:r>
            <a:r>
              <a:rPr lang="en-US" b="1" dirty="0" smtClean="0"/>
              <a:t>customer’s perceived quality of a service</a:t>
            </a:r>
            <a:r>
              <a:rPr lang="en-US" dirty="0" smtClean="0"/>
              <a:t>. </a:t>
            </a:r>
            <a:endParaRPr lang="en-US"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19</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Framework of the Book: </a:t>
            </a:r>
            <a:br>
              <a:rPr lang="en-US" dirty="0" smtClean="0"/>
            </a:br>
            <a:r>
              <a:rPr lang="en-US" dirty="0" smtClean="0"/>
              <a:t>The Gaps Model of Service Quality</a:t>
            </a:r>
            <a:endParaRPr lang="en-US" dirty="0"/>
          </a:p>
        </p:txBody>
      </p:sp>
      <p:sp>
        <p:nvSpPr>
          <p:cNvPr id="3" name="Content Placeholder 2"/>
          <p:cNvSpPr>
            <a:spLocks noGrp="1"/>
          </p:cNvSpPr>
          <p:nvPr>
            <p:ph idx="1"/>
          </p:nvPr>
        </p:nvSpPr>
        <p:spPr>
          <a:xfrm>
            <a:off x="381000" y="1447800"/>
            <a:ext cx="8458200" cy="5181600"/>
          </a:xfrm>
        </p:spPr>
        <p:txBody>
          <a:bodyPr/>
          <a:lstStyle/>
          <a:p>
            <a:pPr algn="just"/>
            <a:r>
              <a:rPr lang="en-US" dirty="0" smtClean="0"/>
              <a:t> The Gap model of service quality was developed by </a:t>
            </a:r>
            <a:r>
              <a:rPr lang="en-US" dirty="0" err="1" smtClean="0"/>
              <a:t>Parasuraman</a:t>
            </a:r>
            <a:r>
              <a:rPr lang="en-US" dirty="0" smtClean="0"/>
              <a:t>, Berry and </a:t>
            </a:r>
            <a:r>
              <a:rPr lang="en-US" dirty="0" err="1" smtClean="0"/>
              <a:t>Zeithaml</a:t>
            </a:r>
            <a:r>
              <a:rPr lang="en-US" dirty="0" smtClean="0"/>
              <a:t> (1985), and more recently described in </a:t>
            </a:r>
            <a:r>
              <a:rPr lang="en-US" dirty="0" err="1" smtClean="0"/>
              <a:t>Zeithaml</a:t>
            </a:r>
            <a:r>
              <a:rPr lang="en-US" dirty="0" smtClean="0"/>
              <a:t> and </a:t>
            </a:r>
            <a:r>
              <a:rPr lang="en-US" dirty="0" err="1" smtClean="0"/>
              <a:t>Bitner</a:t>
            </a:r>
            <a:r>
              <a:rPr lang="en-US" dirty="0" smtClean="0"/>
              <a:t> (2003). </a:t>
            </a:r>
          </a:p>
          <a:p>
            <a:pPr algn="just"/>
            <a:r>
              <a:rPr lang="en-US" dirty="0" smtClean="0"/>
              <a:t>It has served as a framework for research in services marketing, including hospitality marketing, for over two decades. </a:t>
            </a:r>
            <a:endParaRPr lang="en-US" dirty="0" smtClean="0"/>
          </a:p>
          <a:p>
            <a:pPr algn="just"/>
            <a:r>
              <a:rPr lang="en-US" dirty="0" smtClean="0">
                <a:solidFill>
                  <a:srgbClr val="FF0000"/>
                </a:solidFill>
              </a:rPr>
              <a:t>The </a:t>
            </a:r>
            <a:r>
              <a:rPr lang="en-US" dirty="0" smtClean="0">
                <a:solidFill>
                  <a:srgbClr val="FF0000"/>
                </a:solidFill>
              </a:rPr>
              <a:t>model identifies four specific gaps leading to a fifth overall gap between customers’ expectations and perceived service. </a:t>
            </a:r>
            <a:endParaRPr lang="en-US"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t>While numerous marketing researchers have attempted to define the specific dimensions of service quality, </a:t>
            </a:r>
            <a:r>
              <a:rPr lang="en-US" b="1" dirty="0" err="1" smtClean="0"/>
              <a:t>Parasuraman</a:t>
            </a:r>
            <a:r>
              <a:rPr lang="en-US" b="1" dirty="0" smtClean="0"/>
              <a:t>, Berry, and </a:t>
            </a:r>
            <a:r>
              <a:rPr lang="en-US" b="1" dirty="0" err="1" smtClean="0"/>
              <a:t>Zeithaml</a:t>
            </a:r>
            <a:r>
              <a:rPr lang="en-US" b="1" dirty="0" smtClean="0"/>
              <a:t> (1985) introduced the definition in their presentation of the Gap Model of Service Quality.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20</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t>They proposed that five specific dimensions of service quality exist and apply regardless of the service industry: </a:t>
            </a:r>
            <a:r>
              <a:rPr lang="en-US" b="1" dirty="0" smtClean="0"/>
              <a:t>reliability, responsiveness, assurance, empathy, and tangibles.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21</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t>Reliability </a:t>
            </a:r>
            <a:r>
              <a:rPr lang="en-US" b="1" i="1" dirty="0" smtClean="0"/>
              <a:t>is defined as the ability to perform the promised service dependably and accurately. In other words, it means doing what you say you will do. </a:t>
            </a:r>
          </a:p>
          <a:p>
            <a:pPr algn="just"/>
            <a:r>
              <a:rPr lang="en-US" dirty="0" smtClean="0"/>
              <a:t>Customers have consistently stated that a company’s ability to deliver promises is the most vital factor to providing service quality.</a:t>
            </a:r>
          </a:p>
          <a:p>
            <a:pPr algn="just"/>
            <a:r>
              <a:rPr lang="en-US" b="1" dirty="0" smtClean="0">
                <a:solidFill>
                  <a:srgbClr val="FF0000"/>
                </a:solidFill>
              </a:rPr>
              <a:t>Having a room ready upon check-in is an example of the reliability dimension.</a:t>
            </a: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22</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t>Responsiveness is the willingness to help customers and to provide prompt service.</a:t>
            </a:r>
          </a:p>
          <a:p>
            <a:pPr algn="just"/>
            <a:r>
              <a:rPr lang="en-US" dirty="0" smtClean="0"/>
              <a:t> </a:t>
            </a:r>
            <a:r>
              <a:rPr lang="en-US" b="1" dirty="0" smtClean="0">
                <a:solidFill>
                  <a:srgbClr val="FF0000"/>
                </a:solidFill>
              </a:rPr>
              <a:t>Customers judge a company’s responsiveness by assessing the amount of time it takes and the attentiveness that is offered in response to their requests, questions, complaints, and problems</a:t>
            </a:r>
            <a:r>
              <a:rPr lang="en-US" dirty="0" smtClean="0"/>
              <a:t>.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23</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t>Companies that use automated phone systems, regularly put customers on hold, or consistently have long wait times or long lines tend to be rated low on the responsiveness dimension.</a:t>
            </a:r>
          </a:p>
          <a:p>
            <a:pPr algn="just"/>
            <a:r>
              <a:rPr lang="en-US" dirty="0" smtClean="0"/>
              <a:t> Responding quickly to requests or complaints leads to a higher rating on this dimension.</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24</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t>The third dimension of service quality is assurance. </a:t>
            </a:r>
            <a:r>
              <a:rPr lang="en-US" b="1" dirty="0" smtClean="0"/>
              <a:t>Assurance is defined as employees’ knowledge and courtesy and the ability of the firm and its employees to inspire trust and confidence. </a:t>
            </a:r>
          </a:p>
          <a:p>
            <a:pPr algn="just"/>
            <a:r>
              <a:rPr lang="en-US" dirty="0" smtClean="0"/>
              <a:t>The assurance dimension is particularly important in service industries offering high levels of credence qualities, such as auto repair and medical services.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25</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t>The importance of the assurance dimension increases in proportion to the risk, and the greater the inability for a customer to evaluate the service. </a:t>
            </a:r>
          </a:p>
          <a:p>
            <a:pPr algn="just"/>
            <a:r>
              <a:rPr lang="en-US" dirty="0" smtClean="0"/>
              <a:t>The expertise of an endorser or a particular service provider for a cruise vacation may affect the level of confidence and trust a customer has toward that service.</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26</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dirty="0" smtClean="0"/>
              <a:t>Empathy is defined as the caring, individualized attention the firm provides its customers.</a:t>
            </a:r>
          </a:p>
          <a:p>
            <a:pPr algn="just"/>
            <a:r>
              <a:rPr lang="en-US" b="1" dirty="0" smtClean="0"/>
              <a:t> Customers perceive the level of a company’s empathy by the degree of personalized service offered. </a:t>
            </a:r>
          </a:p>
          <a:p>
            <a:pPr algn="just"/>
            <a:r>
              <a:rPr lang="en-US" b="1" dirty="0" smtClean="0"/>
              <a:t>Customers want to be known on an individual basis and feel that the company understands and addresses their individual needs.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27</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4830763"/>
          </a:xfrm>
        </p:spPr>
        <p:txBody>
          <a:bodyPr/>
          <a:lstStyle/>
          <a:p>
            <a:pPr algn="just"/>
            <a:r>
              <a:rPr lang="en-US" b="1" dirty="0" smtClean="0"/>
              <a:t>When competing with companies that enjoy economies of scale, small companies can earn greater market shares by focusing on empathy.</a:t>
            </a:r>
          </a:p>
          <a:p>
            <a:pPr algn="just"/>
            <a:r>
              <a:rPr lang="en-US" b="1" dirty="0" smtClean="0"/>
              <a:t> Showing concern for a guest whose luggage is lost is a way to improve the overall perceived service quality.</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28</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Dimensions of service quality</a:t>
            </a:r>
          </a:p>
        </p:txBody>
      </p:sp>
      <p:sp>
        <p:nvSpPr>
          <p:cNvPr id="30722" name="Rectangle 6"/>
          <p:cNvSpPr>
            <a:spLocks noGrp="1" noChangeArrowheads="1"/>
          </p:cNvSpPr>
          <p:nvPr>
            <p:ph type="body" idx="1"/>
          </p:nvPr>
        </p:nvSpPr>
        <p:spPr>
          <a:xfrm>
            <a:off x="457200" y="1447800"/>
            <a:ext cx="8458200" cy="5181600"/>
          </a:xfrm>
        </p:spPr>
        <p:txBody>
          <a:bodyPr/>
          <a:lstStyle/>
          <a:p>
            <a:pPr algn="just"/>
            <a:r>
              <a:rPr lang="en-US" dirty="0" smtClean="0"/>
              <a:t>The final dimension of service quality is tangibles. </a:t>
            </a:r>
          </a:p>
          <a:p>
            <a:pPr algn="just"/>
            <a:r>
              <a:rPr lang="en-US" b="1" dirty="0" smtClean="0"/>
              <a:t>Tangibles are defined as the appearance of physical facilities, equipment, personnel and communication materials. </a:t>
            </a:r>
          </a:p>
          <a:p>
            <a:pPr algn="just"/>
            <a:r>
              <a:rPr lang="en-US" dirty="0" smtClean="0"/>
              <a:t>Service industries such as hotels and restaurants rely heavily on tangibles. </a:t>
            </a:r>
          </a:p>
          <a:p>
            <a:pPr algn="just"/>
            <a:r>
              <a:rPr lang="en-US" dirty="0" smtClean="0"/>
              <a:t>Guests often judge the quality of a hotel experience on the quality of the physical environment and tangible amenities.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29</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7239000" y="76200"/>
            <a:ext cx="1828800" cy="1371600"/>
          </a:xfrm>
          <a:prstGeom prst="roundRect">
            <a:avLst>
              <a:gd name="adj" fmla="val 16667"/>
            </a:avLst>
          </a:prstGeom>
          <a:gradFill flip="none" rotWithShape="1">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0800000" scaled="1"/>
            <a:tileRect/>
          </a:gradFill>
          <a:ln w="9525" algn="ctr">
            <a:solidFill>
              <a:srgbClr val="58482A"/>
            </a:solidFill>
            <a:round/>
            <a:headEnd/>
            <a:tailEnd/>
          </a:ln>
          <a:effectLst>
            <a:outerShdw dist="20000" dir="5400000" rotWithShape="0">
              <a:srgbClr val="000000">
                <a:alpha val="37999"/>
              </a:srgbClr>
            </a:outerShdw>
          </a:effectLst>
        </p:spPr>
        <p:txBody>
          <a:bodyPr anchor="ctr"/>
          <a:lstStyle/>
          <a:p>
            <a:pPr fontAlgn="auto">
              <a:spcBef>
                <a:spcPts val="0"/>
              </a:spcBef>
              <a:spcAft>
                <a:spcPts val="0"/>
              </a:spcAft>
              <a:defRPr/>
            </a:pPr>
            <a:endParaRPr lang="en-US">
              <a:solidFill>
                <a:schemeClr val="dk1"/>
              </a:solidFill>
              <a:latin typeface="+mn-lt"/>
            </a:endParaRPr>
          </a:p>
        </p:txBody>
      </p:sp>
      <p:sp>
        <p:nvSpPr>
          <p:cNvPr id="3" name="Text Box 7"/>
          <p:cNvSpPr txBox="1">
            <a:spLocks noChangeArrowheads="1"/>
          </p:cNvSpPr>
          <p:nvPr/>
        </p:nvSpPr>
        <p:spPr bwMode="auto">
          <a:xfrm>
            <a:off x="7315200" y="196850"/>
            <a:ext cx="1676400" cy="923925"/>
          </a:xfrm>
          <a:prstGeom prst="rect">
            <a:avLst/>
          </a:prstGeom>
          <a:noFill/>
          <a:ln>
            <a:noFill/>
          </a:ln>
          <a:effectLst/>
          <a:extLst>
            <a:ext uri="{909E8E84-426E-40DD-AFC4-6F175D3DCCD1}"/>
            <a:ext uri="{91240B29-F687-4F45-9708-019B960494DF}"/>
            <a:ext uri="{AF507438-7753-43E0-B8FC-AC1667EBCBE1}"/>
          </a:extLst>
        </p:spPr>
        <p:txBody>
          <a:bodyPr>
            <a:spAutoFit/>
          </a:bodyPr>
          <a:lstStyle/>
          <a:p>
            <a:pPr fontAlgn="auto">
              <a:spcBef>
                <a:spcPts val="0"/>
              </a:spcBef>
              <a:spcAft>
                <a:spcPts val="0"/>
              </a:spcAft>
              <a:defRPr/>
            </a:pPr>
            <a:r>
              <a:rPr lang="en-US" dirty="0">
                <a:effectLst>
                  <a:outerShdw blurRad="38100" dist="38100" dir="2700000" algn="tl">
                    <a:srgbClr val="C0C0C0"/>
                  </a:outerShdw>
                </a:effectLst>
                <a:latin typeface="+mn-lt"/>
              </a:rPr>
              <a:t>Chapter</a:t>
            </a:r>
          </a:p>
          <a:p>
            <a:pPr fontAlgn="auto">
              <a:spcBef>
                <a:spcPts val="0"/>
              </a:spcBef>
              <a:spcAft>
                <a:spcPts val="0"/>
              </a:spcAft>
              <a:defRPr/>
            </a:pPr>
            <a:r>
              <a:rPr lang="en-US" sz="3600" dirty="0">
                <a:effectLst>
                  <a:outerShdw blurRad="38100" dist="38100" dir="2700000" algn="tl">
                    <a:srgbClr val="C0C0C0"/>
                  </a:outerShdw>
                </a:effectLst>
                <a:latin typeface="+mn-lt"/>
              </a:rPr>
              <a:t>2</a:t>
            </a:r>
          </a:p>
        </p:txBody>
      </p:sp>
      <p:sp>
        <p:nvSpPr>
          <p:cNvPr id="14339" name="Title 3"/>
          <p:cNvSpPr>
            <a:spLocks noGrp="1"/>
          </p:cNvSpPr>
          <p:nvPr>
            <p:ph type="title"/>
          </p:nvPr>
        </p:nvSpPr>
        <p:spPr/>
        <p:txBody>
          <a:bodyPr/>
          <a:lstStyle/>
          <a:p>
            <a:r>
              <a:rPr lang="en-US" sz="3200" dirty="0" smtClean="0"/>
              <a:t>Conceptual Framework of the Book: </a:t>
            </a:r>
            <a:br>
              <a:rPr lang="en-US" sz="3200" dirty="0" smtClean="0"/>
            </a:br>
            <a:r>
              <a:rPr lang="en-US" sz="3200" dirty="0" smtClean="0"/>
              <a:t>The Gaps Model of Service Quality</a:t>
            </a:r>
          </a:p>
        </p:txBody>
      </p:sp>
      <p:sp>
        <p:nvSpPr>
          <p:cNvPr id="14340" name="Content Placeholder 4"/>
          <p:cNvSpPr>
            <a:spLocks noGrp="1"/>
          </p:cNvSpPr>
          <p:nvPr>
            <p:ph idx="1"/>
          </p:nvPr>
        </p:nvSpPr>
        <p:spPr/>
        <p:txBody>
          <a:bodyPr/>
          <a:lstStyle/>
          <a:p>
            <a:r>
              <a:rPr lang="en-US" sz="2900" dirty="0" smtClean="0"/>
              <a:t>The Provider Gaps:</a:t>
            </a:r>
          </a:p>
          <a:p>
            <a:pPr lvl="1">
              <a:buClr>
                <a:srgbClr val="A34B73"/>
              </a:buClr>
            </a:pPr>
            <a:r>
              <a:rPr lang="en-US" sz="2400" dirty="0" smtClean="0">
                <a:solidFill>
                  <a:srgbClr val="51253A"/>
                </a:solidFill>
              </a:rPr>
              <a:t>Gap 1 – The Listening Gap</a:t>
            </a:r>
          </a:p>
          <a:p>
            <a:pPr lvl="2"/>
            <a:r>
              <a:rPr lang="en-US" sz="2000" dirty="0" smtClean="0"/>
              <a:t>not knowing what customers expect</a:t>
            </a:r>
          </a:p>
          <a:p>
            <a:pPr lvl="1">
              <a:buClr>
                <a:srgbClr val="A34B73"/>
              </a:buClr>
            </a:pPr>
            <a:r>
              <a:rPr lang="en-US" sz="2400" dirty="0" smtClean="0">
                <a:solidFill>
                  <a:srgbClr val="51253A"/>
                </a:solidFill>
              </a:rPr>
              <a:t>Gap 2 – The Service Design and Standards Gap</a:t>
            </a:r>
          </a:p>
          <a:p>
            <a:pPr lvl="2"/>
            <a:r>
              <a:rPr lang="en-US" sz="2000" dirty="0" smtClean="0"/>
              <a:t>not having the right service designs and standards</a:t>
            </a:r>
          </a:p>
          <a:p>
            <a:pPr lvl="1">
              <a:buClr>
                <a:srgbClr val="A34B73"/>
              </a:buClr>
            </a:pPr>
            <a:r>
              <a:rPr lang="en-US" sz="2400" dirty="0" smtClean="0">
                <a:solidFill>
                  <a:srgbClr val="51253A"/>
                </a:solidFill>
              </a:rPr>
              <a:t>Gap 3 – The Service Performance Gap</a:t>
            </a:r>
          </a:p>
          <a:p>
            <a:pPr lvl="2"/>
            <a:r>
              <a:rPr lang="en-US" sz="2000" dirty="0" smtClean="0"/>
              <a:t>not delivering to service standards</a:t>
            </a:r>
          </a:p>
          <a:p>
            <a:pPr lvl="1">
              <a:buClr>
                <a:srgbClr val="A34B73"/>
              </a:buClr>
            </a:pPr>
            <a:r>
              <a:rPr lang="en-US" sz="2400" dirty="0" smtClean="0">
                <a:solidFill>
                  <a:srgbClr val="51253A"/>
                </a:solidFill>
              </a:rPr>
              <a:t>Gap 4 – The Communication Gap</a:t>
            </a:r>
          </a:p>
          <a:p>
            <a:pPr lvl="2"/>
            <a:r>
              <a:rPr lang="en-US" sz="2000" dirty="0" smtClean="0"/>
              <a:t>not matching performance to promises</a:t>
            </a:r>
          </a:p>
          <a:p>
            <a:r>
              <a:rPr lang="en-US" sz="2900" dirty="0" smtClean="0"/>
              <a:t>Putting It All Together: Closing the Gaps </a:t>
            </a:r>
          </a:p>
        </p:txBody>
      </p:sp>
      <p:sp>
        <p:nvSpPr>
          <p:cNvPr id="14342"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002BCCFE-C7BA-4DAE-9594-F229B1A4E63B}" type="slidenum">
              <a:rPr lang="en-US" sz="1000">
                <a:solidFill>
                  <a:srgbClr val="51253A"/>
                </a:solidFill>
                <a:latin typeface="Times New Roman" pitchFamily="18" charset="0"/>
              </a:rPr>
              <a:pPr algn="r"/>
              <a:t>3</a:t>
            </a:fld>
            <a:endParaRPr lang="en-US" sz="1000">
              <a:solidFill>
                <a:srgbClr val="51253A"/>
              </a:solidFill>
              <a:latin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Technology’s Impact on the Gaps Model of Service Quality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Technology, in particular information technology, has influenced the nature of services themselves, how they are delivered, and the practice of service innovation and service management. </a:t>
            </a:r>
          </a:p>
          <a:p>
            <a:pPr algn="just">
              <a:buNone/>
            </a:pPr>
            <a:r>
              <a:rPr lang="en-US" dirty="0" smtClean="0"/>
              <a:t>Here we overview just a few of these basic changes and trends by identifying some key themes.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30</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Technology’s Impact on the Gaps Model of Service Quality </a:t>
            </a:r>
          </a:p>
        </p:txBody>
      </p:sp>
      <p:sp>
        <p:nvSpPr>
          <p:cNvPr id="30722" name="Rectangle 6"/>
          <p:cNvSpPr>
            <a:spLocks noGrp="1" noChangeArrowheads="1"/>
          </p:cNvSpPr>
          <p:nvPr>
            <p:ph type="body" idx="1"/>
          </p:nvPr>
        </p:nvSpPr>
        <p:spPr>
          <a:xfrm>
            <a:off x="457200" y="1371600"/>
            <a:ext cx="8458200" cy="5181600"/>
          </a:xfrm>
        </p:spPr>
        <p:txBody>
          <a:bodyPr/>
          <a:lstStyle/>
          <a:p>
            <a:pPr algn="just">
              <a:buNone/>
            </a:pPr>
            <a:r>
              <a:rPr lang="en-US" b="1" i="1" dirty="0" smtClean="0"/>
              <a:t>Inspiring Service Innovation Technology </a:t>
            </a:r>
            <a:r>
              <a:rPr lang="en-US" dirty="0" smtClean="0"/>
              <a:t>has been a basic force behind many service innovations now taken for granted, </a:t>
            </a:r>
            <a:r>
              <a:rPr lang="en-US" b="1" dirty="0" smtClean="0"/>
              <a:t>such as automated voice mail, interactive voice response systems, Internet-based services, and various smart services</a:t>
            </a:r>
            <a:r>
              <a:rPr lang="en-US" dirty="0" smtClean="0"/>
              <a:t>—for example the </a:t>
            </a:r>
            <a:r>
              <a:rPr lang="en-US" b="1" dirty="0" smtClean="0"/>
              <a:t>“connected car,</a:t>
            </a:r>
            <a:r>
              <a:rPr lang="en-US" dirty="0" smtClean="0"/>
              <a:t>” </a:t>
            </a:r>
            <a:r>
              <a:rPr lang="en-US" b="1" dirty="0" smtClean="0">
                <a:solidFill>
                  <a:srgbClr val="FF0000"/>
                </a:solidFill>
              </a:rPr>
              <a:t>smart meters for monitoring energy consumption, and remote health monitoring services</a:t>
            </a:r>
            <a:r>
              <a:rPr lang="en-US" dirty="0" smtClean="0"/>
              <a:t>.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31</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Technology’s Impact on the Gaps Model of Service Quality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Internet-based companies like Amazon, e-Bay, and Second Life have sprung up, offering radically new services for consumers. And, established companies have developed brand new services based on information technology.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32</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Technology’s Impact on the Gaps Model of Service Quality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For example, the Wall Street Journal offers an interactive edition that allows customers to organize the newspaper’s content to suit their individual preferences and needs.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33</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Technology’s Impact on the Gaps Model of Service Quality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Advances in information technology are also making it possible for entire suites of services including </a:t>
            </a:r>
            <a:r>
              <a:rPr lang="en-US" b="1" dirty="0" smtClean="0">
                <a:solidFill>
                  <a:srgbClr val="FF0000"/>
                </a:solidFill>
              </a:rPr>
              <a:t>phone, Internet, video, photography, and e-mail to be available through one device such as the </a:t>
            </a:r>
            <a:r>
              <a:rPr lang="en-US" b="1" dirty="0" err="1" smtClean="0">
                <a:solidFill>
                  <a:srgbClr val="FF0000"/>
                </a:solidFill>
              </a:rPr>
              <a:t>iPhone</a:t>
            </a:r>
            <a:r>
              <a:rPr lang="en-US" b="1" dirty="0" smtClean="0">
                <a:solidFill>
                  <a:srgbClr val="FF0000"/>
                </a:solidFill>
              </a:rPr>
              <a:t> and similar products</a:t>
            </a:r>
            <a:r>
              <a:rPr lang="en-US" dirty="0" smtClean="0"/>
              <a:t>.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34</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sz="2800" dirty="0" smtClean="0"/>
              <a:t>Technology’s Impact on the Gaps Model of Service Quality- Providing Options for Service Delivery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Technology is also providing new opportunities for delivering existing services in more accessible, convenient, and productive ways. </a:t>
            </a:r>
            <a:r>
              <a:rPr lang="en-US" b="1" dirty="0" smtClean="0"/>
              <a:t>Technology facilitates basic customer service functions (bill paying, answering questions, checking account records, tracking orders), purchase transactions (both retail and </a:t>
            </a:r>
            <a:r>
              <a:rPr lang="en-US" b="1" dirty="0" smtClean="0"/>
              <a:t>business-to-business</a:t>
            </a:r>
            <a:r>
              <a:rPr lang="en-US" b="1" dirty="0" smtClean="0"/>
              <a:t>), and learning or information seeking.</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35</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Technology’s Impact on the Gaps Model of Service Quality </a:t>
            </a:r>
          </a:p>
        </p:txBody>
      </p:sp>
      <p:sp>
        <p:nvSpPr>
          <p:cNvPr id="30722" name="Rectangle 6"/>
          <p:cNvSpPr>
            <a:spLocks noGrp="1" noChangeArrowheads="1"/>
          </p:cNvSpPr>
          <p:nvPr>
            <p:ph type="body" idx="1"/>
          </p:nvPr>
        </p:nvSpPr>
        <p:spPr>
          <a:xfrm>
            <a:off x="457200" y="1447800"/>
            <a:ext cx="8458200" cy="5181600"/>
          </a:xfrm>
        </p:spPr>
        <p:txBody>
          <a:bodyPr/>
          <a:lstStyle/>
          <a:p>
            <a:pPr algn="just"/>
            <a:r>
              <a:rPr lang="en-US" dirty="0" smtClean="0"/>
              <a:t>Over the past few decades, </a:t>
            </a:r>
            <a:r>
              <a:rPr lang="en-US" b="1" dirty="0" smtClean="0">
                <a:solidFill>
                  <a:srgbClr val="FF0000"/>
                </a:solidFill>
              </a:rPr>
              <a:t>companies have moved from face-to-face service to telephone-based service to widespread use of interactive voice response systems to Internet-based customer service and now to wireless service.</a:t>
            </a:r>
          </a:p>
          <a:p>
            <a:pPr algn="just"/>
            <a:r>
              <a:rPr lang="en-US" dirty="0" smtClean="0"/>
              <a:t> </a:t>
            </a:r>
            <a:r>
              <a:rPr lang="en-US" b="1" dirty="0" smtClean="0">
                <a:solidFill>
                  <a:srgbClr val="FF0000"/>
                </a:solidFill>
              </a:rPr>
              <a:t>Technology also facilitates transactions by offering a direct vehicle for making purchases and conducting businesses. </a:t>
            </a: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36</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dirty="0" smtClean="0"/>
              <a:t>Technology’s Impact on the Gaps Model of Service Quality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Finally, technology provides an easy way for customers to learn, do research, and collaborate with each other. Access to information has never been easier. </a:t>
            </a:r>
          </a:p>
          <a:p>
            <a:pPr algn="just">
              <a:buNone/>
            </a:pPr>
            <a:r>
              <a:rPr lang="en-US" b="1" dirty="0" smtClean="0">
                <a:solidFill>
                  <a:srgbClr val="FF0000"/>
                </a:solidFill>
              </a:rPr>
              <a:t>For example, more than 20,000 websites currently offer health-related information, resulting in consumers having increasing involvement in their health decisions and care.</a:t>
            </a: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37</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sz="2800" dirty="0" smtClean="0"/>
              <a:t>Technology’s Impact on the Gaps Model of Service Quality- Enabling Customers and Employees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Technology enables both customers and employees to be more effective and productive in receiving and providing service. </a:t>
            </a:r>
            <a:r>
              <a:rPr lang="en-US" b="1" dirty="0" smtClean="0">
                <a:solidFill>
                  <a:srgbClr val="FF0000"/>
                </a:solidFill>
              </a:rPr>
              <a:t>Through self-service technologies, customers can now serve themselves more effectively. </a:t>
            </a: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38</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sz="2800" dirty="0" smtClean="0"/>
              <a:t>Technology’s Impact on the Gaps Model of Service Quality- Enabling Customers and Employees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Via online banking, for Technology’s Impact on the Gaps Model of Service Quality for example, </a:t>
            </a:r>
            <a:r>
              <a:rPr lang="en-US" b="1" dirty="0" smtClean="0">
                <a:solidFill>
                  <a:srgbClr val="FF0000"/>
                </a:solidFill>
              </a:rPr>
              <a:t>customers can access their accounts, check balances, apply for loans, and take care of just about any banking need they might have—all without the assistance of the bank’s employees.</a:t>
            </a: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39</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7961313" cy="4321175"/>
          </a:xfrm>
        </p:spPr>
        <p:txBody>
          <a:bodyPr/>
          <a:lstStyle/>
          <a:p>
            <a:pPr algn="just"/>
            <a:r>
              <a:rPr lang="en-US" sz="3200" b="0" cap="none" dirty="0" smtClean="0">
                <a:ea typeface="+mn-ea"/>
              </a:rPr>
              <a:t/>
            </a:r>
            <a:br>
              <a:rPr lang="en-US" sz="3200" b="0" cap="none" dirty="0" smtClean="0">
                <a:ea typeface="+mn-ea"/>
              </a:rPr>
            </a:br>
            <a:r>
              <a:rPr lang="en-US" sz="3200" b="0" cap="none" dirty="0" smtClean="0">
                <a:ea typeface="+mn-ea"/>
              </a:rPr>
              <a:t>Customers </a:t>
            </a:r>
            <a:r>
              <a:rPr lang="en-US" sz="3200" b="0" cap="none" dirty="0" smtClean="0">
                <a:ea typeface="+mn-ea"/>
              </a:rPr>
              <a:t>Have Expectations For Service Experiences And They Use Them To Measure Against The Perceived Service Performance In Their Judgment Of Service Quality. </a:t>
            </a:r>
            <a:br>
              <a:rPr lang="en-US" sz="3200" b="0" cap="none" dirty="0" smtClean="0">
                <a:ea typeface="+mn-ea"/>
              </a:rPr>
            </a:br>
            <a:r>
              <a:rPr lang="en-US" sz="3200" b="0" cap="none" dirty="0" smtClean="0">
                <a:ea typeface="+mn-ea"/>
              </a:rPr>
              <a:t/>
            </a:r>
            <a:br>
              <a:rPr lang="en-US" sz="3200" b="0" cap="none" dirty="0" smtClean="0">
                <a:ea typeface="+mn-ea"/>
              </a:rPr>
            </a:br>
            <a:r>
              <a:rPr lang="en-US" sz="3200" cap="none" dirty="0" smtClean="0">
                <a:solidFill>
                  <a:srgbClr val="FF0000"/>
                </a:solidFill>
                <a:ea typeface="+mn-ea"/>
              </a:rPr>
              <a:t>It Is Essential, Then, That Managers Determine What Those Expectations Are When Designing The Service</a:t>
            </a:r>
          </a:p>
        </p:txBody>
      </p:sp>
      <p:sp>
        <p:nvSpPr>
          <p:cNvPr id="3" name="Text Placeholder 2"/>
          <p:cNvSpPr>
            <a:spLocks noGrp="1"/>
          </p:cNvSpPr>
          <p:nvPr>
            <p:ph type="body" idx="1"/>
          </p:nvPr>
        </p:nvSpPr>
        <p:spPr>
          <a:xfrm>
            <a:off x="533400" y="228601"/>
            <a:ext cx="7848600" cy="1143000"/>
          </a:xfrm>
        </p:spPr>
        <p:txBody>
          <a:bodyPr/>
          <a:lstStyle/>
          <a:p>
            <a:r>
              <a:rPr lang="en-US" sz="3200" b="1" dirty="0" smtClean="0">
                <a:ea typeface="+mj-ea"/>
              </a:rPr>
              <a:t>Conceptual Framework of the Book: </a:t>
            </a:r>
            <a:br>
              <a:rPr lang="en-US" sz="3200" b="1" dirty="0" smtClean="0">
                <a:ea typeface="+mj-ea"/>
              </a:rPr>
            </a:br>
            <a:r>
              <a:rPr lang="en-US" sz="3200" b="1" dirty="0" smtClean="0">
                <a:ea typeface="+mj-ea"/>
              </a:rPr>
              <a:t>The Gaps Model of Service Quality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sz="2800" dirty="0" smtClean="0"/>
              <a:t>Technology’s Impact on the Gaps Model of Service Quality- Expanding Global Reach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Technology also results in the potential for reaching out to customers around the globe in ways not possible when, in the not-so-distant past, services were limited to local provision.</a:t>
            </a:r>
          </a:p>
          <a:p>
            <a:pPr algn="just">
              <a:buNone/>
            </a:pPr>
            <a:r>
              <a:rPr lang="en-US" b="1" dirty="0" smtClean="0">
                <a:solidFill>
                  <a:srgbClr val="FF0000"/>
                </a:solidFill>
              </a:rPr>
              <a:t> The Internet itself knows no boundaries, and therefore information, customer service, and transactions can move across countries and across continents, reaching any customer who has access to the Web. </a:t>
            </a: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40</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sz="2800" dirty="0" smtClean="0"/>
              <a:t>Technology’s Impact on the Gaps Model of Service Quality- Expanding Global Reach </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Technology also allows employees of international companies to stay in touch </a:t>
            </a:r>
            <a:r>
              <a:rPr lang="en-US" b="1" dirty="0" smtClean="0">
                <a:solidFill>
                  <a:srgbClr val="FF0000"/>
                </a:solidFill>
              </a:rPr>
              <a:t>easily—to share information and serve on virtual work teams together, thus allowing employees to work remotely and services to be provided by global workers.</a:t>
            </a: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41</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sz="2800" dirty="0" smtClean="0"/>
              <a:t>The Dark Side of Service and Technology</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dirty="0" smtClean="0"/>
              <a:t>Legitimate customer concerns over privacy and confidentiality raise issues for firms as they seek to learn about and interact with their customers online.</a:t>
            </a:r>
          </a:p>
          <a:p>
            <a:pPr algn="just">
              <a:buNone/>
            </a:pPr>
            <a:r>
              <a:rPr lang="en-US" dirty="0" smtClean="0"/>
              <a:t>Research on “technology readiness” suggests that some customers are simply not interested in or ready to use technology (</a:t>
            </a:r>
            <a:r>
              <a:rPr lang="en-US" dirty="0" err="1" smtClean="0"/>
              <a:t>Parasuraman</a:t>
            </a:r>
            <a:r>
              <a:rPr lang="en-US" dirty="0" smtClean="0"/>
              <a:t> and Colby, 2001).</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42</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5"/>
          <p:cNvSpPr>
            <a:spLocks noGrp="1" noChangeArrowheads="1"/>
          </p:cNvSpPr>
          <p:nvPr>
            <p:ph type="title"/>
          </p:nvPr>
        </p:nvSpPr>
        <p:spPr>
          <a:xfrm>
            <a:off x="381000" y="304800"/>
            <a:ext cx="8458200" cy="914400"/>
          </a:xfrm>
        </p:spPr>
        <p:txBody>
          <a:bodyPr/>
          <a:lstStyle/>
          <a:p>
            <a:r>
              <a:rPr lang="en-US" sz="2800" dirty="0" smtClean="0"/>
              <a:t>The Dark Side of Service and Technology</a:t>
            </a:r>
          </a:p>
        </p:txBody>
      </p:sp>
      <p:sp>
        <p:nvSpPr>
          <p:cNvPr id="30722" name="Rectangle 6"/>
          <p:cNvSpPr>
            <a:spLocks noGrp="1" noChangeArrowheads="1"/>
          </p:cNvSpPr>
          <p:nvPr>
            <p:ph type="body" idx="1"/>
          </p:nvPr>
        </p:nvSpPr>
        <p:spPr>
          <a:xfrm>
            <a:off x="457200" y="1447800"/>
            <a:ext cx="8458200" cy="5181600"/>
          </a:xfrm>
        </p:spPr>
        <p:txBody>
          <a:bodyPr/>
          <a:lstStyle/>
          <a:p>
            <a:pPr algn="just">
              <a:buNone/>
            </a:pPr>
            <a:r>
              <a:rPr lang="en-US" sz="2800" dirty="0" smtClean="0"/>
              <a:t>Employees can also be reluctant to accept and integrate technology into their work lives for a variety of reasons, including job insecurity and reluctance to embrace change.</a:t>
            </a:r>
          </a:p>
          <a:p>
            <a:pPr algn="just">
              <a:buNone/>
            </a:pPr>
            <a:r>
              <a:rPr lang="en-US" sz="2800" dirty="0" smtClean="0"/>
              <a:t>Finally, from a company perspective, the payback in technology investments is often uncertain and the need to balance technology and human touch in developing relationships with customers can be challenging. </a:t>
            </a:r>
          </a:p>
          <a:p>
            <a:pPr algn="just">
              <a:buNone/>
            </a:pPr>
            <a:r>
              <a:rPr lang="en-US" sz="2800" dirty="0" smtClean="0"/>
              <a:t>Technology-delivered service is not always the best answer</a:t>
            </a:r>
            <a:r>
              <a:rPr lang="en-US" dirty="0" smtClean="0"/>
              <a:t>. </a:t>
            </a:r>
            <a:endParaRPr lang="en-US" b="1" dirty="0" smtClean="0">
              <a:solidFill>
                <a:srgbClr val="51253A"/>
              </a:solidFill>
            </a:endParaRPr>
          </a:p>
        </p:txBody>
      </p:sp>
      <p:sp>
        <p:nvSpPr>
          <p:cNvPr id="30723" name="Rectangle 4"/>
          <p:cNvSpPr>
            <a:spLocks noChangeArrowheads="1"/>
          </p:cNvSpPr>
          <p:nvPr/>
        </p:nvSpPr>
        <p:spPr bwMode="auto">
          <a:xfrm>
            <a:off x="3200400" y="6707188"/>
            <a:ext cx="2971800" cy="150812"/>
          </a:xfrm>
          <a:prstGeom prst="rect">
            <a:avLst/>
          </a:prstGeom>
          <a:noFill/>
          <a:ln w="9525">
            <a:noFill/>
            <a:miter lim="800000"/>
            <a:headEnd/>
            <a:tailEnd/>
          </a:ln>
        </p:spPr>
        <p:txBody>
          <a:bodyPr wrap="none" lIns="92075" tIns="46038" rIns="92075" bIns="46038" anchor="ctr"/>
          <a:lstStyle/>
          <a:p>
            <a:pPr eaLnBrk="0" hangingPunct="0"/>
            <a:endParaRPr lang="en-US" sz="900"/>
          </a:p>
        </p:txBody>
      </p:sp>
      <p:sp>
        <p:nvSpPr>
          <p:cNvPr id="30726"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35091C0E-4E45-4464-B9F6-650AE105999F}" type="slidenum">
              <a:rPr lang="en-US" sz="1000">
                <a:solidFill>
                  <a:srgbClr val="51253A"/>
                </a:solidFill>
                <a:latin typeface="Times New Roman" pitchFamily="18" charset="0"/>
              </a:rPr>
              <a:pPr algn="r"/>
              <a:t>43</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r>
              <a:rPr lang="en-US" dirty="0" smtClean="0"/>
              <a:t>Gaps Model of Service Quality</a:t>
            </a:r>
          </a:p>
        </p:txBody>
      </p:sp>
      <p:sp>
        <p:nvSpPr>
          <p:cNvPr id="19458" name="Rectangle 5"/>
          <p:cNvSpPr>
            <a:spLocks noGrp="1" noChangeArrowheads="1"/>
          </p:cNvSpPr>
          <p:nvPr>
            <p:ph type="body" idx="1"/>
          </p:nvPr>
        </p:nvSpPr>
        <p:spPr>
          <a:xfrm>
            <a:off x="533400" y="1676400"/>
            <a:ext cx="8610600" cy="4830763"/>
          </a:xfrm>
        </p:spPr>
        <p:txBody>
          <a:bodyPr/>
          <a:lstStyle/>
          <a:p>
            <a:pPr>
              <a:lnSpc>
                <a:spcPct val="90000"/>
              </a:lnSpc>
            </a:pPr>
            <a:r>
              <a:rPr lang="en-US" sz="2800" dirty="0" smtClean="0"/>
              <a:t>Customer Gap:</a:t>
            </a:r>
          </a:p>
          <a:p>
            <a:pPr lvl="1">
              <a:lnSpc>
                <a:spcPct val="90000"/>
              </a:lnSpc>
              <a:buClr>
                <a:srgbClr val="A34B73"/>
              </a:buClr>
            </a:pPr>
            <a:r>
              <a:rPr lang="en-US" sz="2400" dirty="0" smtClean="0">
                <a:solidFill>
                  <a:srgbClr val="51253A"/>
                </a:solidFill>
              </a:rPr>
              <a:t>difference between customer expectations and perceptions</a:t>
            </a:r>
          </a:p>
          <a:p>
            <a:pPr>
              <a:lnSpc>
                <a:spcPct val="90000"/>
              </a:lnSpc>
            </a:pPr>
            <a:r>
              <a:rPr lang="en-US" sz="2800" dirty="0" smtClean="0"/>
              <a:t>Provider Gap 1 (</a:t>
            </a:r>
            <a:r>
              <a:rPr lang="en-US" sz="2800" dirty="0" smtClean="0">
                <a:solidFill>
                  <a:schemeClr val="tx2"/>
                </a:solidFill>
              </a:rPr>
              <a:t>Listening Gap</a:t>
            </a:r>
            <a:r>
              <a:rPr lang="en-US" sz="2800" dirty="0" smtClean="0"/>
              <a:t>):</a:t>
            </a:r>
          </a:p>
          <a:p>
            <a:pPr lvl="1">
              <a:lnSpc>
                <a:spcPct val="90000"/>
              </a:lnSpc>
              <a:buClr>
                <a:srgbClr val="A34B73"/>
              </a:buClr>
            </a:pPr>
            <a:r>
              <a:rPr lang="en-US" sz="2400" dirty="0" smtClean="0">
                <a:solidFill>
                  <a:srgbClr val="51253A"/>
                </a:solidFill>
              </a:rPr>
              <a:t>not knowing what customers expect</a:t>
            </a:r>
          </a:p>
          <a:p>
            <a:pPr>
              <a:lnSpc>
                <a:spcPct val="90000"/>
              </a:lnSpc>
            </a:pPr>
            <a:r>
              <a:rPr lang="en-US" sz="2800" dirty="0" smtClean="0"/>
              <a:t>Provider Gap 2 (</a:t>
            </a:r>
            <a:r>
              <a:rPr lang="en-US" sz="2800" dirty="0" smtClean="0">
                <a:solidFill>
                  <a:schemeClr val="tx2"/>
                </a:solidFill>
              </a:rPr>
              <a:t>Service Design &amp; Standards Gap</a:t>
            </a:r>
            <a:r>
              <a:rPr lang="en-US" sz="2800" dirty="0" smtClean="0"/>
              <a:t>):</a:t>
            </a:r>
          </a:p>
          <a:p>
            <a:pPr lvl="1">
              <a:lnSpc>
                <a:spcPct val="90000"/>
              </a:lnSpc>
              <a:buClr>
                <a:srgbClr val="A34B73"/>
              </a:buClr>
            </a:pPr>
            <a:r>
              <a:rPr lang="en-US" sz="2400" dirty="0" smtClean="0">
                <a:solidFill>
                  <a:srgbClr val="51253A"/>
                </a:solidFill>
              </a:rPr>
              <a:t>not having the right service designs and standards</a:t>
            </a:r>
          </a:p>
          <a:p>
            <a:pPr>
              <a:lnSpc>
                <a:spcPct val="90000"/>
              </a:lnSpc>
            </a:pPr>
            <a:r>
              <a:rPr lang="en-US" sz="2800" dirty="0" smtClean="0"/>
              <a:t>Provider Gap 3 (</a:t>
            </a:r>
            <a:r>
              <a:rPr lang="en-US" sz="2800" dirty="0" smtClean="0">
                <a:solidFill>
                  <a:schemeClr val="tx2"/>
                </a:solidFill>
              </a:rPr>
              <a:t>Service Performance Gap</a:t>
            </a:r>
            <a:r>
              <a:rPr lang="en-US" sz="2800" dirty="0" smtClean="0"/>
              <a:t>):</a:t>
            </a:r>
          </a:p>
          <a:p>
            <a:pPr lvl="1">
              <a:lnSpc>
                <a:spcPct val="90000"/>
              </a:lnSpc>
              <a:buClr>
                <a:srgbClr val="A34B73"/>
              </a:buClr>
            </a:pPr>
            <a:r>
              <a:rPr lang="en-US" sz="2400" dirty="0" smtClean="0">
                <a:solidFill>
                  <a:srgbClr val="51253A"/>
                </a:solidFill>
              </a:rPr>
              <a:t>not delivering to service standards</a:t>
            </a:r>
          </a:p>
          <a:p>
            <a:pPr>
              <a:lnSpc>
                <a:spcPct val="90000"/>
              </a:lnSpc>
            </a:pPr>
            <a:r>
              <a:rPr lang="en-US" sz="2800" dirty="0" smtClean="0"/>
              <a:t>Provider Gap 4 (</a:t>
            </a:r>
            <a:r>
              <a:rPr lang="en-US" sz="2800" dirty="0" smtClean="0">
                <a:solidFill>
                  <a:schemeClr val="tx2"/>
                </a:solidFill>
              </a:rPr>
              <a:t>Communication Gap</a:t>
            </a:r>
            <a:r>
              <a:rPr lang="en-US" sz="2800" dirty="0" smtClean="0"/>
              <a:t>):</a:t>
            </a:r>
          </a:p>
          <a:p>
            <a:pPr lvl="1">
              <a:lnSpc>
                <a:spcPct val="90000"/>
              </a:lnSpc>
              <a:buClr>
                <a:srgbClr val="A34B73"/>
              </a:buClr>
            </a:pPr>
            <a:r>
              <a:rPr lang="en-US" sz="2400" dirty="0" smtClean="0">
                <a:solidFill>
                  <a:srgbClr val="51253A"/>
                </a:solidFill>
              </a:rPr>
              <a:t>not matching performance to promises</a:t>
            </a: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5</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a:lnSpc>
                <a:spcPct val="90000"/>
              </a:lnSpc>
            </a:pPr>
            <a:r>
              <a:rPr lang="en-US" dirty="0" smtClean="0"/>
              <a:t>Provider Gap 1 (</a:t>
            </a:r>
            <a:r>
              <a:rPr lang="en-US" dirty="0" smtClean="0">
                <a:solidFill>
                  <a:schemeClr val="tx2"/>
                </a:solidFill>
              </a:rPr>
              <a:t>Listening Gap</a:t>
            </a:r>
            <a:r>
              <a:rPr lang="en-US" dirty="0" smtClean="0"/>
              <a:t>):</a:t>
            </a:r>
          </a:p>
        </p:txBody>
      </p:sp>
      <p:sp>
        <p:nvSpPr>
          <p:cNvPr id="19458" name="Rectangle 5"/>
          <p:cNvSpPr>
            <a:spLocks noGrp="1" noChangeArrowheads="1"/>
          </p:cNvSpPr>
          <p:nvPr>
            <p:ph type="body" idx="1"/>
          </p:nvPr>
        </p:nvSpPr>
        <p:spPr>
          <a:xfrm>
            <a:off x="381000" y="1447800"/>
            <a:ext cx="8610600" cy="4830763"/>
          </a:xfrm>
        </p:spPr>
        <p:txBody>
          <a:bodyPr/>
          <a:lstStyle/>
          <a:p>
            <a:pPr>
              <a:lnSpc>
                <a:spcPct val="90000"/>
              </a:lnSpc>
            </a:pPr>
            <a:r>
              <a:rPr lang="en-US" sz="2800" dirty="0" smtClean="0"/>
              <a:t>The first gap </a:t>
            </a:r>
            <a:r>
              <a:rPr lang="en-US" sz="2800" b="1" dirty="0" smtClean="0">
                <a:solidFill>
                  <a:srgbClr val="FF0000"/>
                </a:solidFill>
              </a:rPr>
              <a:t>in service quality occurs when management fails to accurately identify customer expectations.</a:t>
            </a:r>
          </a:p>
          <a:p>
            <a:pPr>
              <a:lnSpc>
                <a:spcPct val="90000"/>
              </a:lnSpc>
            </a:pPr>
            <a:r>
              <a:rPr lang="en-US" sz="2800" dirty="0" smtClean="0"/>
              <a:t>the difference in customer expectations and management’s perception of customer expectations</a:t>
            </a:r>
          </a:p>
          <a:p>
            <a:pPr algn="just">
              <a:lnSpc>
                <a:spcPct val="90000"/>
              </a:lnSpc>
            </a:pPr>
            <a:r>
              <a:rPr lang="en-US" sz="2800" dirty="0" smtClean="0"/>
              <a:t>Hotel managers, for instance, must know and understand what their guests expect from their stay, including all tangibles (the room, amenities, lobby features) and intangible components (availability of additional services, ease of check-in and check-out procedures).</a:t>
            </a:r>
            <a:endParaRPr lang="en-US" sz="2800" dirty="0" smtClean="0">
              <a:solidFill>
                <a:srgbClr val="51253A"/>
              </a:solidFill>
            </a:endParaRP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6</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a:lnSpc>
                <a:spcPct val="90000"/>
              </a:lnSpc>
            </a:pPr>
            <a:r>
              <a:rPr lang="en-US" dirty="0" smtClean="0"/>
              <a:t>Provider Gap 1 (</a:t>
            </a:r>
            <a:r>
              <a:rPr lang="en-US" dirty="0" smtClean="0">
                <a:solidFill>
                  <a:schemeClr val="tx2"/>
                </a:solidFill>
              </a:rPr>
              <a:t>Listening Gap</a:t>
            </a:r>
            <a:r>
              <a:rPr lang="en-US" dirty="0" smtClean="0"/>
              <a:t>):</a:t>
            </a:r>
          </a:p>
        </p:txBody>
      </p:sp>
      <p:sp>
        <p:nvSpPr>
          <p:cNvPr id="19458" name="Rectangle 5"/>
          <p:cNvSpPr>
            <a:spLocks noGrp="1" noChangeArrowheads="1"/>
          </p:cNvSpPr>
          <p:nvPr>
            <p:ph type="body" idx="1"/>
          </p:nvPr>
        </p:nvSpPr>
        <p:spPr>
          <a:xfrm>
            <a:off x="381000" y="1447800"/>
            <a:ext cx="8610600" cy="4830763"/>
          </a:xfrm>
        </p:spPr>
        <p:txBody>
          <a:bodyPr/>
          <a:lstStyle/>
          <a:p>
            <a:pPr>
              <a:lnSpc>
                <a:spcPct val="90000"/>
              </a:lnSpc>
              <a:buNone/>
            </a:pPr>
            <a:r>
              <a:rPr lang="en-US" sz="2800" b="1" dirty="0" smtClean="0"/>
              <a:t>The size of the gap is dependent on: </a:t>
            </a:r>
          </a:p>
          <a:p>
            <a:pPr>
              <a:lnSpc>
                <a:spcPct val="90000"/>
              </a:lnSpc>
            </a:pPr>
            <a:r>
              <a:rPr lang="en-US" sz="2800" dirty="0" smtClean="0"/>
              <a:t>the extent of upward communication (from customers to top management), </a:t>
            </a:r>
          </a:p>
          <a:p>
            <a:pPr>
              <a:lnSpc>
                <a:spcPct val="90000"/>
              </a:lnSpc>
            </a:pPr>
            <a:r>
              <a:rPr lang="en-US" sz="2800" dirty="0" smtClean="0"/>
              <a:t>the number of layers of management, </a:t>
            </a:r>
          </a:p>
          <a:p>
            <a:pPr>
              <a:lnSpc>
                <a:spcPct val="90000"/>
              </a:lnSpc>
            </a:pPr>
            <a:r>
              <a:rPr lang="en-US" sz="2800" dirty="0" smtClean="0"/>
              <a:t>the size of the organization,  and most importantly, the extent of marketing research to identify customer expectations.</a:t>
            </a:r>
            <a:endParaRPr lang="en-US" sz="2800" dirty="0" smtClean="0">
              <a:solidFill>
                <a:srgbClr val="51253A"/>
              </a:solidFill>
            </a:endParaRP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7</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lvl="1"/>
            <a:r>
              <a:rPr lang="en-US" dirty="0" smtClean="0">
                <a:ea typeface="+mj-ea"/>
              </a:rPr>
              <a:t>Gap 2 – The Service Design and Standards Gap</a:t>
            </a:r>
          </a:p>
        </p:txBody>
      </p:sp>
      <p:sp>
        <p:nvSpPr>
          <p:cNvPr id="19458" name="Rectangle 5"/>
          <p:cNvSpPr>
            <a:spLocks noGrp="1" noChangeArrowheads="1"/>
          </p:cNvSpPr>
          <p:nvPr>
            <p:ph type="body" idx="1"/>
          </p:nvPr>
        </p:nvSpPr>
        <p:spPr>
          <a:xfrm>
            <a:off x="381000" y="1447800"/>
            <a:ext cx="8610600" cy="4830763"/>
          </a:xfrm>
        </p:spPr>
        <p:txBody>
          <a:bodyPr/>
          <a:lstStyle/>
          <a:p>
            <a:pPr algn="just">
              <a:lnSpc>
                <a:spcPct val="90000"/>
              </a:lnSpc>
            </a:pPr>
            <a:r>
              <a:rPr lang="en-US" sz="2800" b="1" dirty="0" smtClean="0"/>
              <a:t>The second gap is referred to as the design gap. </a:t>
            </a:r>
          </a:p>
          <a:p>
            <a:pPr algn="just">
              <a:lnSpc>
                <a:spcPct val="90000"/>
              </a:lnSpc>
            </a:pPr>
            <a:r>
              <a:rPr lang="en-US" sz="2800" dirty="0" smtClean="0"/>
              <a:t>It is measured by </a:t>
            </a:r>
            <a:r>
              <a:rPr lang="en-US" sz="2800" b="1" dirty="0" smtClean="0">
                <a:solidFill>
                  <a:srgbClr val="FF0000"/>
                </a:solidFill>
              </a:rPr>
              <a:t>how well the service design specifications match up to management’s perception of customer expectations. </a:t>
            </a:r>
          </a:p>
          <a:p>
            <a:pPr algn="just">
              <a:lnSpc>
                <a:spcPct val="90000"/>
              </a:lnSpc>
            </a:pPr>
            <a:r>
              <a:rPr lang="en-US" sz="2800" dirty="0" smtClean="0"/>
              <a:t>The extent of this gap is dependent on management’s belief that service quality is important and that it is possible, as well as the resources that are available for the provision of the service. </a:t>
            </a:r>
            <a:endParaRPr lang="en-US" sz="2800" dirty="0" smtClean="0">
              <a:solidFill>
                <a:srgbClr val="51253A"/>
              </a:solidFill>
            </a:endParaRP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8</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title"/>
          </p:nvPr>
        </p:nvSpPr>
        <p:spPr/>
        <p:txBody>
          <a:bodyPr/>
          <a:lstStyle/>
          <a:p>
            <a:pPr lvl="1"/>
            <a:r>
              <a:rPr lang="en-US" dirty="0" smtClean="0">
                <a:ea typeface="+mj-ea"/>
              </a:rPr>
              <a:t>Gap 2 – The Service Design and Standards Gap</a:t>
            </a:r>
          </a:p>
        </p:txBody>
      </p:sp>
      <p:sp>
        <p:nvSpPr>
          <p:cNvPr id="19458" name="Rectangle 5"/>
          <p:cNvSpPr>
            <a:spLocks noGrp="1" noChangeArrowheads="1"/>
          </p:cNvSpPr>
          <p:nvPr>
            <p:ph type="body" idx="1"/>
          </p:nvPr>
        </p:nvSpPr>
        <p:spPr>
          <a:xfrm>
            <a:off x="381000" y="1447800"/>
            <a:ext cx="8610600" cy="4830763"/>
          </a:xfrm>
        </p:spPr>
        <p:txBody>
          <a:bodyPr/>
          <a:lstStyle/>
          <a:p>
            <a:pPr algn="just">
              <a:lnSpc>
                <a:spcPct val="90000"/>
              </a:lnSpc>
              <a:buNone/>
            </a:pPr>
            <a:r>
              <a:rPr lang="en-US" sz="2800" dirty="0" smtClean="0"/>
              <a:t> </a:t>
            </a:r>
          </a:p>
          <a:p>
            <a:pPr algn="just">
              <a:lnSpc>
                <a:spcPct val="90000"/>
              </a:lnSpc>
              <a:buNone/>
            </a:pPr>
            <a:endParaRPr lang="en-US" sz="2800" dirty="0" smtClean="0"/>
          </a:p>
          <a:p>
            <a:pPr algn="just">
              <a:lnSpc>
                <a:spcPct val="90000"/>
              </a:lnSpc>
              <a:buNone/>
            </a:pPr>
            <a:endParaRPr lang="en-US" sz="2800" dirty="0" smtClean="0"/>
          </a:p>
          <a:p>
            <a:pPr algn="just">
              <a:lnSpc>
                <a:spcPct val="90000"/>
              </a:lnSpc>
              <a:buNone/>
            </a:pPr>
            <a:r>
              <a:rPr lang="en-US" sz="2800" dirty="0" smtClean="0"/>
              <a:t>A restaurant manager may understand customer expectations for being served within 20 minutes of ordering, but may not have the resources or the appropriate number of staff to insure that speed of service. </a:t>
            </a:r>
            <a:endParaRPr lang="en-US" sz="2800" dirty="0" smtClean="0">
              <a:solidFill>
                <a:srgbClr val="51253A"/>
              </a:solidFill>
            </a:endParaRPr>
          </a:p>
        </p:txBody>
      </p:sp>
      <p:sp>
        <p:nvSpPr>
          <p:cNvPr id="19460" name="Rectangle 21"/>
          <p:cNvSpPr>
            <a:spLocks noChangeArrowheads="1"/>
          </p:cNvSpPr>
          <p:nvPr/>
        </p:nvSpPr>
        <p:spPr bwMode="auto">
          <a:xfrm>
            <a:off x="6934200" y="6400800"/>
            <a:ext cx="2133600" cy="457200"/>
          </a:xfrm>
          <a:prstGeom prst="rect">
            <a:avLst/>
          </a:prstGeom>
          <a:noFill/>
          <a:ln w="9525">
            <a:noFill/>
            <a:miter lim="800000"/>
            <a:headEnd/>
            <a:tailEnd/>
          </a:ln>
        </p:spPr>
        <p:txBody>
          <a:bodyPr anchor="b"/>
          <a:lstStyle/>
          <a:p>
            <a:pPr algn="r"/>
            <a:r>
              <a:rPr lang="en-US" sz="1000">
                <a:solidFill>
                  <a:srgbClr val="51253A"/>
                </a:solidFill>
                <a:latin typeface="Times New Roman" pitchFamily="18" charset="0"/>
              </a:rPr>
              <a:t>2-</a:t>
            </a:r>
            <a:fld id="{4B00C6B3-8505-4A13-B6CF-70A83A98EE9B}" type="slidenum">
              <a:rPr lang="en-US" sz="1000">
                <a:solidFill>
                  <a:srgbClr val="51253A"/>
                </a:solidFill>
                <a:latin typeface="Times New Roman" pitchFamily="18" charset="0"/>
              </a:rPr>
              <a:pPr algn="r"/>
              <a:t>9</a:t>
            </a:fld>
            <a:endParaRPr lang="en-US" sz="1000">
              <a:solidFill>
                <a:srgbClr val="51253A"/>
              </a:solidFill>
              <a:latin typeface="Times New Roman"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ZBG Sixth Edition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05B"/>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rgbClr val="FFF05B"/>
        </a:solid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ZBG Sixth Edition Theme</Template>
  <TotalTime>181</TotalTime>
  <Words>2357</Words>
  <Application>Microsoft Office PowerPoint</Application>
  <PresentationFormat>On-screen Show (4:3)</PresentationFormat>
  <Paragraphs>194</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ZBG Sixth Edition Theme</vt:lpstr>
      <vt:lpstr>Slide 1</vt:lpstr>
      <vt:lpstr>Conceptual Framework of the Book:  The Gaps Model of Service Quality</vt:lpstr>
      <vt:lpstr>Conceptual Framework of the Book:  The Gaps Model of Service Quality</vt:lpstr>
      <vt:lpstr> Customers Have Expectations For Service Experiences And They Use Them To Measure Against The Perceived Service Performance In Their Judgment Of Service Quality.   It Is Essential, Then, That Managers Determine What Those Expectations Are When Designing The Service</vt:lpstr>
      <vt:lpstr>Gaps Model of Service Quality</vt:lpstr>
      <vt:lpstr>Provider Gap 1 (Listening Gap):</vt:lpstr>
      <vt:lpstr>Provider Gap 1 (Listening Gap):</vt:lpstr>
      <vt:lpstr>Gap 2 – The Service Design and Standards Gap</vt:lpstr>
      <vt:lpstr>Gap 2 – The Service Design and Standards Gap</vt:lpstr>
      <vt:lpstr>Gap 3 – The Service Performance Gap</vt:lpstr>
      <vt:lpstr>Gap 3 – The Service Performance Gap</vt:lpstr>
      <vt:lpstr>Gap 3 – The Service Performance Gap</vt:lpstr>
      <vt:lpstr>Provider Gap 4 (Communication Gap):</vt:lpstr>
      <vt:lpstr>Provider Gap 4 (Communication Gap):</vt:lpstr>
      <vt:lpstr>Gaps Model of Service Quality</vt:lpstr>
      <vt:lpstr>Provider Gap 5 :</vt:lpstr>
      <vt:lpstr>Ways to Use Gap Analysis</vt:lpstr>
      <vt:lpstr>Ways to Use Gap Analysis</vt:lpstr>
      <vt:lpstr>Dimensions of service quality</vt:lpstr>
      <vt:lpstr>Dimensions of service quality</vt:lpstr>
      <vt:lpstr>Dimensions of service quality</vt:lpstr>
      <vt:lpstr>Dimensions of service quality</vt:lpstr>
      <vt:lpstr>Dimensions of service quality</vt:lpstr>
      <vt:lpstr>Dimensions of service quality</vt:lpstr>
      <vt:lpstr>Dimensions of service quality</vt:lpstr>
      <vt:lpstr>Dimensions of service quality</vt:lpstr>
      <vt:lpstr>Dimensions of service quality</vt:lpstr>
      <vt:lpstr>Dimensions of service quality</vt:lpstr>
      <vt:lpstr>Dimensions of service quality</vt:lpstr>
      <vt:lpstr>Technology’s Impact on the Gaps Model of Service Quality </vt:lpstr>
      <vt:lpstr>Technology’s Impact on the Gaps Model of Service Quality </vt:lpstr>
      <vt:lpstr>Technology’s Impact on the Gaps Model of Service Quality </vt:lpstr>
      <vt:lpstr>Technology’s Impact on the Gaps Model of Service Quality </vt:lpstr>
      <vt:lpstr>Technology’s Impact on the Gaps Model of Service Quality </vt:lpstr>
      <vt:lpstr>Technology’s Impact on the Gaps Model of Service Quality- Providing Options for Service Delivery </vt:lpstr>
      <vt:lpstr>Technology’s Impact on the Gaps Model of Service Quality </vt:lpstr>
      <vt:lpstr>Technology’s Impact on the Gaps Model of Service Quality </vt:lpstr>
      <vt:lpstr>Technology’s Impact on the Gaps Model of Service Quality- Enabling Customers and Employees </vt:lpstr>
      <vt:lpstr>Technology’s Impact on the Gaps Model of Service Quality- Enabling Customers and Employees </vt:lpstr>
      <vt:lpstr>Technology’s Impact on the Gaps Model of Service Quality- Expanding Global Reach </vt:lpstr>
      <vt:lpstr>Technology’s Impact on the Gaps Model of Service Quality- Expanding Global Reach </vt:lpstr>
      <vt:lpstr>The Dark Side of Service and Technology</vt:lpstr>
      <vt:lpstr>The Dark Side of Service and Technology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Felicia</dc:creator>
  <cp:lastModifiedBy>HP</cp:lastModifiedBy>
  <cp:revision>12</cp:revision>
  <dcterms:created xsi:type="dcterms:W3CDTF">2012-03-20T01:30:51Z</dcterms:created>
  <dcterms:modified xsi:type="dcterms:W3CDTF">2017-05-25T13:09:06Z</dcterms:modified>
</cp:coreProperties>
</file>