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70" r:id="rId5"/>
    <p:sldId id="271" r:id="rId6"/>
    <p:sldId id="272" r:id="rId7"/>
    <p:sldId id="273" r:id="rId8"/>
    <p:sldId id="274" r:id="rId9"/>
    <p:sldId id="275" r:id="rId10"/>
    <p:sldId id="276" r:id="rId11"/>
    <p:sldId id="277" r:id="rId12"/>
    <p:sldId id="259" r:id="rId13"/>
    <p:sldId id="278" r:id="rId14"/>
    <p:sldId id="279" r:id="rId15"/>
    <p:sldId id="280" r:id="rId16"/>
    <p:sldId id="281" r:id="rId17"/>
    <p:sldId id="260" r:id="rId18"/>
    <p:sldId id="282" r:id="rId19"/>
    <p:sldId id="283" r:id="rId20"/>
    <p:sldId id="284" r:id="rId21"/>
    <p:sldId id="261"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267" r:id="rId47"/>
    <p:sldId id="269" r:id="rId48"/>
    <p:sldId id="309" r:id="rId49"/>
    <p:sldId id="310" r:id="rId50"/>
    <p:sldId id="311" r:id="rId51"/>
    <p:sldId id="312" r:id="rId52"/>
    <p:sldId id="313" r:id="rId53"/>
    <p:sldId id="314" r:id="rId5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027" autoAdjust="0"/>
    <p:restoredTop sz="94660"/>
  </p:normalViewPr>
  <p:slideViewPr>
    <p:cSldViewPr>
      <p:cViewPr varScale="1">
        <p:scale>
          <a:sx n="73" d="100"/>
          <a:sy n="73" d="100"/>
        </p:scale>
        <p:origin x="-119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Clr>
                <a:schemeClr val="bg2">
                  <a:lumMod val="50000"/>
                </a:schemeClr>
              </a:buClr>
              <a:defRPr>
                <a:solidFill>
                  <a:schemeClr val="bg2">
                    <a:lumMod val="25000"/>
                  </a:schemeClr>
                </a:solidFill>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685800"/>
            <a:ext cx="19812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685800"/>
            <a:ext cx="57912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b="0" cap="all" baseline="0">
                <a:latin typeface="Calibri" pitchFamily="34" charset="0"/>
                <a:cs typeface="Calibri"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baseline="0">
                <a:solidFill>
                  <a:schemeClr val="tx1">
                    <a:lumMod val="75000"/>
                    <a:lumOff val="25000"/>
                  </a:schemeClr>
                </a:solidFill>
                <a:latin typeface="Calibri" pitchFamily="34" charset="0"/>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31963" y="1722438"/>
            <a:ext cx="3438525"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22888" y="1722438"/>
            <a:ext cx="3440112"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3" name="Rectangle 29"/>
          <p:cNvSpPr>
            <a:spLocks noChangeArrowheads="1"/>
          </p:cNvSpPr>
          <p:nvPr/>
        </p:nvSpPr>
        <p:spPr bwMode="auto">
          <a:xfrm>
            <a:off x="0" y="0"/>
            <a:ext cx="9144000" cy="1447800"/>
          </a:xfrm>
          <a:prstGeom prst="rect">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16200000" scaled="1"/>
            <a:tileRect/>
          </a:gradFill>
          <a:ln>
            <a:noFill/>
          </a:ln>
          <a:effectLst/>
        </p:spPr>
        <p:txBody>
          <a:bodyPr wrap="none" anchor="ctr"/>
          <a:lstStyle/>
          <a:p>
            <a:pPr fontAlgn="auto">
              <a:spcBef>
                <a:spcPts val="0"/>
              </a:spcBef>
              <a:spcAft>
                <a:spcPts val="0"/>
              </a:spcAft>
              <a:defRPr/>
            </a:pPr>
            <a:endParaRPr lang="en-US" dirty="0">
              <a:latin typeface="Calibri" pitchFamily="34" charset="0"/>
              <a:cs typeface="Calibri" pitchFamily="34" charset="0"/>
            </a:endParaRPr>
          </a:p>
        </p:txBody>
      </p:sp>
      <p:sp>
        <p:nvSpPr>
          <p:cNvPr id="1027" name="Rectangle 9"/>
          <p:cNvSpPr>
            <a:spLocks noGrp="1" noChangeArrowheads="1"/>
          </p:cNvSpPr>
          <p:nvPr>
            <p:ph type="title"/>
          </p:nvPr>
        </p:nvSpPr>
        <p:spPr bwMode="auto">
          <a:xfrm>
            <a:off x="533400" y="533400"/>
            <a:ext cx="84582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533400" y="1676400"/>
            <a:ext cx="84582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Rectangle 4"/>
          <p:cNvSpPr>
            <a:spLocks noChangeArrowheads="1"/>
          </p:cNvSpPr>
          <p:nvPr/>
        </p:nvSpPr>
        <p:spPr bwMode="auto">
          <a:xfrm>
            <a:off x="0" y="0"/>
            <a:ext cx="9144000" cy="76200"/>
          </a:xfrm>
          <a:prstGeom prst="rect">
            <a:avLst/>
          </a:prstGeom>
          <a:solidFill>
            <a:schemeClr val="tx2">
              <a:lumMod val="75000"/>
            </a:schemeClr>
          </a:solidFill>
          <a:ln w="0">
            <a:solidFill>
              <a:srgbClr val="0391BD"/>
            </a:solidFill>
            <a:miter lim="800000"/>
            <a:headEnd/>
            <a:tailEnd/>
          </a:ln>
        </p:spPr>
        <p:txBody>
          <a:bodyPr wrap="none" anchor="ctr"/>
          <a:lstStyle/>
          <a:p>
            <a:pPr fontAlgn="auto">
              <a:spcBef>
                <a:spcPts val="0"/>
              </a:spcBef>
              <a:spcAft>
                <a:spcPts val="0"/>
              </a:spcAft>
              <a:defRPr/>
            </a:pPr>
            <a:endParaRPr lang="en-US">
              <a:latin typeface="+mn-lt"/>
            </a:endParaRPr>
          </a:p>
        </p:txBody>
      </p:sp>
      <p:sp>
        <p:nvSpPr>
          <p:cNvPr id="12" name="Rectangle 5"/>
          <p:cNvSpPr>
            <a:spLocks noChangeArrowheads="1"/>
          </p:cNvSpPr>
          <p:nvPr/>
        </p:nvSpPr>
        <p:spPr bwMode="auto">
          <a:xfrm>
            <a:off x="0" y="304800"/>
            <a:ext cx="9144000" cy="76200"/>
          </a:xfrm>
          <a:prstGeom prst="rect">
            <a:avLst/>
          </a:prstGeom>
          <a:solidFill>
            <a:schemeClr val="accent4">
              <a:lumMod val="60000"/>
              <a:lumOff val="40000"/>
            </a:schemeClr>
          </a:solidFill>
          <a:ln>
            <a:noFill/>
          </a:ln>
        </p:spPr>
        <p:txBody>
          <a:bodyPr wrap="none" anchor="ctr"/>
          <a:lstStyle/>
          <a:p>
            <a:pPr fontAlgn="auto">
              <a:spcBef>
                <a:spcPts val="0"/>
              </a:spcBef>
              <a:spcAft>
                <a:spcPts val="0"/>
              </a:spcAft>
              <a:defRPr/>
            </a:pPr>
            <a:endParaRPr lang="en-US">
              <a:latin typeface="+mn-lt"/>
            </a:endParaRPr>
          </a:p>
        </p:txBody>
      </p:sp>
      <p:sp>
        <p:nvSpPr>
          <p:cNvPr id="14" name="Rectangle 7"/>
          <p:cNvSpPr>
            <a:spLocks noChangeArrowheads="1"/>
          </p:cNvSpPr>
          <p:nvPr/>
        </p:nvSpPr>
        <p:spPr bwMode="auto">
          <a:xfrm>
            <a:off x="0" y="152400"/>
            <a:ext cx="9144000" cy="76200"/>
          </a:xfrm>
          <a:prstGeom prst="rect">
            <a:avLst/>
          </a:prstGeom>
          <a:solidFill>
            <a:schemeClr val="tx1"/>
          </a:solidFill>
          <a:ln>
            <a:noFill/>
          </a:ln>
          <a:extLst/>
        </p:spPr>
        <p:txBody>
          <a:bodyPr wrap="none" anchor="ctr"/>
          <a:lstStyle/>
          <a:p>
            <a:pPr fontAlgn="auto">
              <a:spcBef>
                <a:spcPts val="0"/>
              </a:spcBef>
              <a:spcAft>
                <a:spcPts val="0"/>
              </a:spcAft>
              <a:defRPr/>
            </a:pPr>
            <a:endParaRPr lang="en-US">
              <a:latin typeface="+mn-lt"/>
            </a:endParaRPr>
          </a:p>
        </p:txBody>
      </p:sp>
      <p:sp>
        <p:nvSpPr>
          <p:cNvPr id="15" name="Rectangle 8"/>
          <p:cNvSpPr>
            <a:spLocks noChangeArrowheads="1"/>
          </p:cNvSpPr>
          <p:nvPr/>
        </p:nvSpPr>
        <p:spPr bwMode="auto">
          <a:xfrm>
            <a:off x="304800" y="0"/>
            <a:ext cx="76200" cy="6858000"/>
          </a:xfrm>
          <a:prstGeom prst="rect">
            <a:avLst/>
          </a:prstGeom>
          <a:solidFill>
            <a:schemeClr val="tx2">
              <a:lumMod val="75000"/>
            </a:schemeClr>
          </a:solidFill>
          <a:ln>
            <a:noFill/>
          </a:ln>
        </p:spPr>
        <p:txBody>
          <a:bodyPr wrap="none" anchor="ctr"/>
          <a:lstStyle/>
          <a:p>
            <a:pPr fontAlgn="auto">
              <a:spcBef>
                <a:spcPts val="0"/>
              </a:spcBef>
              <a:spcAft>
                <a:spcPts val="0"/>
              </a:spcAft>
              <a:defRPr/>
            </a:pPr>
            <a:endParaRPr lang="en-US">
              <a:latin typeface="+mn-lt"/>
            </a:endParaRPr>
          </a:p>
        </p:txBody>
      </p:sp>
      <p:sp>
        <p:nvSpPr>
          <p:cNvPr id="16" name="Rectangle 9"/>
          <p:cNvSpPr>
            <a:spLocks noChangeArrowheads="1"/>
          </p:cNvSpPr>
          <p:nvPr/>
        </p:nvSpPr>
        <p:spPr bwMode="auto">
          <a:xfrm>
            <a:off x="0" y="0"/>
            <a:ext cx="76200" cy="6858000"/>
          </a:xfrm>
          <a:prstGeom prst="rect">
            <a:avLst/>
          </a:prstGeom>
          <a:solidFill>
            <a:schemeClr val="accent4">
              <a:lumMod val="60000"/>
              <a:lumOff val="40000"/>
            </a:schemeClr>
          </a:solidFill>
          <a:ln>
            <a:noFill/>
          </a:ln>
        </p:spPr>
        <p:txBody>
          <a:bodyPr wrap="none" anchor="ctr"/>
          <a:lstStyle/>
          <a:p>
            <a:pPr fontAlgn="auto">
              <a:spcBef>
                <a:spcPts val="0"/>
              </a:spcBef>
              <a:spcAft>
                <a:spcPts val="0"/>
              </a:spcAft>
              <a:defRPr/>
            </a:pPr>
            <a:endParaRPr lang="en-US">
              <a:latin typeface="+mn-lt"/>
            </a:endParaRPr>
          </a:p>
        </p:txBody>
      </p:sp>
      <p:sp>
        <p:nvSpPr>
          <p:cNvPr id="2" name="Rectangle 7"/>
          <p:cNvSpPr>
            <a:spLocks noChangeArrowheads="1"/>
          </p:cNvSpPr>
          <p:nvPr/>
        </p:nvSpPr>
        <p:spPr bwMode="auto">
          <a:xfrm rot="5400000">
            <a:off x="-3238500" y="3390900"/>
            <a:ext cx="6858000" cy="76200"/>
          </a:xfrm>
          <a:prstGeom prst="rect">
            <a:avLst/>
          </a:prstGeom>
          <a:solidFill>
            <a:schemeClr val="tx1"/>
          </a:solidFill>
          <a:ln>
            <a:noFill/>
          </a:ln>
          <a:extLst/>
        </p:spPr>
        <p:txBody>
          <a:bodyPr rot="10800000" vert="eaVert" wrap="none" anchor="ct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719" r:id="rId1"/>
    <p:sldLayoutId id="2147483718" r:id="rId2"/>
    <p:sldLayoutId id="2147483717" r:id="rId3"/>
    <p:sldLayoutId id="2147483716" r:id="rId4"/>
    <p:sldLayoutId id="2147483715" r:id="rId5"/>
    <p:sldLayoutId id="2147483714" r:id="rId6"/>
    <p:sldLayoutId id="2147483713" r:id="rId7"/>
    <p:sldLayoutId id="2147483712" r:id="rId8"/>
    <p:sldLayoutId id="2147483711" r:id="rId9"/>
    <p:sldLayoutId id="2147483710" r:id="rId10"/>
    <p:sldLayoutId id="2147483709" r:id="rId11"/>
  </p:sldLayoutIdLst>
  <p:timing>
    <p:tnLst>
      <p:par>
        <p:cTn id="1" dur="indefinite" restart="never" nodeType="tmRoot"/>
      </p:par>
    </p:tnLst>
  </p:timing>
  <p:txStyles>
    <p:titleStyle>
      <a:lvl1pPr algn="l" rtl="0" fontAlgn="base">
        <a:lnSpc>
          <a:spcPct val="85000"/>
        </a:lnSpc>
        <a:spcBef>
          <a:spcPct val="0"/>
        </a:spcBef>
        <a:spcAft>
          <a:spcPct val="0"/>
        </a:spcAft>
        <a:defRPr sz="3600" b="1">
          <a:solidFill>
            <a:schemeClr val="tx1"/>
          </a:solidFill>
          <a:latin typeface="Calibri" pitchFamily="34" charset="0"/>
          <a:ea typeface="+mj-ea"/>
          <a:cs typeface="Calibri" pitchFamily="34" charset="0"/>
        </a:defRPr>
      </a:lvl1pPr>
      <a:lvl2pPr algn="l" rtl="0" fontAlgn="base">
        <a:lnSpc>
          <a:spcPct val="85000"/>
        </a:lnSpc>
        <a:spcBef>
          <a:spcPct val="0"/>
        </a:spcBef>
        <a:spcAft>
          <a:spcPct val="0"/>
        </a:spcAft>
        <a:defRPr sz="3600" b="1">
          <a:solidFill>
            <a:schemeClr val="tx1"/>
          </a:solidFill>
          <a:latin typeface="Calibri" pitchFamily="34" charset="0"/>
          <a:cs typeface="Calibri" pitchFamily="34" charset="0"/>
        </a:defRPr>
      </a:lvl2pPr>
      <a:lvl3pPr algn="l" rtl="0" fontAlgn="base">
        <a:lnSpc>
          <a:spcPct val="85000"/>
        </a:lnSpc>
        <a:spcBef>
          <a:spcPct val="0"/>
        </a:spcBef>
        <a:spcAft>
          <a:spcPct val="0"/>
        </a:spcAft>
        <a:defRPr sz="3600" b="1">
          <a:solidFill>
            <a:schemeClr val="tx1"/>
          </a:solidFill>
          <a:latin typeface="Calibri" pitchFamily="34" charset="0"/>
          <a:cs typeface="Calibri" pitchFamily="34" charset="0"/>
        </a:defRPr>
      </a:lvl3pPr>
      <a:lvl4pPr algn="l" rtl="0" fontAlgn="base">
        <a:lnSpc>
          <a:spcPct val="85000"/>
        </a:lnSpc>
        <a:spcBef>
          <a:spcPct val="0"/>
        </a:spcBef>
        <a:spcAft>
          <a:spcPct val="0"/>
        </a:spcAft>
        <a:defRPr sz="3600" b="1">
          <a:solidFill>
            <a:schemeClr val="tx1"/>
          </a:solidFill>
          <a:latin typeface="Calibri" pitchFamily="34" charset="0"/>
          <a:cs typeface="Calibri" pitchFamily="34" charset="0"/>
        </a:defRPr>
      </a:lvl4pPr>
      <a:lvl5pPr algn="l" rtl="0" fontAlgn="base">
        <a:lnSpc>
          <a:spcPct val="85000"/>
        </a:lnSpc>
        <a:spcBef>
          <a:spcPct val="0"/>
        </a:spcBef>
        <a:spcAft>
          <a:spcPct val="0"/>
        </a:spcAft>
        <a:defRPr sz="3600" b="1">
          <a:solidFill>
            <a:schemeClr val="tx1"/>
          </a:solidFill>
          <a:latin typeface="Calibri" pitchFamily="34" charset="0"/>
          <a:cs typeface="Calibri" pitchFamily="34" charset="0"/>
        </a:defRPr>
      </a:lvl5pPr>
      <a:lvl6pPr marL="457200" algn="l" rtl="0" eaLnBrk="1" fontAlgn="base" hangingPunct="1">
        <a:lnSpc>
          <a:spcPct val="85000"/>
        </a:lnSpc>
        <a:spcBef>
          <a:spcPct val="0"/>
        </a:spcBef>
        <a:spcAft>
          <a:spcPct val="0"/>
        </a:spcAft>
        <a:defRPr sz="4000" b="1">
          <a:solidFill>
            <a:srgbClr val="6A5218"/>
          </a:solidFill>
          <a:latin typeface="Times New Roman" pitchFamily="18" charset="0"/>
        </a:defRPr>
      </a:lvl6pPr>
      <a:lvl7pPr marL="914400" algn="l" rtl="0" eaLnBrk="1" fontAlgn="base" hangingPunct="1">
        <a:lnSpc>
          <a:spcPct val="85000"/>
        </a:lnSpc>
        <a:spcBef>
          <a:spcPct val="0"/>
        </a:spcBef>
        <a:spcAft>
          <a:spcPct val="0"/>
        </a:spcAft>
        <a:defRPr sz="4000" b="1">
          <a:solidFill>
            <a:srgbClr val="6A5218"/>
          </a:solidFill>
          <a:latin typeface="Times New Roman" pitchFamily="18" charset="0"/>
        </a:defRPr>
      </a:lvl7pPr>
      <a:lvl8pPr marL="1371600" algn="l" rtl="0" eaLnBrk="1" fontAlgn="base" hangingPunct="1">
        <a:lnSpc>
          <a:spcPct val="85000"/>
        </a:lnSpc>
        <a:spcBef>
          <a:spcPct val="0"/>
        </a:spcBef>
        <a:spcAft>
          <a:spcPct val="0"/>
        </a:spcAft>
        <a:defRPr sz="4000" b="1">
          <a:solidFill>
            <a:srgbClr val="6A5218"/>
          </a:solidFill>
          <a:latin typeface="Times New Roman" pitchFamily="18" charset="0"/>
        </a:defRPr>
      </a:lvl8pPr>
      <a:lvl9pPr marL="1828800" algn="l" rtl="0" eaLnBrk="1" fontAlgn="base" hangingPunct="1">
        <a:lnSpc>
          <a:spcPct val="85000"/>
        </a:lnSpc>
        <a:spcBef>
          <a:spcPct val="0"/>
        </a:spcBef>
        <a:spcAft>
          <a:spcPct val="0"/>
        </a:spcAft>
        <a:defRPr sz="4000" b="1">
          <a:solidFill>
            <a:srgbClr val="6A5218"/>
          </a:solidFill>
          <a:latin typeface="Times New Roman" pitchFamily="18" charset="0"/>
        </a:defRPr>
      </a:lvl9pPr>
    </p:titleStyle>
    <p:bodyStyle>
      <a:lvl1pPr marL="228600" indent="-228600" algn="l" rtl="0" fontAlgn="base">
        <a:spcBef>
          <a:spcPct val="20000"/>
        </a:spcBef>
        <a:spcAft>
          <a:spcPct val="0"/>
        </a:spcAft>
        <a:buFont typeface="Wingdings" pitchFamily="2" charset="2"/>
        <a:buChar char="§"/>
        <a:defRPr sz="3200">
          <a:solidFill>
            <a:schemeClr val="tx1"/>
          </a:solidFill>
          <a:latin typeface="Calibri" pitchFamily="34" charset="0"/>
          <a:ea typeface="+mn-ea"/>
          <a:cs typeface="Calibri" pitchFamily="34" charset="0"/>
        </a:defRPr>
      </a:lvl1pPr>
      <a:lvl2pPr marL="571500" indent="-228600" algn="l" rtl="0" fontAlgn="base">
        <a:spcBef>
          <a:spcPct val="20000"/>
        </a:spcBef>
        <a:spcAft>
          <a:spcPct val="0"/>
        </a:spcAft>
        <a:buClr>
          <a:srgbClr val="A34B73"/>
        </a:buClr>
        <a:buFont typeface="Wingdings" pitchFamily="2" charset="2"/>
        <a:buChar char="§"/>
        <a:defRPr sz="2800">
          <a:solidFill>
            <a:srgbClr val="51253A"/>
          </a:solidFill>
          <a:latin typeface="Calibri" pitchFamily="34" charset="0"/>
          <a:cs typeface="Calibri" pitchFamily="34" charset="0"/>
        </a:defRPr>
      </a:lvl2pPr>
      <a:lvl3pPr marL="914400" indent="-228600" algn="l" rtl="0" fontAlgn="base">
        <a:spcBef>
          <a:spcPct val="20000"/>
        </a:spcBef>
        <a:spcAft>
          <a:spcPct val="0"/>
        </a:spcAft>
        <a:buClr>
          <a:srgbClr val="B24D1D"/>
        </a:buClr>
        <a:buFont typeface="Wingdings" pitchFamily="2" charset="2"/>
        <a:buChar char="§"/>
        <a:defRPr sz="2400">
          <a:solidFill>
            <a:srgbClr val="773313"/>
          </a:solidFill>
          <a:latin typeface="Calibri" pitchFamily="34" charset="0"/>
          <a:cs typeface="Calibri" pitchFamily="34" charset="0"/>
        </a:defRPr>
      </a:lvl3pPr>
      <a:lvl4pPr marL="1257300" indent="-228600" algn="l" rtl="0" fontAlgn="base">
        <a:spcBef>
          <a:spcPct val="20000"/>
        </a:spcBef>
        <a:spcAft>
          <a:spcPct val="0"/>
        </a:spcAft>
        <a:buClr>
          <a:srgbClr val="874396"/>
        </a:buClr>
        <a:buFont typeface="Wingdings" pitchFamily="2" charset="2"/>
        <a:buChar char="§"/>
        <a:defRPr sz="2000">
          <a:solidFill>
            <a:schemeClr val="tx1"/>
          </a:solidFill>
          <a:latin typeface="Calibri" pitchFamily="34" charset="0"/>
          <a:cs typeface="Calibri" pitchFamily="34" charset="0"/>
        </a:defRPr>
      </a:lvl4pPr>
      <a:lvl5pPr marL="1600200" indent="-228600" algn="l" rtl="0" fontAlgn="base">
        <a:spcBef>
          <a:spcPct val="20000"/>
        </a:spcBef>
        <a:spcAft>
          <a:spcPct val="0"/>
        </a:spcAft>
        <a:buClr>
          <a:srgbClr val="956205"/>
        </a:buClr>
        <a:buFont typeface="Wingdings" pitchFamily="2" charset="2"/>
        <a:buChar char="§"/>
        <a:defRPr sz="20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lr>
          <a:srgbClr val="298B1B"/>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rgbClr val="298B1B"/>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rgbClr val="298B1B"/>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rgbClr val="298B1B"/>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2" descr="H:\Services Textbook 6e Supplements\Zeithaml6eCoverImage.jpg"/>
          <p:cNvPicPr>
            <a:picLocks noChangeAspect="1" noChangeArrowheads="1"/>
          </p:cNvPicPr>
          <p:nvPr/>
        </p:nvPicPr>
        <p:blipFill>
          <a:blip r:embed="rId2" cstate="print"/>
          <a:srcRect/>
          <a:stretch>
            <a:fillRect/>
          </a:stretch>
        </p:blipFill>
        <p:spPr bwMode="auto">
          <a:xfrm>
            <a:off x="2138363" y="457200"/>
            <a:ext cx="4867275" cy="6096000"/>
          </a:xfrm>
          <a:prstGeom prst="rect">
            <a:avLst/>
          </a:prstGeom>
          <a:noFill/>
          <a:ln w="9525">
            <a:noFill/>
            <a:miter lim="800000"/>
            <a:headEnd/>
            <a:tailEnd/>
          </a:ln>
        </p:spPr>
      </p:pic>
      <p:sp>
        <p:nvSpPr>
          <p:cNvPr id="13316" name="Rectangle 41"/>
          <p:cNvSpPr>
            <a:spLocks noChangeArrowheads="1"/>
          </p:cNvSpPr>
          <p:nvPr/>
        </p:nvSpPr>
        <p:spPr bwMode="auto">
          <a:xfrm>
            <a:off x="4911725" y="6613525"/>
            <a:ext cx="4152900" cy="244475"/>
          </a:xfrm>
          <a:prstGeom prst="rect">
            <a:avLst/>
          </a:prstGeom>
          <a:noFill/>
          <a:ln w="9525">
            <a:noFill/>
            <a:miter lim="800000"/>
            <a:headEnd/>
            <a:tailEnd/>
          </a:ln>
        </p:spPr>
        <p:txBody>
          <a:bodyPr wrap="none" lIns="92075" tIns="46038" rIns="92075" bIns="46038">
            <a:spAutoFit/>
          </a:bodyPr>
          <a:lstStyle/>
          <a:p>
            <a:pPr eaLnBrk="0" hangingPunct="0"/>
            <a:r>
              <a:rPr lang="en-US" sz="1000" b="1" i="1">
                <a:solidFill>
                  <a:srgbClr val="51253A"/>
                </a:solidFill>
                <a:latin typeface="Times New Roman" pitchFamily="18" charset="0"/>
              </a:rPr>
              <a:t>Copyright © 2013 by The McGraw-Hill Companies, Inc. All rights reserved.</a:t>
            </a:r>
          </a:p>
        </p:txBody>
      </p:sp>
      <p:sp>
        <p:nvSpPr>
          <p:cNvPr id="13317" name="Rectangle 42"/>
          <p:cNvSpPr>
            <a:spLocks noChangeArrowheads="1"/>
          </p:cNvSpPr>
          <p:nvPr/>
        </p:nvSpPr>
        <p:spPr bwMode="auto">
          <a:xfrm>
            <a:off x="381000" y="6607175"/>
            <a:ext cx="1211263" cy="244475"/>
          </a:xfrm>
          <a:prstGeom prst="rect">
            <a:avLst/>
          </a:prstGeom>
          <a:noFill/>
          <a:ln w="9525">
            <a:noFill/>
            <a:miter lim="800000"/>
            <a:headEnd/>
            <a:tailEnd/>
          </a:ln>
        </p:spPr>
        <p:txBody>
          <a:bodyPr wrap="none" lIns="92075" tIns="46038" rIns="92075" bIns="46038">
            <a:spAutoFit/>
          </a:bodyPr>
          <a:lstStyle/>
          <a:p>
            <a:pPr eaLnBrk="0" hangingPunct="0"/>
            <a:r>
              <a:rPr lang="en-US" sz="1000" b="1" i="1">
                <a:solidFill>
                  <a:srgbClr val="51253A"/>
                </a:solidFill>
                <a:latin typeface="Times New Roman" pitchFamily="18" charset="0"/>
              </a:rPr>
              <a:t>McGraw-Hill/Irwin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US" sz="3200" dirty="0" smtClean="0"/>
              <a:t>Objectives for Chapter 3:</a:t>
            </a:r>
            <a:br>
              <a:rPr lang="en-US" sz="3200" dirty="0" smtClean="0"/>
            </a:br>
            <a:r>
              <a:rPr lang="en-US" sz="3200" dirty="0" smtClean="0"/>
              <a:t>Consumer Expectations of Service</a:t>
            </a:r>
          </a:p>
        </p:txBody>
      </p:sp>
      <p:sp>
        <p:nvSpPr>
          <p:cNvPr id="3075" name="Rectangle 7"/>
          <p:cNvSpPr>
            <a:spLocks noGrp="1" noChangeArrowheads="1"/>
          </p:cNvSpPr>
          <p:nvPr>
            <p:ph type="body" idx="1"/>
          </p:nvPr>
        </p:nvSpPr>
        <p:spPr>
          <a:xfrm>
            <a:off x="533400" y="1447800"/>
            <a:ext cx="8458200" cy="4830763"/>
          </a:xfrm>
        </p:spPr>
        <p:txBody>
          <a:bodyPr/>
          <a:lstStyle/>
          <a:p>
            <a:pPr marL="0" indent="0" algn="just">
              <a:lnSpc>
                <a:spcPct val="90000"/>
              </a:lnSpc>
              <a:buNone/>
              <a:defRPr/>
            </a:pPr>
            <a:r>
              <a:rPr lang="en-MY" sz="2400" dirty="0" smtClean="0"/>
              <a:t>Successful </a:t>
            </a:r>
            <a:r>
              <a:rPr lang="en-MY" sz="2400" dirty="0"/>
              <a:t>services marketing are the following: </a:t>
            </a:r>
            <a:endParaRPr lang="en-MY" sz="2400" dirty="0" smtClean="0"/>
          </a:p>
          <a:p>
            <a:pPr algn="just">
              <a:lnSpc>
                <a:spcPct val="90000"/>
              </a:lnSpc>
              <a:defRPr/>
            </a:pPr>
            <a:r>
              <a:rPr lang="en-MY" sz="2400" dirty="0" smtClean="0"/>
              <a:t>What </a:t>
            </a:r>
            <a:r>
              <a:rPr lang="en-MY" sz="2400" dirty="0"/>
              <a:t>types of expectation standards do customers hold about services? </a:t>
            </a:r>
            <a:endParaRPr lang="en-MY" sz="2400" dirty="0" smtClean="0"/>
          </a:p>
          <a:p>
            <a:pPr algn="just">
              <a:lnSpc>
                <a:spcPct val="90000"/>
              </a:lnSpc>
              <a:defRPr/>
            </a:pPr>
            <a:r>
              <a:rPr lang="en-MY" sz="2400" dirty="0" smtClean="0"/>
              <a:t>What </a:t>
            </a:r>
            <a:r>
              <a:rPr lang="en-MY" sz="2400" dirty="0"/>
              <a:t>factors most influence the formation of these expectations? What role do these factors play in changing expectations? </a:t>
            </a:r>
            <a:endParaRPr lang="en-MY" sz="2400" dirty="0" smtClean="0"/>
          </a:p>
          <a:p>
            <a:pPr algn="just">
              <a:lnSpc>
                <a:spcPct val="90000"/>
              </a:lnSpc>
              <a:defRPr/>
            </a:pPr>
            <a:r>
              <a:rPr lang="en-MY" sz="2400" dirty="0" smtClean="0"/>
              <a:t>How </a:t>
            </a:r>
            <a:r>
              <a:rPr lang="en-MY" sz="2400" dirty="0"/>
              <a:t>can a service company meet or exceed customer expectations?</a:t>
            </a:r>
            <a:endParaRPr lang="en-US" sz="2400" dirty="0" smtClean="0"/>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10</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3164836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MY" sz="3200" dirty="0"/>
              <a:t>Meaning and types of service expectations</a:t>
            </a:r>
            <a:endParaRPr lang="en-US" sz="3200" dirty="0" smtClean="0"/>
          </a:p>
        </p:txBody>
      </p:sp>
      <p:sp>
        <p:nvSpPr>
          <p:cNvPr id="3075" name="Rectangle 7"/>
          <p:cNvSpPr>
            <a:spLocks noGrp="1" noChangeArrowheads="1"/>
          </p:cNvSpPr>
          <p:nvPr>
            <p:ph type="body" idx="1"/>
          </p:nvPr>
        </p:nvSpPr>
        <p:spPr>
          <a:xfrm>
            <a:off x="533400" y="1447800"/>
            <a:ext cx="8458200" cy="4830763"/>
          </a:xfrm>
        </p:spPr>
        <p:txBody>
          <a:bodyPr/>
          <a:lstStyle/>
          <a:p>
            <a:pPr marL="0" indent="0" algn="just">
              <a:lnSpc>
                <a:spcPct val="90000"/>
              </a:lnSpc>
              <a:buNone/>
              <a:defRPr/>
            </a:pPr>
            <a:r>
              <a:rPr lang="en-MY" sz="2400" dirty="0"/>
              <a:t>The level of expectation can vary widely depending on the reference point the customer holds. </a:t>
            </a:r>
            <a:endParaRPr lang="en-MY" sz="2400" dirty="0" smtClean="0"/>
          </a:p>
          <a:p>
            <a:pPr marL="0" indent="0" algn="just">
              <a:lnSpc>
                <a:spcPct val="90000"/>
              </a:lnSpc>
              <a:buNone/>
              <a:defRPr/>
            </a:pPr>
            <a:r>
              <a:rPr lang="en-MY" sz="2400" dirty="0" smtClean="0"/>
              <a:t>Although </a:t>
            </a:r>
            <a:r>
              <a:rPr lang="en-MY" sz="2400" dirty="0"/>
              <a:t>most everyone has an intuitive sense of what expectations are, </a:t>
            </a:r>
            <a:r>
              <a:rPr lang="en-MY" sz="2400" b="1" dirty="0">
                <a:solidFill>
                  <a:srgbClr val="FF0000"/>
                </a:solidFill>
              </a:rPr>
              <a:t>service marketers need a far more thorough and clear definition of expectations in order to comprehend, measure and </a:t>
            </a:r>
            <a:r>
              <a:rPr lang="en-MY" sz="2400" b="1" dirty="0" smtClean="0">
                <a:solidFill>
                  <a:srgbClr val="FF0000"/>
                </a:solidFill>
              </a:rPr>
              <a:t>manage </a:t>
            </a:r>
            <a:r>
              <a:rPr lang="en-MY" sz="2400" b="1" dirty="0">
                <a:solidFill>
                  <a:srgbClr val="FF0000"/>
                </a:solidFill>
              </a:rPr>
              <a:t>them</a:t>
            </a:r>
            <a:r>
              <a:rPr lang="en-MY" sz="2400" b="1" dirty="0" smtClean="0">
                <a:solidFill>
                  <a:srgbClr val="FF0000"/>
                </a:solidFill>
              </a:rPr>
              <a:t>.</a:t>
            </a:r>
          </a:p>
          <a:p>
            <a:pPr marL="0" indent="0" algn="ctr">
              <a:lnSpc>
                <a:spcPct val="90000"/>
              </a:lnSpc>
              <a:buNone/>
              <a:defRPr/>
            </a:pPr>
            <a:r>
              <a:rPr lang="en-MY" sz="2400" b="1" dirty="0"/>
              <a:t>Let us imagine that you are planning to go to a restaurant</a:t>
            </a:r>
            <a:r>
              <a:rPr lang="en-MY" sz="2400" b="1" dirty="0" smtClean="0"/>
              <a:t>.</a:t>
            </a:r>
          </a:p>
          <a:p>
            <a:pPr marL="0" indent="0" algn="ctr">
              <a:lnSpc>
                <a:spcPct val="90000"/>
              </a:lnSpc>
              <a:buNone/>
              <a:defRPr/>
            </a:pPr>
            <a:r>
              <a:rPr lang="en-MY" sz="2400" dirty="0"/>
              <a:t>On the left of the continuum are different types or levels of expectations, ranging from high (top) to low (bottom). </a:t>
            </a:r>
            <a:endParaRPr lang="en-MY" sz="2400" dirty="0" smtClean="0"/>
          </a:p>
          <a:p>
            <a:pPr marL="0" indent="0" algn="ctr">
              <a:lnSpc>
                <a:spcPct val="90000"/>
              </a:lnSpc>
              <a:buNone/>
              <a:defRPr/>
            </a:pPr>
            <a:r>
              <a:rPr lang="en-MY" sz="2400" dirty="0" smtClean="0"/>
              <a:t>At </a:t>
            </a:r>
            <a:r>
              <a:rPr lang="en-MY" sz="2400" dirty="0"/>
              <a:t>each point we give a name to the type of expectation and </a:t>
            </a:r>
            <a:r>
              <a:rPr lang="en-MY" sz="2400" b="1" dirty="0">
                <a:solidFill>
                  <a:srgbClr val="FF0000"/>
                </a:solidFill>
              </a:rPr>
              <a:t>illustrate what it might mean in terms of a restaurant you are considering</a:t>
            </a:r>
            <a:endParaRPr lang="en-US" sz="2400" b="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11</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970240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5"/>
          <p:cNvSpPr>
            <a:spLocks noGrp="1" noChangeArrowheads="1"/>
          </p:cNvSpPr>
          <p:nvPr>
            <p:ph type="title"/>
          </p:nvPr>
        </p:nvSpPr>
        <p:spPr/>
        <p:txBody>
          <a:bodyPr/>
          <a:lstStyle/>
          <a:p>
            <a:r>
              <a:rPr lang="en-US" sz="3200" smtClean="0"/>
              <a:t>Possible Levels of Customer Expectations</a:t>
            </a:r>
          </a:p>
        </p:txBody>
      </p:sp>
      <p:pic>
        <p:nvPicPr>
          <p:cNvPr id="16386" name="Picture 2"/>
          <p:cNvPicPr>
            <a:picLocks noChangeAspect="1" noChangeArrowheads="1"/>
          </p:cNvPicPr>
          <p:nvPr/>
        </p:nvPicPr>
        <p:blipFill>
          <a:blip r:embed="rId2"/>
          <a:srcRect/>
          <a:stretch>
            <a:fillRect/>
          </a:stretch>
        </p:blipFill>
        <p:spPr bwMode="auto">
          <a:xfrm>
            <a:off x="533400" y="1447800"/>
            <a:ext cx="7505700" cy="5251450"/>
          </a:xfrm>
          <a:prstGeom prst="rect">
            <a:avLst/>
          </a:prstGeom>
          <a:noFill/>
          <a:ln w="9525">
            <a:noFill/>
            <a:miter lim="800000"/>
            <a:headEnd/>
            <a:tailEnd/>
          </a:ln>
        </p:spPr>
      </p:pic>
      <p:sp>
        <p:nvSpPr>
          <p:cNvPr id="16388"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65CA1036-203F-4198-8A2F-7E729D830E58}" type="slidenum">
              <a:rPr lang="en-US" sz="1000">
                <a:solidFill>
                  <a:srgbClr val="51253A"/>
                </a:solidFill>
                <a:latin typeface="Times New Roman" pitchFamily="18" charset="0"/>
              </a:rPr>
              <a:pPr algn="r"/>
              <a:t>12</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MY" sz="3200" dirty="0"/>
              <a:t>Meaning and types of service expectations</a:t>
            </a:r>
            <a:endParaRPr lang="en-US" sz="3200" dirty="0" smtClean="0"/>
          </a:p>
        </p:txBody>
      </p:sp>
      <p:sp>
        <p:nvSpPr>
          <p:cNvPr id="3075" name="Rectangle 7"/>
          <p:cNvSpPr>
            <a:spLocks noGrp="1" noChangeArrowheads="1"/>
          </p:cNvSpPr>
          <p:nvPr>
            <p:ph type="body" idx="1"/>
          </p:nvPr>
        </p:nvSpPr>
        <p:spPr>
          <a:xfrm>
            <a:off x="533400" y="1447800"/>
            <a:ext cx="8458200" cy="4830763"/>
          </a:xfrm>
        </p:spPr>
        <p:txBody>
          <a:bodyPr/>
          <a:lstStyle/>
          <a:p>
            <a:pPr marL="0" indent="0" algn="ctr">
              <a:lnSpc>
                <a:spcPct val="90000"/>
              </a:lnSpc>
              <a:buNone/>
              <a:defRPr/>
            </a:pPr>
            <a:r>
              <a:rPr lang="en-MY" sz="2400" dirty="0">
                <a:solidFill>
                  <a:srgbClr val="FF0000"/>
                </a:solidFill>
              </a:rPr>
              <a:t>Note how important the expectation you held will be to your eventual assessment of the restaurant’s performance. </a:t>
            </a:r>
            <a:endParaRPr lang="en-MY" sz="2400" dirty="0" smtClean="0">
              <a:solidFill>
                <a:srgbClr val="FF0000"/>
              </a:solidFill>
            </a:endParaRPr>
          </a:p>
          <a:p>
            <a:pPr marL="0" indent="0" algn="just">
              <a:lnSpc>
                <a:spcPct val="90000"/>
              </a:lnSpc>
              <a:buNone/>
              <a:defRPr/>
            </a:pPr>
            <a:r>
              <a:rPr lang="en-MY" sz="2400" dirty="0" smtClean="0"/>
              <a:t>Suppose </a:t>
            </a:r>
            <a:r>
              <a:rPr lang="en-MY" sz="2400" dirty="0"/>
              <a:t>you went into the restaurant for which you held the </a:t>
            </a:r>
            <a:r>
              <a:rPr lang="en-MY" sz="2400" dirty="0">
                <a:solidFill>
                  <a:srgbClr val="FF0000"/>
                </a:solidFill>
              </a:rPr>
              <a:t>minimum tolerable expectation</a:t>
            </a:r>
            <a:r>
              <a:rPr lang="en-MY" sz="2400" dirty="0"/>
              <a:t>, paid very little money and </a:t>
            </a:r>
            <a:r>
              <a:rPr lang="en-MY" sz="2400" dirty="0">
                <a:solidFill>
                  <a:srgbClr val="FF0000"/>
                </a:solidFill>
              </a:rPr>
              <a:t>were served immediately with good food. </a:t>
            </a:r>
            <a:endParaRPr lang="en-MY" sz="2400" dirty="0" smtClean="0">
              <a:solidFill>
                <a:srgbClr val="FF0000"/>
              </a:solidFill>
            </a:endParaRPr>
          </a:p>
          <a:p>
            <a:pPr marL="0" indent="0" algn="just">
              <a:lnSpc>
                <a:spcPct val="90000"/>
              </a:lnSpc>
              <a:buNone/>
              <a:defRPr/>
            </a:pPr>
            <a:r>
              <a:rPr lang="en-MY" sz="2400" dirty="0" smtClean="0"/>
              <a:t>Next </a:t>
            </a:r>
            <a:r>
              <a:rPr lang="en-MY" sz="2400" dirty="0"/>
              <a:t>suppose that you went to the restaurant for which you had the highest (ideal) expectations, paid a lot of money and </a:t>
            </a:r>
            <a:r>
              <a:rPr lang="en-MY" sz="2400" b="1" dirty="0">
                <a:solidFill>
                  <a:srgbClr val="FF0000"/>
                </a:solidFill>
              </a:rPr>
              <a:t>were served good (but not fantastic) food.</a:t>
            </a:r>
            <a:r>
              <a:rPr lang="en-MY" sz="2400" dirty="0"/>
              <a:t> </a:t>
            </a:r>
            <a:endParaRPr lang="en-MY" sz="2400" dirty="0" smtClean="0"/>
          </a:p>
          <a:p>
            <a:pPr marL="0" indent="0" algn="just">
              <a:lnSpc>
                <a:spcPct val="90000"/>
              </a:lnSpc>
              <a:buNone/>
              <a:defRPr/>
            </a:pPr>
            <a:r>
              <a:rPr lang="en-MY" sz="2400" dirty="0" smtClean="0"/>
              <a:t>Which </a:t>
            </a:r>
            <a:r>
              <a:rPr lang="en-MY" sz="2400" dirty="0"/>
              <a:t>restaurant experience would you judge to be best? </a:t>
            </a:r>
            <a:endParaRPr lang="en-MY" sz="2400" dirty="0" smtClean="0"/>
          </a:p>
          <a:p>
            <a:pPr marL="0" indent="0" algn="ctr">
              <a:lnSpc>
                <a:spcPct val="90000"/>
              </a:lnSpc>
              <a:buNone/>
              <a:defRPr/>
            </a:pPr>
            <a:r>
              <a:rPr lang="en-MY" sz="2400" b="1" dirty="0" smtClean="0">
                <a:solidFill>
                  <a:srgbClr val="FF0000"/>
                </a:solidFill>
              </a:rPr>
              <a:t>The </a:t>
            </a:r>
            <a:r>
              <a:rPr lang="en-MY" sz="2400" b="1" dirty="0">
                <a:solidFill>
                  <a:srgbClr val="FF0000"/>
                </a:solidFill>
              </a:rPr>
              <a:t>answer is likely to depend a great deal on the reference point that you brought to the </a:t>
            </a:r>
            <a:r>
              <a:rPr lang="en-MY" sz="2400" b="1" dirty="0" smtClean="0">
                <a:solidFill>
                  <a:srgbClr val="FF0000"/>
                </a:solidFill>
              </a:rPr>
              <a:t>experience.</a:t>
            </a:r>
            <a:endParaRPr lang="en-US" sz="2400" b="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13</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1854624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US" sz="3200" dirty="0"/>
              <a:t>Dual Customer Expectation Levels</a:t>
            </a:r>
            <a:endParaRPr lang="en-US" sz="3200" dirty="0" smtClean="0"/>
          </a:p>
        </p:txBody>
      </p:sp>
      <p:sp>
        <p:nvSpPr>
          <p:cNvPr id="3075" name="Rectangle 7"/>
          <p:cNvSpPr>
            <a:spLocks noGrp="1" noChangeArrowheads="1"/>
          </p:cNvSpPr>
          <p:nvPr>
            <p:ph type="body" idx="1"/>
          </p:nvPr>
        </p:nvSpPr>
        <p:spPr>
          <a:xfrm>
            <a:off x="533400" y="1447800"/>
            <a:ext cx="8458200" cy="4830763"/>
          </a:xfrm>
        </p:spPr>
        <p:txBody>
          <a:bodyPr/>
          <a:lstStyle/>
          <a:p>
            <a:pPr marL="0" indent="0" algn="just">
              <a:lnSpc>
                <a:spcPct val="90000"/>
              </a:lnSpc>
              <a:buNone/>
              <a:defRPr/>
            </a:pPr>
            <a:r>
              <a:rPr lang="en-MY" sz="2400" dirty="0"/>
              <a:t>C</a:t>
            </a:r>
            <a:r>
              <a:rPr lang="en-MY" sz="2400" dirty="0" smtClean="0"/>
              <a:t>ustomers </a:t>
            </a:r>
            <a:r>
              <a:rPr lang="en-MY" sz="2400" dirty="0"/>
              <a:t>hold different types of expectations about </a:t>
            </a:r>
            <a:r>
              <a:rPr lang="en-MY" sz="2400" dirty="0" smtClean="0"/>
              <a:t>service. We can focus </a:t>
            </a:r>
            <a:r>
              <a:rPr lang="en-MY" sz="2400" dirty="0"/>
              <a:t>on two types. </a:t>
            </a:r>
            <a:endParaRPr lang="en-MY" sz="2400" dirty="0" smtClean="0"/>
          </a:p>
          <a:p>
            <a:pPr marL="0" indent="0" algn="just">
              <a:lnSpc>
                <a:spcPct val="90000"/>
              </a:lnSpc>
              <a:buNone/>
              <a:defRPr/>
            </a:pPr>
            <a:r>
              <a:rPr lang="en-MY" sz="2400" dirty="0" smtClean="0"/>
              <a:t>The </a:t>
            </a:r>
            <a:r>
              <a:rPr lang="en-MY" sz="2400" dirty="0"/>
              <a:t>highest can be termed </a:t>
            </a:r>
            <a:r>
              <a:rPr lang="en-MY" sz="2400" b="1" dirty="0">
                <a:solidFill>
                  <a:srgbClr val="FF0000"/>
                </a:solidFill>
              </a:rPr>
              <a:t>desired service</a:t>
            </a:r>
            <a:r>
              <a:rPr lang="en-MY" sz="2400" dirty="0"/>
              <a:t>: the level of service the customer hopes to receive – the ‘wished for’ level of performance</a:t>
            </a:r>
            <a:r>
              <a:rPr lang="en-MY" sz="2400" dirty="0" smtClean="0"/>
              <a:t>.</a:t>
            </a:r>
          </a:p>
          <a:p>
            <a:pPr marL="0" indent="0" algn="just">
              <a:lnSpc>
                <a:spcPct val="90000"/>
              </a:lnSpc>
              <a:buNone/>
              <a:defRPr/>
            </a:pPr>
            <a:r>
              <a:rPr lang="en-MY" sz="2400" dirty="0" smtClean="0"/>
              <a:t>Desired </a:t>
            </a:r>
            <a:r>
              <a:rPr lang="en-MY" sz="2400" dirty="0"/>
              <a:t>service is a blend of what the customer believes </a:t>
            </a:r>
            <a:r>
              <a:rPr lang="en-MY" sz="2400" b="1" dirty="0"/>
              <a:t>‘can be’ </a:t>
            </a:r>
            <a:r>
              <a:rPr lang="en-MY" sz="2400" dirty="0"/>
              <a:t>and </a:t>
            </a:r>
            <a:r>
              <a:rPr lang="en-MY" sz="2400" b="1" dirty="0"/>
              <a:t>‘should be’. </a:t>
            </a:r>
            <a:endParaRPr lang="en-MY" sz="2400" b="1" dirty="0" smtClean="0"/>
          </a:p>
          <a:p>
            <a:pPr marL="0" indent="0" algn="just">
              <a:lnSpc>
                <a:spcPct val="90000"/>
              </a:lnSpc>
              <a:buNone/>
              <a:defRPr/>
            </a:pPr>
            <a:r>
              <a:rPr lang="en-MY" sz="2400" dirty="0" smtClean="0"/>
              <a:t>For </a:t>
            </a:r>
            <a:r>
              <a:rPr lang="en-MY" sz="2400" dirty="0"/>
              <a:t>example, </a:t>
            </a:r>
            <a:r>
              <a:rPr lang="en-MY" sz="2400" i="1" dirty="0">
                <a:solidFill>
                  <a:srgbClr val="FF0000"/>
                </a:solidFill>
              </a:rPr>
              <a:t>consumers who sign up for a computer dating service expect to find compatible, attractive, interesting people to date and perhaps even someone to </a:t>
            </a:r>
            <a:r>
              <a:rPr lang="en-MY" sz="2400" i="1" dirty="0" smtClean="0">
                <a:solidFill>
                  <a:srgbClr val="FF0000"/>
                </a:solidFill>
              </a:rPr>
              <a:t>marry.</a:t>
            </a:r>
            <a:endParaRPr lang="en-US"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14</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2061248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US" sz="3200" dirty="0"/>
              <a:t>Dual Customer Expectation Levels</a:t>
            </a:r>
            <a:endParaRPr lang="en-US" sz="3200" dirty="0" smtClean="0"/>
          </a:p>
        </p:txBody>
      </p:sp>
      <p:sp>
        <p:nvSpPr>
          <p:cNvPr id="3075" name="Rectangle 7"/>
          <p:cNvSpPr>
            <a:spLocks noGrp="1" noChangeArrowheads="1"/>
          </p:cNvSpPr>
          <p:nvPr>
            <p:ph type="body" idx="1"/>
          </p:nvPr>
        </p:nvSpPr>
        <p:spPr>
          <a:xfrm>
            <a:off x="533400" y="1447800"/>
            <a:ext cx="8458200" cy="4953000"/>
          </a:xfrm>
        </p:spPr>
        <p:txBody>
          <a:bodyPr/>
          <a:lstStyle/>
          <a:p>
            <a:pPr algn="just">
              <a:lnSpc>
                <a:spcPct val="90000"/>
              </a:lnSpc>
              <a:defRPr/>
            </a:pPr>
            <a:r>
              <a:rPr lang="en-MY" sz="2400" dirty="0" smtClean="0"/>
              <a:t>The </a:t>
            </a:r>
            <a:r>
              <a:rPr lang="en-MY" sz="2400" dirty="0"/>
              <a:t>expectation reflects the hopes and wishes of these consumers; </a:t>
            </a:r>
            <a:r>
              <a:rPr lang="en-MY" sz="2400" b="1" dirty="0">
                <a:solidFill>
                  <a:srgbClr val="FF0000"/>
                </a:solidFill>
              </a:rPr>
              <a:t>without these hopes and wishes and the belief that they may be fulfilled, consumers would probably not purchase the dating </a:t>
            </a:r>
            <a:r>
              <a:rPr lang="en-MY" sz="2400" b="1" dirty="0" smtClean="0">
                <a:solidFill>
                  <a:srgbClr val="FF0000"/>
                </a:solidFill>
              </a:rPr>
              <a:t>service.</a:t>
            </a:r>
            <a:endParaRPr lang="en-US"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15</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789003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US" sz="3200" dirty="0"/>
              <a:t>Dual Customer Expectation Levels</a:t>
            </a:r>
            <a:endParaRPr lang="en-US" sz="3200" dirty="0" smtClean="0"/>
          </a:p>
        </p:txBody>
      </p:sp>
      <p:sp>
        <p:nvSpPr>
          <p:cNvPr id="3075" name="Rectangle 7"/>
          <p:cNvSpPr>
            <a:spLocks noGrp="1" noChangeArrowheads="1"/>
          </p:cNvSpPr>
          <p:nvPr>
            <p:ph type="body" idx="1"/>
          </p:nvPr>
        </p:nvSpPr>
        <p:spPr>
          <a:xfrm>
            <a:off x="533400" y="1447800"/>
            <a:ext cx="8458200" cy="4953000"/>
          </a:xfrm>
        </p:spPr>
        <p:txBody>
          <a:bodyPr/>
          <a:lstStyle/>
          <a:p>
            <a:pPr algn="just">
              <a:lnSpc>
                <a:spcPct val="90000"/>
              </a:lnSpc>
              <a:defRPr/>
            </a:pPr>
            <a:r>
              <a:rPr lang="en-MY" sz="2400" dirty="0" smtClean="0">
                <a:solidFill>
                  <a:srgbClr val="FF0000"/>
                </a:solidFill>
              </a:rPr>
              <a:t>Not </a:t>
            </a:r>
            <a:r>
              <a:rPr lang="en-MY" sz="2400" dirty="0">
                <a:solidFill>
                  <a:srgbClr val="FF0000"/>
                </a:solidFill>
              </a:rPr>
              <a:t>all airlines or hotels you may be interested in may have a relationship with </a:t>
            </a:r>
            <a:r>
              <a:rPr lang="en-MY" sz="2400" dirty="0" smtClean="0">
                <a:solidFill>
                  <a:srgbClr val="FF0000"/>
                </a:solidFill>
              </a:rPr>
              <a:t>Expedia.com</a:t>
            </a:r>
          </a:p>
          <a:p>
            <a:pPr algn="just">
              <a:lnSpc>
                <a:spcPct val="90000"/>
              </a:lnSpc>
              <a:defRPr/>
            </a:pPr>
            <a:r>
              <a:rPr lang="en-MY" sz="2400" dirty="0" smtClean="0"/>
              <a:t>In </a:t>
            </a:r>
            <a:r>
              <a:rPr lang="en-MY" sz="2400" dirty="0"/>
              <a:t>this situation and in general, customers hope to achieve their service desires but recognize that this is not always possible. </a:t>
            </a:r>
            <a:endParaRPr lang="en-MY" sz="2400" dirty="0" smtClean="0"/>
          </a:p>
          <a:p>
            <a:pPr algn="just">
              <a:lnSpc>
                <a:spcPct val="90000"/>
              </a:lnSpc>
              <a:defRPr/>
            </a:pPr>
            <a:r>
              <a:rPr lang="en-MY" sz="2400" dirty="0" smtClean="0"/>
              <a:t>We </a:t>
            </a:r>
            <a:r>
              <a:rPr lang="en-MY" sz="2400" dirty="0"/>
              <a:t>call the threshold level of acceptable service </a:t>
            </a:r>
            <a:r>
              <a:rPr lang="en-MY" sz="2400" b="1" dirty="0">
                <a:solidFill>
                  <a:srgbClr val="FF0000"/>
                </a:solidFill>
              </a:rPr>
              <a:t>adequate service – the level of </a:t>
            </a:r>
            <a:r>
              <a:rPr lang="en-MY" sz="2400" b="1" dirty="0" smtClean="0">
                <a:solidFill>
                  <a:srgbClr val="FF0000"/>
                </a:solidFill>
              </a:rPr>
              <a:t>service </a:t>
            </a:r>
            <a:r>
              <a:rPr lang="en-MY" sz="2400" b="1" dirty="0">
                <a:solidFill>
                  <a:srgbClr val="FF0000"/>
                </a:solidFill>
              </a:rPr>
              <a:t>the customer will accept</a:t>
            </a:r>
            <a:r>
              <a:rPr lang="en-MY" sz="2400" b="1" dirty="0" smtClean="0">
                <a:solidFill>
                  <a:srgbClr val="FF0000"/>
                </a:solidFill>
              </a:rPr>
              <a:t>.</a:t>
            </a:r>
          </a:p>
          <a:p>
            <a:pPr algn="just">
              <a:lnSpc>
                <a:spcPct val="90000"/>
              </a:lnSpc>
              <a:defRPr/>
            </a:pPr>
            <a:r>
              <a:rPr lang="en-MY" sz="2400" dirty="0"/>
              <a:t>Adequate service represents the </a:t>
            </a:r>
            <a:r>
              <a:rPr lang="en-MY" sz="2400" b="1" dirty="0"/>
              <a:t>‘minimum tolerable expectation</a:t>
            </a:r>
            <a:r>
              <a:rPr lang="en-MY" sz="2400" b="1" dirty="0" smtClean="0"/>
              <a:t>’</a:t>
            </a:r>
            <a:r>
              <a:rPr lang="en-MY" sz="2400" dirty="0" smtClean="0"/>
              <a:t>, </a:t>
            </a:r>
            <a:r>
              <a:rPr lang="en-MY" sz="2400" dirty="0"/>
              <a:t>the bottom level of performance acceptable to the </a:t>
            </a:r>
            <a:r>
              <a:rPr lang="en-MY" sz="2400" dirty="0" smtClean="0"/>
              <a:t>customer.</a:t>
            </a:r>
          </a:p>
          <a:p>
            <a:pPr algn="just">
              <a:lnSpc>
                <a:spcPct val="90000"/>
              </a:lnSpc>
              <a:defRPr/>
            </a:pPr>
            <a:r>
              <a:rPr lang="en-MY" sz="2400" dirty="0"/>
              <a:t>Figure 3.2 shows these two expectation standards as the upper and lower boundaries for customer expectations. This figure portrays </a:t>
            </a:r>
            <a:r>
              <a:rPr lang="en-MY" sz="2400" b="1" dirty="0">
                <a:solidFill>
                  <a:srgbClr val="FF0000"/>
                </a:solidFill>
              </a:rPr>
              <a:t>the idea that customers assess service performance on the basis of two standard boundaries: what they desire and what they deem acceptable</a:t>
            </a:r>
            <a:endParaRPr lang="en-US"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16</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41803445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9"/>
          <p:cNvSpPr>
            <a:spLocks noGrp="1" noChangeArrowheads="1"/>
          </p:cNvSpPr>
          <p:nvPr>
            <p:ph type="title"/>
          </p:nvPr>
        </p:nvSpPr>
        <p:spPr/>
        <p:txBody>
          <a:bodyPr/>
          <a:lstStyle/>
          <a:p>
            <a:r>
              <a:rPr lang="en-US" dirty="0" smtClean="0"/>
              <a:t>Dual Customer Expectation Levels</a:t>
            </a:r>
          </a:p>
        </p:txBody>
      </p:sp>
      <p:pic>
        <p:nvPicPr>
          <p:cNvPr id="17410" name="Picture 2"/>
          <p:cNvPicPr>
            <a:picLocks noChangeAspect="1" noChangeArrowheads="1"/>
          </p:cNvPicPr>
          <p:nvPr/>
        </p:nvPicPr>
        <p:blipFill>
          <a:blip r:embed="rId2"/>
          <a:srcRect/>
          <a:stretch>
            <a:fillRect/>
          </a:stretch>
        </p:blipFill>
        <p:spPr bwMode="auto">
          <a:xfrm>
            <a:off x="1752600" y="2138363"/>
            <a:ext cx="5432425" cy="3119437"/>
          </a:xfrm>
          <a:prstGeom prst="rect">
            <a:avLst/>
          </a:prstGeom>
          <a:noFill/>
          <a:ln w="9525">
            <a:noFill/>
            <a:miter lim="800000"/>
            <a:headEnd/>
            <a:tailEnd/>
          </a:ln>
        </p:spPr>
      </p:pic>
      <p:sp>
        <p:nvSpPr>
          <p:cNvPr id="17412"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107B3208-BB37-47CB-A41F-A99E9D80EDA5}" type="slidenum">
              <a:rPr lang="en-US" sz="1000">
                <a:solidFill>
                  <a:srgbClr val="51253A"/>
                </a:solidFill>
                <a:latin typeface="Times New Roman" pitchFamily="18" charset="0"/>
              </a:rPr>
              <a:pPr algn="r"/>
              <a:t>17</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US" sz="3200" dirty="0"/>
              <a:t>Dual Customer Expectation Levels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dirty="0"/>
              <a:t>Levels of expectation are why </a:t>
            </a:r>
            <a:r>
              <a:rPr lang="en-MY" sz="2400" b="1" dirty="0">
                <a:solidFill>
                  <a:srgbClr val="FF0000"/>
                </a:solidFill>
              </a:rPr>
              <a:t>two organizations in the same business can offer far different levels of service and still keep customers happy. </a:t>
            </a:r>
            <a:endParaRPr lang="en-MY" sz="2400" b="1" dirty="0" smtClean="0">
              <a:solidFill>
                <a:srgbClr val="FF0000"/>
              </a:solidFill>
            </a:endParaRPr>
          </a:p>
          <a:p>
            <a:pPr algn="just">
              <a:lnSpc>
                <a:spcPct val="90000"/>
              </a:lnSpc>
              <a:defRPr/>
            </a:pPr>
            <a:r>
              <a:rPr lang="en-MY" sz="2400" b="1" dirty="0" smtClean="0">
                <a:solidFill>
                  <a:srgbClr val="FF0000"/>
                </a:solidFill>
              </a:rPr>
              <a:t>It </a:t>
            </a:r>
            <a:r>
              <a:rPr lang="en-MY" sz="2400" b="1" dirty="0">
                <a:solidFill>
                  <a:srgbClr val="FF0000"/>
                </a:solidFill>
              </a:rPr>
              <a:t>is why McDonald’s can extend excellent industrialized service with few employees per customer and why an expensive restaurant with many tuxedoed waiters may be unable to do as well from the customer’s point of </a:t>
            </a:r>
            <a:r>
              <a:rPr lang="en-MY" sz="2400" b="1" dirty="0" smtClean="0">
                <a:solidFill>
                  <a:srgbClr val="FF0000"/>
                </a:solidFill>
              </a:rPr>
              <a:t>view.</a:t>
            </a:r>
          </a:p>
          <a:p>
            <a:pPr algn="just">
              <a:lnSpc>
                <a:spcPct val="90000"/>
              </a:lnSpc>
              <a:defRPr/>
            </a:pPr>
            <a:r>
              <a:rPr lang="en-MY" sz="2400" dirty="0"/>
              <a:t>A customer’s desired service expectation for fast-food restaurants is quick, convenient, tasty food in a clean setting</a:t>
            </a:r>
            <a:r>
              <a:rPr lang="en-MY" sz="2400" dirty="0" smtClean="0"/>
              <a:t>.</a:t>
            </a:r>
          </a:p>
          <a:p>
            <a:pPr algn="just">
              <a:lnSpc>
                <a:spcPct val="90000"/>
              </a:lnSpc>
              <a:defRPr/>
            </a:pPr>
            <a:r>
              <a:rPr lang="en-MY" sz="2400" dirty="0" smtClean="0"/>
              <a:t>The </a:t>
            </a:r>
            <a:r>
              <a:rPr lang="en-MY" sz="2400" dirty="0"/>
              <a:t>desired service expectation for an expensive restaurant, on the other hand, usually involves elegant surroundings, gracious employees, candlelight and fine food. </a:t>
            </a:r>
            <a:endParaRPr lang="en-MY" sz="2400" dirty="0" smtClean="0"/>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18</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1453527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US" sz="3200" dirty="0"/>
              <a:t>Dual Customer Expectation Levels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dirty="0"/>
              <a:t>The </a:t>
            </a:r>
            <a:r>
              <a:rPr lang="en-MY" sz="2400" b="1" dirty="0"/>
              <a:t>adequate service expectation level</a:t>
            </a:r>
            <a:r>
              <a:rPr lang="en-MY" sz="2400" dirty="0"/>
              <a:t>, on the other hand, may vary for different firms within a category or subcategory. </a:t>
            </a:r>
            <a:endParaRPr lang="en-MY" sz="2400" dirty="0" smtClean="0"/>
          </a:p>
          <a:p>
            <a:pPr algn="just">
              <a:lnSpc>
                <a:spcPct val="90000"/>
              </a:lnSpc>
              <a:defRPr/>
            </a:pPr>
            <a:r>
              <a:rPr lang="en-MY" sz="2400" b="1" dirty="0" smtClean="0">
                <a:solidFill>
                  <a:srgbClr val="FF0000"/>
                </a:solidFill>
              </a:rPr>
              <a:t>Within </a:t>
            </a:r>
            <a:r>
              <a:rPr lang="en-MY" sz="2400" b="1" dirty="0">
                <a:solidFill>
                  <a:srgbClr val="FF0000"/>
                </a:solidFill>
              </a:rPr>
              <a:t>fast-food restaurants, a customer may hold a higher expectation for McDonald’s than for Burger King, having experienced consistent service at McDonald’s over time and somewhat inconsistent service at Burger King. </a:t>
            </a:r>
            <a:endParaRPr lang="en-MY" sz="2400" b="1" dirty="0" smtClean="0">
              <a:solidFill>
                <a:srgbClr val="FF0000"/>
              </a:solidFill>
            </a:endParaRPr>
          </a:p>
          <a:p>
            <a:pPr algn="just">
              <a:lnSpc>
                <a:spcPct val="90000"/>
              </a:lnSpc>
              <a:defRPr/>
            </a:pPr>
            <a:r>
              <a:rPr lang="en-MY" sz="2400" dirty="0" smtClean="0"/>
              <a:t>It </a:t>
            </a:r>
            <a:r>
              <a:rPr lang="en-MY" sz="2400" dirty="0"/>
              <a:t>is possible, therefore, that a customer can be more disappointed with service from McDonald’s than from Burger King even though the actual level of service at McDonald’s may be higher than the level at Burger King. </a:t>
            </a:r>
            <a:endParaRPr lang="en-MY" sz="2400" dirty="0" smtClean="0"/>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19</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2510998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6"/>
          <p:cNvSpPr>
            <a:spLocks noGrp="1" noChangeArrowheads="1"/>
          </p:cNvSpPr>
          <p:nvPr>
            <p:ph type="title"/>
          </p:nvPr>
        </p:nvSpPr>
        <p:spPr>
          <a:xfrm>
            <a:off x="457200" y="533400"/>
            <a:ext cx="8458200" cy="914400"/>
          </a:xfrm>
        </p:spPr>
        <p:txBody>
          <a:bodyPr/>
          <a:lstStyle/>
          <a:p>
            <a:r>
              <a:rPr lang="en-US" sz="3200" smtClean="0"/>
              <a:t>Customer Expectations of Service</a:t>
            </a:r>
          </a:p>
        </p:txBody>
      </p:sp>
      <p:sp>
        <p:nvSpPr>
          <p:cNvPr id="14338" name="Rectangle 7"/>
          <p:cNvSpPr>
            <a:spLocks noGrp="1" noChangeArrowheads="1"/>
          </p:cNvSpPr>
          <p:nvPr>
            <p:ph type="body" idx="1"/>
          </p:nvPr>
        </p:nvSpPr>
        <p:spPr/>
        <p:txBody>
          <a:bodyPr/>
          <a:lstStyle/>
          <a:p>
            <a:r>
              <a:rPr lang="en-US" sz="2800" smtClean="0"/>
              <a:t>Service Expectations</a:t>
            </a:r>
          </a:p>
          <a:p>
            <a:pPr lvl="4"/>
            <a:endParaRPr lang="en-US" sz="1800" smtClean="0"/>
          </a:p>
          <a:p>
            <a:r>
              <a:rPr lang="en-US" sz="2800" smtClean="0"/>
              <a:t>Factors that Influence Customer Expectations of Service</a:t>
            </a:r>
          </a:p>
          <a:p>
            <a:pPr lvl="4"/>
            <a:endParaRPr lang="en-US" sz="1800" smtClean="0"/>
          </a:p>
          <a:p>
            <a:r>
              <a:rPr lang="en-US" sz="2800" smtClean="0"/>
              <a:t>Issues Involving Customers’ Service Expectations</a:t>
            </a:r>
          </a:p>
        </p:txBody>
      </p:sp>
      <p:sp>
        <p:nvSpPr>
          <p:cNvPr id="8" name="Rounded Rectangle 7"/>
          <p:cNvSpPr>
            <a:spLocks noChangeArrowheads="1"/>
          </p:cNvSpPr>
          <p:nvPr/>
        </p:nvSpPr>
        <p:spPr bwMode="auto">
          <a:xfrm>
            <a:off x="7239000" y="76200"/>
            <a:ext cx="1828800" cy="1371600"/>
          </a:xfrm>
          <a:prstGeom prst="roundRect">
            <a:avLst>
              <a:gd name="adj" fmla="val 16667"/>
            </a:avLst>
          </a:prstGeo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0800000" scaled="1"/>
            <a:tileRect/>
          </a:gradFill>
          <a:ln w="9525" algn="ctr">
            <a:solidFill>
              <a:srgbClr val="58482A"/>
            </a:solidFill>
            <a:round/>
            <a:headEnd/>
            <a:tailEnd/>
          </a:ln>
          <a:effectLst>
            <a:outerShdw dist="20000" dir="5400000" rotWithShape="0">
              <a:srgbClr val="000000">
                <a:alpha val="37999"/>
              </a:srgbClr>
            </a:outerShdw>
          </a:effectLst>
        </p:spPr>
        <p:txBody>
          <a:bodyPr anchor="ctr"/>
          <a:lstStyle/>
          <a:p>
            <a:pPr fontAlgn="auto">
              <a:spcBef>
                <a:spcPts val="0"/>
              </a:spcBef>
              <a:spcAft>
                <a:spcPts val="0"/>
              </a:spcAft>
              <a:defRPr/>
            </a:pPr>
            <a:endParaRPr lang="en-US">
              <a:solidFill>
                <a:schemeClr val="dk1"/>
              </a:solidFill>
              <a:latin typeface="+mn-lt"/>
            </a:endParaRPr>
          </a:p>
        </p:txBody>
      </p:sp>
      <p:sp>
        <p:nvSpPr>
          <p:cNvPr id="9" name="Text Box 7"/>
          <p:cNvSpPr txBox="1">
            <a:spLocks noChangeArrowheads="1"/>
          </p:cNvSpPr>
          <p:nvPr/>
        </p:nvSpPr>
        <p:spPr bwMode="auto">
          <a:xfrm>
            <a:off x="7315200" y="196850"/>
            <a:ext cx="1676400" cy="923925"/>
          </a:xfrm>
          <a:prstGeom prst="rect">
            <a:avLst/>
          </a:prstGeom>
          <a:noFill/>
          <a:ln>
            <a:noFill/>
          </a:ln>
          <a:effectLst/>
          <a:extLst/>
        </p:spPr>
        <p:txBody>
          <a:bodyPr>
            <a:spAutoFit/>
          </a:bodyPr>
          <a:lstStyle/>
          <a:p>
            <a:pPr fontAlgn="auto">
              <a:spcBef>
                <a:spcPts val="0"/>
              </a:spcBef>
              <a:spcAft>
                <a:spcPts val="0"/>
              </a:spcAft>
              <a:defRPr/>
            </a:pPr>
            <a:r>
              <a:rPr lang="en-US" dirty="0">
                <a:effectLst>
                  <a:outerShdw blurRad="38100" dist="38100" dir="2700000" algn="tl">
                    <a:srgbClr val="C0C0C0"/>
                  </a:outerShdw>
                </a:effectLst>
                <a:latin typeface="+mn-lt"/>
              </a:rPr>
              <a:t>Chapter</a:t>
            </a:r>
          </a:p>
          <a:p>
            <a:pPr fontAlgn="auto">
              <a:spcBef>
                <a:spcPts val="0"/>
              </a:spcBef>
              <a:spcAft>
                <a:spcPts val="0"/>
              </a:spcAft>
              <a:defRPr/>
            </a:pPr>
            <a:r>
              <a:rPr lang="en-US" sz="3600" dirty="0">
                <a:effectLst>
                  <a:outerShdw blurRad="38100" dist="38100" dir="2700000" algn="tl">
                    <a:srgbClr val="C0C0C0"/>
                  </a:outerShdw>
                </a:effectLst>
                <a:latin typeface="+mn-lt"/>
              </a:rPr>
              <a:t>3</a:t>
            </a:r>
          </a:p>
        </p:txBody>
      </p:sp>
      <p:sp>
        <p:nvSpPr>
          <p:cNvPr id="14344"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9C040E6C-B150-4AF9-A3FE-9780FA9BD1AC}" type="slidenum">
              <a:rPr lang="en-US" sz="1000">
                <a:solidFill>
                  <a:srgbClr val="51253A"/>
                </a:solidFill>
                <a:latin typeface="Times New Roman" pitchFamily="18" charset="0"/>
              </a:rPr>
              <a:pPr algn="r"/>
              <a:t>2</a:t>
            </a:fld>
            <a:endParaRPr lang="en-US" sz="1000">
              <a:solidFill>
                <a:srgbClr val="51253A"/>
              </a:solidFill>
              <a:latin typeface="Times New Roman" pitchFamily="18" charset="0"/>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US" sz="3200" dirty="0"/>
              <a:t>The Zone of Tolerance</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b="1" dirty="0" smtClean="0">
                <a:solidFill>
                  <a:srgbClr val="FF0000"/>
                </a:solidFill>
              </a:rPr>
              <a:t>Services </a:t>
            </a:r>
            <a:r>
              <a:rPr lang="en-MY" sz="2400" b="1" dirty="0">
                <a:solidFill>
                  <a:srgbClr val="FF0000"/>
                </a:solidFill>
              </a:rPr>
              <a:t>are heterogeneous in that performance may vary across providers, across employees from the same provider, and even with the same service employee. </a:t>
            </a:r>
            <a:endParaRPr lang="en-MY" sz="2400" b="1" dirty="0" smtClean="0">
              <a:solidFill>
                <a:srgbClr val="FF0000"/>
              </a:solidFill>
            </a:endParaRPr>
          </a:p>
          <a:p>
            <a:pPr algn="just">
              <a:lnSpc>
                <a:spcPct val="90000"/>
              </a:lnSpc>
              <a:defRPr/>
            </a:pPr>
            <a:r>
              <a:rPr lang="en-MY" sz="2400" dirty="0" smtClean="0"/>
              <a:t>The </a:t>
            </a:r>
            <a:r>
              <a:rPr lang="en-MY" sz="2400" dirty="0"/>
              <a:t>extent to which customers recognize and are willing to accept this variation is called the zone of </a:t>
            </a:r>
            <a:r>
              <a:rPr lang="en-MY" sz="2400" dirty="0" smtClean="0"/>
              <a:t>tolerance.</a:t>
            </a:r>
          </a:p>
          <a:p>
            <a:pPr algn="just">
              <a:lnSpc>
                <a:spcPct val="90000"/>
              </a:lnSpc>
              <a:defRPr/>
            </a:pPr>
            <a:r>
              <a:rPr lang="en-MY" sz="2400" dirty="0"/>
              <a:t>If service drops below adequate service – </a:t>
            </a:r>
            <a:r>
              <a:rPr lang="en-MY" sz="2400" dirty="0">
                <a:solidFill>
                  <a:srgbClr val="FF0000"/>
                </a:solidFill>
              </a:rPr>
              <a:t>the minimum level considered acceptable – customers will be frustrated and their satisfaction with the company will be undermined. </a:t>
            </a:r>
            <a:endParaRPr lang="en-MY" sz="2400" dirty="0" smtClean="0">
              <a:solidFill>
                <a:srgbClr val="FF0000"/>
              </a:solidFill>
            </a:endParaRPr>
          </a:p>
          <a:p>
            <a:pPr algn="just">
              <a:lnSpc>
                <a:spcPct val="90000"/>
              </a:lnSpc>
              <a:defRPr/>
            </a:pPr>
            <a:r>
              <a:rPr lang="en-MY" sz="2400" dirty="0" smtClean="0"/>
              <a:t>If </a:t>
            </a:r>
            <a:r>
              <a:rPr lang="en-MY" sz="2400" dirty="0"/>
              <a:t>service performance is higher than the zone of tolerance at the top end – </a:t>
            </a:r>
            <a:r>
              <a:rPr lang="en-MY" sz="2400" dirty="0">
                <a:solidFill>
                  <a:srgbClr val="FF0000"/>
                </a:solidFill>
              </a:rPr>
              <a:t>where performance exceeds desired service – customers will be very pleased and probably quite surprised as well</a:t>
            </a:r>
            <a:r>
              <a:rPr lang="en-MY" sz="2400" dirty="0" smtClean="0">
                <a:solidFill>
                  <a:srgbClr val="FF0000"/>
                </a:solidFill>
              </a:rPr>
              <a:t>.</a:t>
            </a:r>
          </a:p>
          <a:p>
            <a:pPr algn="just">
              <a:lnSpc>
                <a:spcPct val="90000"/>
              </a:lnSpc>
              <a:defRPr/>
            </a:pPr>
            <a:endParaRPr lang="en-MY" sz="2400"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20</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23400915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
          <p:cNvSpPr>
            <a:spLocks noGrp="1" noChangeArrowheads="1"/>
          </p:cNvSpPr>
          <p:nvPr>
            <p:ph type="title"/>
          </p:nvPr>
        </p:nvSpPr>
        <p:spPr/>
        <p:txBody>
          <a:bodyPr/>
          <a:lstStyle/>
          <a:p>
            <a:r>
              <a:rPr lang="en-US" dirty="0" smtClean="0"/>
              <a:t>The Zone of Tolerance</a:t>
            </a:r>
          </a:p>
        </p:txBody>
      </p:sp>
      <p:pic>
        <p:nvPicPr>
          <p:cNvPr id="18434" name="Picture 2"/>
          <p:cNvPicPr>
            <a:picLocks noChangeAspect="1" noChangeArrowheads="1"/>
          </p:cNvPicPr>
          <p:nvPr/>
        </p:nvPicPr>
        <p:blipFill>
          <a:blip r:embed="rId2"/>
          <a:srcRect/>
          <a:stretch>
            <a:fillRect/>
          </a:stretch>
        </p:blipFill>
        <p:spPr bwMode="auto">
          <a:xfrm>
            <a:off x="1752600" y="2125663"/>
            <a:ext cx="5260975" cy="3132137"/>
          </a:xfrm>
          <a:prstGeom prst="rect">
            <a:avLst/>
          </a:prstGeom>
          <a:noFill/>
          <a:ln w="9525">
            <a:noFill/>
            <a:miter lim="800000"/>
            <a:headEnd/>
            <a:tailEnd/>
          </a:ln>
        </p:spPr>
      </p:pic>
      <p:sp>
        <p:nvSpPr>
          <p:cNvPr id="1843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AAD2D3BE-DEF7-448B-A728-4D3A009FECE3}" type="slidenum">
              <a:rPr lang="en-US" sz="1000">
                <a:solidFill>
                  <a:srgbClr val="51253A"/>
                </a:solidFill>
                <a:latin typeface="Times New Roman" pitchFamily="18" charset="0"/>
              </a:rPr>
              <a:pPr algn="r"/>
              <a:t>21</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US" sz="3200" dirty="0"/>
              <a:t>The Zone of Tolerance</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b="1" dirty="0">
                <a:solidFill>
                  <a:srgbClr val="FF0000"/>
                </a:solidFill>
              </a:rPr>
              <a:t>As an example, consider the service at a checkout queue in a grocery store. Most customers hold a range of acceptable times for this service encounter – probably somewhere between five and 10 minutes. </a:t>
            </a:r>
            <a:endParaRPr lang="en-MY" sz="2400" b="1" dirty="0" smtClean="0">
              <a:solidFill>
                <a:srgbClr val="FF0000"/>
              </a:solidFill>
            </a:endParaRPr>
          </a:p>
          <a:p>
            <a:pPr algn="just">
              <a:lnSpc>
                <a:spcPct val="90000"/>
              </a:lnSpc>
              <a:defRPr/>
            </a:pPr>
            <a:r>
              <a:rPr lang="en-MY" sz="2400" dirty="0" smtClean="0"/>
              <a:t>If </a:t>
            </a:r>
            <a:r>
              <a:rPr lang="en-MY" sz="2400" dirty="0"/>
              <a:t>service consumes that period of time, customers probably do not pay much attention to the wait. </a:t>
            </a:r>
            <a:endParaRPr lang="en-MY" sz="2400" dirty="0" smtClean="0"/>
          </a:p>
          <a:p>
            <a:pPr algn="just">
              <a:lnSpc>
                <a:spcPct val="90000"/>
              </a:lnSpc>
              <a:defRPr/>
            </a:pPr>
            <a:r>
              <a:rPr lang="en-MY" sz="2400" dirty="0" smtClean="0"/>
              <a:t>If </a:t>
            </a:r>
            <a:r>
              <a:rPr lang="en-MY" sz="2400" dirty="0"/>
              <a:t>a customer enters the line and finds sufficient checkout personnel to serve him or her in the first two or three minutes, he or she may notice the service and judge it as excellent. </a:t>
            </a:r>
            <a:endParaRPr lang="en-MY" sz="2400" dirty="0" smtClean="0"/>
          </a:p>
          <a:p>
            <a:pPr algn="just">
              <a:lnSpc>
                <a:spcPct val="90000"/>
              </a:lnSpc>
              <a:defRPr/>
            </a:pPr>
            <a:r>
              <a:rPr lang="en-MY" sz="2400" dirty="0" smtClean="0"/>
              <a:t>On </a:t>
            </a:r>
            <a:r>
              <a:rPr lang="en-MY" sz="2400" dirty="0"/>
              <a:t>the other hand, if a customer has to wait in line for 15 minutes, he or she may begin to grumble and look at his or her watch. </a:t>
            </a:r>
            <a:r>
              <a:rPr lang="en-MY" sz="2400" b="1" dirty="0"/>
              <a:t>The longer the wait is below the zone of tolerance, the more frustrated the customer </a:t>
            </a:r>
            <a:r>
              <a:rPr lang="en-MY" sz="2400" b="1" dirty="0" smtClean="0"/>
              <a:t>becomes</a:t>
            </a:r>
            <a:r>
              <a:rPr lang="en-MY" sz="2400" dirty="0" smtClean="0"/>
              <a:t>.</a:t>
            </a:r>
            <a:endParaRPr lang="en-MY" sz="2400"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22</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12027615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US" sz="3200" dirty="0"/>
              <a:t>The Zone of Tolerance</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dirty="0"/>
              <a:t>This example shows that the marketer must understand not just the size and boundary levels for the zone of tolerance </a:t>
            </a:r>
            <a:r>
              <a:rPr lang="en-MY" sz="2400" b="1" dirty="0">
                <a:solidFill>
                  <a:srgbClr val="FF0000"/>
                </a:solidFill>
              </a:rPr>
              <a:t>but also when and how the tolerance zone fluctuates with a given customer.</a:t>
            </a:r>
            <a:endParaRPr lang="en-MY" sz="2400" b="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23</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10578003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MY" sz="3200" dirty="0"/>
              <a:t>Different customers possess different zones of tolerance</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dirty="0" smtClean="0"/>
              <a:t>Different </a:t>
            </a:r>
            <a:r>
              <a:rPr lang="en-MY" sz="2400" dirty="0"/>
              <a:t>customers possess different tolerance zones. </a:t>
            </a:r>
            <a:endParaRPr lang="en-MY" sz="2400" dirty="0" smtClean="0"/>
          </a:p>
          <a:p>
            <a:pPr algn="just">
              <a:lnSpc>
                <a:spcPct val="90000"/>
              </a:lnSpc>
              <a:defRPr/>
            </a:pPr>
            <a:r>
              <a:rPr lang="en-MY" sz="2400" dirty="0" smtClean="0"/>
              <a:t>Some </a:t>
            </a:r>
            <a:r>
              <a:rPr lang="en-MY" sz="2400" dirty="0"/>
              <a:t>customers have </a:t>
            </a:r>
            <a:r>
              <a:rPr lang="en-MY" sz="2400" b="1" dirty="0">
                <a:solidFill>
                  <a:srgbClr val="FF0000"/>
                </a:solidFill>
              </a:rPr>
              <a:t>narrow zones of tolerance</a:t>
            </a:r>
            <a:r>
              <a:rPr lang="en-MY" sz="2400" dirty="0"/>
              <a:t>, requiring a tighter range of service from providers, whereas other customers allow a greater range of service. </a:t>
            </a:r>
            <a:r>
              <a:rPr lang="en-MY" sz="2400" dirty="0">
                <a:solidFill>
                  <a:srgbClr val="FF0000"/>
                </a:solidFill>
              </a:rPr>
              <a:t>For example, very busy customers would likely always be pressed for time, desire short wait times in general and hold a constrained range for the length of acceptable wait times. </a:t>
            </a:r>
            <a:endParaRPr lang="en-MY" sz="2400" dirty="0" smtClean="0">
              <a:solidFill>
                <a:srgbClr val="FF0000"/>
              </a:solidFill>
            </a:endParaRPr>
          </a:p>
          <a:p>
            <a:pPr algn="just">
              <a:lnSpc>
                <a:spcPct val="90000"/>
              </a:lnSpc>
              <a:defRPr/>
            </a:pPr>
            <a:r>
              <a:rPr lang="en-MY" sz="2400" dirty="0" smtClean="0"/>
              <a:t>When </a:t>
            </a:r>
            <a:r>
              <a:rPr lang="en-MY" sz="2400" dirty="0"/>
              <a:t>it comes to meeting plumbers or repair personnel at their home for problems with domestic appliance, customers who work outside the home have a more restricted window of acceptable time duration for that appointment than do customers who work in their homes or do not work at all. </a:t>
            </a:r>
            <a:endParaRPr lang="en-MY" sz="2400" b="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24</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29365936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MY" sz="3200" dirty="0"/>
              <a:t>Different customers possess different zones of tolerance</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dirty="0" smtClean="0"/>
              <a:t>An </a:t>
            </a:r>
            <a:r>
              <a:rPr lang="en-MY" sz="2400" dirty="0"/>
              <a:t>individual customer’s zone of tolerance increases or decreases depending on a </a:t>
            </a:r>
            <a:r>
              <a:rPr lang="en-MY" sz="2400" b="1" dirty="0">
                <a:solidFill>
                  <a:srgbClr val="FF0000"/>
                </a:solidFill>
              </a:rPr>
              <a:t>number of factors, including company-controlled factors such as price</a:t>
            </a:r>
            <a:r>
              <a:rPr lang="en-MY" sz="2400" dirty="0"/>
              <a:t>. </a:t>
            </a:r>
            <a:endParaRPr lang="en-MY" sz="2400" dirty="0" smtClean="0"/>
          </a:p>
          <a:p>
            <a:pPr algn="just">
              <a:lnSpc>
                <a:spcPct val="90000"/>
              </a:lnSpc>
              <a:defRPr/>
            </a:pPr>
            <a:r>
              <a:rPr lang="en-MY" sz="2400" dirty="0" smtClean="0"/>
              <a:t>When </a:t>
            </a:r>
            <a:r>
              <a:rPr lang="en-MY" sz="2400" dirty="0"/>
              <a:t>prices increase, customers tend to be less tolerant of poor service. </a:t>
            </a:r>
            <a:endParaRPr lang="en-MY" sz="2400" dirty="0" smtClean="0"/>
          </a:p>
          <a:p>
            <a:pPr algn="just">
              <a:lnSpc>
                <a:spcPct val="90000"/>
              </a:lnSpc>
              <a:defRPr/>
            </a:pPr>
            <a:r>
              <a:rPr lang="en-MY" sz="2400" dirty="0" smtClean="0"/>
              <a:t>In </a:t>
            </a:r>
            <a:r>
              <a:rPr lang="en-MY" sz="2400" dirty="0"/>
              <a:t>this case, the zone of tolerance decreases because the adequate service level shifts upward</a:t>
            </a:r>
            <a:r>
              <a:rPr lang="en-MY" sz="2400"/>
              <a:t>. </a:t>
            </a:r>
            <a:endParaRPr lang="en-MY" sz="2400" dirty="0" smtClean="0"/>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25</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8547430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a:t>Zones of tolerance vary for service dimensions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dirty="0"/>
              <a:t>In general, customers are likely to be less tolerant about unreliable service (broken promises or service errors) than other service deficiencies, which means that they have higher expectations for this factor. </a:t>
            </a:r>
            <a:endParaRPr lang="en-MY" sz="2400" dirty="0" smtClean="0"/>
          </a:p>
          <a:p>
            <a:pPr algn="just">
              <a:lnSpc>
                <a:spcPct val="90000"/>
              </a:lnSpc>
              <a:defRPr/>
            </a:pPr>
            <a:r>
              <a:rPr lang="en-MY" sz="2400" dirty="0" smtClean="0"/>
              <a:t>We </a:t>
            </a:r>
            <a:r>
              <a:rPr lang="en-MY" sz="2400" dirty="0"/>
              <a:t>can express the boundaries of customer expectations of service with two different levels of expectations: </a:t>
            </a:r>
            <a:r>
              <a:rPr lang="en-MY" sz="2400" b="1" dirty="0">
                <a:solidFill>
                  <a:srgbClr val="FF0000"/>
                </a:solidFill>
              </a:rPr>
              <a:t>desired service and adequate service. </a:t>
            </a:r>
            <a:endParaRPr lang="en-MY" sz="2400" b="1" dirty="0" smtClean="0">
              <a:solidFill>
                <a:srgbClr val="FF0000"/>
              </a:solidFill>
            </a:endParaRPr>
          </a:p>
          <a:p>
            <a:pPr algn="just">
              <a:lnSpc>
                <a:spcPct val="90000"/>
              </a:lnSpc>
              <a:defRPr/>
            </a:pPr>
            <a:r>
              <a:rPr lang="en-MY" sz="2400" dirty="0" smtClean="0"/>
              <a:t>The </a:t>
            </a:r>
            <a:r>
              <a:rPr lang="en-MY" sz="2400" dirty="0"/>
              <a:t>desired service level is less subject to change than the adequate service level. </a:t>
            </a:r>
            <a:endParaRPr lang="en-MY" sz="2400" dirty="0" smtClean="0"/>
          </a:p>
          <a:p>
            <a:pPr algn="just">
              <a:lnSpc>
                <a:spcPct val="90000"/>
              </a:lnSpc>
              <a:defRPr/>
            </a:pPr>
            <a:r>
              <a:rPr lang="en-MY" sz="2400" dirty="0" smtClean="0"/>
              <a:t>A </a:t>
            </a:r>
            <a:r>
              <a:rPr lang="en-MY" sz="2400" dirty="0"/>
              <a:t>zone of tolerance separates these two levels. </a:t>
            </a:r>
            <a:r>
              <a:rPr lang="en-MY" sz="2400" b="1" dirty="0">
                <a:solidFill>
                  <a:srgbClr val="FF0000"/>
                </a:solidFill>
              </a:rPr>
              <a:t>This zone of tolerance varies across customers and expands or contracts with the same customer.</a:t>
            </a:r>
            <a:endParaRPr lang="en-MY" sz="2400" b="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26</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30629366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a:t>Sources of desired service expectations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dirty="0" smtClean="0"/>
              <a:t>The </a:t>
            </a:r>
            <a:r>
              <a:rPr lang="en-MY" sz="2400" dirty="0"/>
              <a:t>two largest influences on desired service level </a:t>
            </a:r>
            <a:r>
              <a:rPr lang="en-MY" sz="2400" b="1" dirty="0">
                <a:solidFill>
                  <a:srgbClr val="FF0000"/>
                </a:solidFill>
              </a:rPr>
              <a:t>are personal needs and philosophies about service.</a:t>
            </a:r>
            <a:r>
              <a:rPr lang="en-MY" sz="2400" dirty="0"/>
              <a:t> </a:t>
            </a:r>
            <a:endParaRPr lang="en-MY" sz="2400" dirty="0" smtClean="0"/>
          </a:p>
          <a:p>
            <a:pPr algn="just">
              <a:lnSpc>
                <a:spcPct val="90000"/>
              </a:lnSpc>
              <a:defRPr/>
            </a:pPr>
            <a:r>
              <a:rPr lang="en-MY" sz="2400" b="1" dirty="0" smtClean="0"/>
              <a:t>Personal </a:t>
            </a:r>
            <a:r>
              <a:rPr lang="en-MY" sz="2400" b="1" dirty="0"/>
              <a:t>needs</a:t>
            </a:r>
            <a:r>
              <a:rPr lang="en-MY" sz="2400" dirty="0"/>
              <a:t>, those states or conditions essential to the physical or psychological well-being of the customer, are pivotal factors that shape what customers desire in service. </a:t>
            </a:r>
            <a:endParaRPr lang="en-MY" sz="2400" dirty="0" smtClean="0"/>
          </a:p>
          <a:p>
            <a:pPr algn="just">
              <a:lnSpc>
                <a:spcPct val="90000"/>
              </a:lnSpc>
              <a:defRPr/>
            </a:pPr>
            <a:r>
              <a:rPr lang="en-MY" sz="2400" dirty="0" smtClean="0"/>
              <a:t>Personal </a:t>
            </a:r>
            <a:r>
              <a:rPr lang="en-MY" sz="2400" dirty="0"/>
              <a:t>needs can fall into many categories, </a:t>
            </a:r>
            <a:r>
              <a:rPr lang="en-MY" sz="2400" b="1" dirty="0">
                <a:solidFill>
                  <a:srgbClr val="FF0000"/>
                </a:solidFill>
              </a:rPr>
              <a:t>including physical, social, psychological and functiona</a:t>
            </a:r>
            <a:r>
              <a:rPr lang="en-MY" sz="2400" dirty="0"/>
              <a:t>l. </a:t>
            </a:r>
            <a:endParaRPr lang="en-MY" sz="2400" dirty="0" smtClean="0"/>
          </a:p>
          <a:p>
            <a:pPr algn="just">
              <a:lnSpc>
                <a:spcPct val="90000"/>
              </a:lnSpc>
              <a:defRPr/>
            </a:pPr>
            <a:r>
              <a:rPr lang="en-MY" sz="2400" dirty="0" smtClean="0"/>
              <a:t>A </a:t>
            </a:r>
            <a:r>
              <a:rPr lang="en-MY" sz="2400" dirty="0"/>
              <a:t>cinema-goer who regularly goes to see films straight from work, and is therefore thirsty and hungry, hopes and desires that the food and drink counters at the cinema will have short queues and attentive staff, </a:t>
            </a:r>
            <a:r>
              <a:rPr lang="en-MY" sz="2400" b="1" dirty="0">
                <a:solidFill>
                  <a:srgbClr val="FF0000"/>
                </a:solidFill>
              </a:rPr>
              <a:t>whereas a cinema-goer who regularly has dinner elsewhere has a low or zero level of desired service from the food and drink counters</a:t>
            </a:r>
            <a:r>
              <a:rPr lang="en-MY" sz="2400" dirty="0"/>
              <a:t>.</a:t>
            </a:r>
            <a:endParaRPr lang="en-MY" sz="2400" b="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27</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42462788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a:t>Sources of desired service expectations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dirty="0"/>
              <a:t>A customer with high social and dependency needs  may have relatively high expectations for a hotel’s ancillary services, hoping</a:t>
            </a:r>
            <a:r>
              <a:rPr lang="en-MY" sz="2400" b="1" dirty="0">
                <a:solidFill>
                  <a:srgbClr val="FF0000"/>
                </a:solidFill>
              </a:rPr>
              <a:t>, for example, that the hotel has a bar with live music and dancing</a:t>
            </a:r>
            <a:r>
              <a:rPr lang="en-MY" sz="2400" b="1" dirty="0" smtClean="0">
                <a:solidFill>
                  <a:srgbClr val="FF0000"/>
                </a:solidFill>
              </a:rPr>
              <a:t>.</a:t>
            </a:r>
          </a:p>
          <a:p>
            <a:pPr algn="just">
              <a:lnSpc>
                <a:spcPct val="90000"/>
              </a:lnSpc>
              <a:defRPr/>
            </a:pPr>
            <a:r>
              <a:rPr lang="en-MY" sz="2400" b="1" dirty="0"/>
              <a:t>Lasting service intensifiers </a:t>
            </a:r>
            <a:r>
              <a:rPr lang="en-MY" sz="2400" dirty="0"/>
              <a:t>are individual, stable factors that lead the customer to a heightened sensitivity to service. </a:t>
            </a:r>
            <a:endParaRPr lang="en-MY" sz="2400" dirty="0" smtClean="0"/>
          </a:p>
          <a:p>
            <a:pPr algn="just">
              <a:lnSpc>
                <a:spcPct val="90000"/>
              </a:lnSpc>
              <a:defRPr/>
            </a:pPr>
            <a:r>
              <a:rPr lang="en-MY" sz="2400" dirty="0" smtClean="0"/>
              <a:t>One </a:t>
            </a:r>
            <a:r>
              <a:rPr lang="en-MY" sz="2400" dirty="0"/>
              <a:t>of the most important of these factors can be </a:t>
            </a:r>
            <a:r>
              <a:rPr lang="en-MY" sz="2400" b="1" dirty="0">
                <a:solidFill>
                  <a:srgbClr val="FF0000"/>
                </a:solidFill>
              </a:rPr>
              <a:t>called derived service expectations, which occur when customer expectations are driven by another person or group of </a:t>
            </a:r>
            <a:r>
              <a:rPr lang="en-MY" sz="2400" b="1" dirty="0" smtClean="0">
                <a:solidFill>
                  <a:srgbClr val="FF0000"/>
                </a:solidFill>
              </a:rPr>
              <a:t>people.</a:t>
            </a:r>
          </a:p>
          <a:p>
            <a:pPr algn="just">
              <a:lnSpc>
                <a:spcPct val="90000"/>
              </a:lnSpc>
              <a:defRPr/>
            </a:pPr>
            <a:r>
              <a:rPr lang="en-MY" sz="2400" dirty="0"/>
              <a:t>A niece from a big family who is planning a ninetieth birthday party for a favourite aunt is representing the entire family in selecting a restaurant for a successful celebration. Her needs are driven in part by the derived expectations from the other family members.</a:t>
            </a:r>
            <a:endParaRPr lang="en-MY" sz="2400" b="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28</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8024907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a:t>Sources of desired service expectations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dirty="0"/>
              <a:t>Another lasting service intensifier is </a:t>
            </a:r>
            <a:r>
              <a:rPr lang="en-MY" sz="2400" b="1" dirty="0">
                <a:solidFill>
                  <a:srgbClr val="FF0000"/>
                </a:solidFill>
              </a:rPr>
              <a:t>personal service philosophy </a:t>
            </a:r>
            <a:r>
              <a:rPr lang="en-MY" sz="2400" dirty="0"/>
              <a:t>– the customer’s underlying generic attitude about the meaning of service and the proper conduct of service providers. </a:t>
            </a:r>
            <a:endParaRPr lang="en-MY" sz="2400" dirty="0" smtClean="0"/>
          </a:p>
          <a:p>
            <a:pPr algn="just">
              <a:lnSpc>
                <a:spcPct val="90000"/>
              </a:lnSpc>
              <a:defRPr/>
            </a:pPr>
            <a:r>
              <a:rPr lang="en-MY" sz="2400" dirty="0" smtClean="0"/>
              <a:t>If </a:t>
            </a:r>
            <a:r>
              <a:rPr lang="en-MY" sz="2400" dirty="0"/>
              <a:t>you have ever been employed as a member of waiting staff in a restaurant, </a:t>
            </a:r>
            <a:r>
              <a:rPr lang="en-MY" sz="2400" b="1" dirty="0">
                <a:solidFill>
                  <a:srgbClr val="FF0000"/>
                </a:solidFill>
              </a:rPr>
              <a:t>you are likely to have standards for restaurant service that were shaped by your training and experience in that role. </a:t>
            </a:r>
            <a:endParaRPr lang="en-MY" sz="2400" b="1" dirty="0" smtClean="0">
              <a:solidFill>
                <a:srgbClr val="FF0000"/>
              </a:solidFill>
            </a:endParaRPr>
          </a:p>
          <a:p>
            <a:pPr algn="just">
              <a:lnSpc>
                <a:spcPct val="90000"/>
              </a:lnSpc>
              <a:defRPr/>
            </a:pPr>
            <a:r>
              <a:rPr lang="en-MY" sz="2400" dirty="0"/>
              <a:t>You might, for example, believe that waiters should not keep customers waiting longer than 15 minutes to take their orders. Knowing the way a kitchen operates, you may be less tolerant of lukewarm food or errors in the order than customers who have not held the role of waiter or waitress. </a:t>
            </a:r>
            <a:endParaRPr lang="en-MY" sz="2400" dirty="0" smtClean="0"/>
          </a:p>
          <a:p>
            <a:pPr algn="just">
              <a:lnSpc>
                <a:spcPct val="90000"/>
              </a:lnSpc>
              <a:defRPr/>
            </a:pPr>
            <a:r>
              <a:rPr lang="en-MY" sz="2400" i="1" dirty="0" smtClean="0">
                <a:solidFill>
                  <a:srgbClr val="FF0000"/>
                </a:solidFill>
              </a:rPr>
              <a:t>In </a:t>
            </a:r>
            <a:r>
              <a:rPr lang="en-MY" sz="2400" i="1" dirty="0">
                <a:solidFill>
                  <a:srgbClr val="FF0000"/>
                </a:solidFill>
              </a:rPr>
              <a:t>general, customers who are themselves in service businesses or have worked for them in the past seem to have especially strong service </a:t>
            </a:r>
            <a:r>
              <a:rPr lang="en-MY" sz="2400" i="1" dirty="0" smtClean="0">
                <a:solidFill>
                  <a:srgbClr val="FF0000"/>
                </a:solidFill>
              </a:rPr>
              <a:t>philosophies.</a:t>
            </a:r>
            <a:endParaRPr lang="en-MY"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29</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1222408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US" sz="3200" dirty="0" smtClean="0"/>
              <a:t>Objectives for Chapter 3:</a:t>
            </a:r>
            <a:br>
              <a:rPr lang="en-US" sz="3200" dirty="0" smtClean="0"/>
            </a:br>
            <a:r>
              <a:rPr lang="en-US" sz="3200" dirty="0" smtClean="0"/>
              <a:t>Consumer Expectations of Service</a:t>
            </a:r>
          </a:p>
        </p:txBody>
      </p:sp>
      <p:sp>
        <p:nvSpPr>
          <p:cNvPr id="3075" name="Rectangle 7"/>
          <p:cNvSpPr>
            <a:spLocks noGrp="1" noChangeArrowheads="1"/>
          </p:cNvSpPr>
          <p:nvPr>
            <p:ph type="body" idx="1"/>
          </p:nvPr>
        </p:nvSpPr>
        <p:spPr/>
        <p:txBody>
          <a:bodyPr/>
          <a:lstStyle/>
          <a:p>
            <a:pPr>
              <a:lnSpc>
                <a:spcPct val="90000"/>
              </a:lnSpc>
              <a:defRPr/>
            </a:pPr>
            <a:r>
              <a:rPr lang="en-US" sz="2400" dirty="0" smtClean="0"/>
              <a:t>Recognize that customers hold different types of expectations for service performance.</a:t>
            </a:r>
          </a:p>
          <a:p>
            <a:pPr lvl="4">
              <a:lnSpc>
                <a:spcPct val="90000"/>
              </a:lnSpc>
              <a:buClr>
                <a:schemeClr val="accent4">
                  <a:lumMod val="50000"/>
                </a:schemeClr>
              </a:buClr>
              <a:defRPr/>
            </a:pPr>
            <a:endParaRPr lang="en-US" sz="1600" dirty="0" smtClean="0"/>
          </a:p>
          <a:p>
            <a:pPr>
              <a:lnSpc>
                <a:spcPct val="90000"/>
              </a:lnSpc>
              <a:defRPr/>
            </a:pPr>
            <a:r>
              <a:rPr lang="en-US" sz="2400" dirty="0" smtClean="0"/>
              <a:t>Discuss several sources of customer expectations of service. </a:t>
            </a:r>
          </a:p>
          <a:p>
            <a:pPr marL="0" indent="0">
              <a:lnSpc>
                <a:spcPct val="90000"/>
              </a:lnSpc>
              <a:buFont typeface="Wingdings" pitchFamily="2" charset="2"/>
              <a:buNone/>
              <a:defRPr/>
            </a:pPr>
            <a:endParaRPr lang="en-US" sz="1600" dirty="0" smtClean="0"/>
          </a:p>
          <a:p>
            <a:pPr lvl="4">
              <a:lnSpc>
                <a:spcPct val="90000"/>
              </a:lnSpc>
              <a:buClr>
                <a:schemeClr val="accent4">
                  <a:lumMod val="50000"/>
                </a:schemeClr>
              </a:buClr>
              <a:buNone/>
              <a:defRPr/>
            </a:pPr>
            <a:endParaRPr lang="en-US" sz="1600" dirty="0" smtClean="0"/>
          </a:p>
          <a:p>
            <a:pPr algn="just">
              <a:lnSpc>
                <a:spcPct val="90000"/>
              </a:lnSpc>
              <a:defRPr/>
            </a:pPr>
            <a:r>
              <a:rPr lang="en-US" sz="2400" dirty="0" smtClean="0"/>
              <a:t>Delineate some important issues surrounding customer expectations.</a:t>
            </a: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3</a:t>
            </a:fld>
            <a:endParaRPr lang="en-US" sz="1000">
              <a:solidFill>
                <a:srgbClr val="51253A"/>
              </a:solidFill>
              <a:latin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a:t>Sources of adequate service expectations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dirty="0"/>
              <a:t>A different set of determinants affects adequate service, the level of service the customer finds </a:t>
            </a:r>
            <a:r>
              <a:rPr lang="en-MY" sz="2400" dirty="0" smtClean="0"/>
              <a:t>acceptable.</a:t>
            </a:r>
          </a:p>
          <a:p>
            <a:pPr algn="just">
              <a:lnSpc>
                <a:spcPct val="90000"/>
              </a:lnSpc>
              <a:defRPr/>
            </a:pPr>
            <a:r>
              <a:rPr lang="en-MY" sz="2400" dirty="0" smtClean="0"/>
              <a:t>Influence </a:t>
            </a:r>
            <a:r>
              <a:rPr lang="en-MY" sz="2400" dirty="0"/>
              <a:t>adequate service: (1) temporary service intensifiers, (2) perceived service alternatives, (3) customer self-perceived service role, (4) situational factors, and (5) predicted service</a:t>
            </a:r>
            <a:r>
              <a:rPr lang="en-MY" sz="2400" dirty="0" smtClean="0"/>
              <a:t>.</a:t>
            </a:r>
          </a:p>
          <a:p>
            <a:pPr algn="just">
              <a:lnSpc>
                <a:spcPct val="90000"/>
              </a:lnSpc>
              <a:defRPr/>
            </a:pPr>
            <a:r>
              <a:rPr lang="en-MY" sz="2400" dirty="0"/>
              <a:t>The first set of elements, </a:t>
            </a:r>
            <a:r>
              <a:rPr lang="en-MY" sz="2400" b="1" dirty="0">
                <a:solidFill>
                  <a:srgbClr val="FF0000"/>
                </a:solidFill>
              </a:rPr>
              <a:t>temporary service intensifiers</a:t>
            </a:r>
            <a:r>
              <a:rPr lang="en-MY" sz="2400" dirty="0"/>
              <a:t>, </a:t>
            </a:r>
            <a:r>
              <a:rPr lang="en-MY" sz="2400" b="1" dirty="0"/>
              <a:t>consists of short-term, individual factors that make a customer more aware of the need for service. </a:t>
            </a:r>
            <a:endParaRPr lang="en-MY" sz="2400" b="1" dirty="0" smtClean="0"/>
          </a:p>
          <a:p>
            <a:pPr algn="just">
              <a:lnSpc>
                <a:spcPct val="90000"/>
              </a:lnSpc>
              <a:defRPr/>
            </a:pPr>
            <a:r>
              <a:rPr lang="en-MY" sz="2400" dirty="0" smtClean="0"/>
              <a:t>Personal </a:t>
            </a:r>
            <a:r>
              <a:rPr lang="en-MY" sz="2400" dirty="0"/>
              <a:t>emergency situations in which service is urgently needed (such as an accident and the need for car insurance or a breakdown in office equipment during a busy period) raise the level of adequate service expectation, </a:t>
            </a:r>
            <a:r>
              <a:rPr lang="en-MY" sz="2400" b="1" dirty="0"/>
              <a:t>particularly the level of responsiveness required and considered </a:t>
            </a:r>
            <a:r>
              <a:rPr lang="en-MY" sz="2400" b="1" dirty="0" smtClean="0"/>
              <a:t>acceptable</a:t>
            </a:r>
            <a:r>
              <a:rPr lang="en-MY" sz="2400" dirty="0" smtClean="0"/>
              <a:t>.</a:t>
            </a:r>
            <a:endParaRPr lang="en-MY"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30</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24021879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a:t>Sources of adequate service expectations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b="1" dirty="0">
                <a:solidFill>
                  <a:srgbClr val="FF0000"/>
                </a:solidFill>
              </a:rPr>
              <a:t>Perceived service alternatives </a:t>
            </a:r>
            <a:r>
              <a:rPr lang="en-MY" sz="2400" dirty="0"/>
              <a:t>are other providers from whom the customer can obtain service. </a:t>
            </a:r>
            <a:endParaRPr lang="en-MY" sz="2400" dirty="0" smtClean="0"/>
          </a:p>
          <a:p>
            <a:pPr algn="just">
              <a:lnSpc>
                <a:spcPct val="90000"/>
              </a:lnSpc>
              <a:defRPr/>
            </a:pPr>
            <a:r>
              <a:rPr lang="en-MY" sz="2400" dirty="0" smtClean="0"/>
              <a:t>An </a:t>
            </a:r>
            <a:r>
              <a:rPr lang="en-MY" sz="2400" dirty="0"/>
              <a:t>airline customer who lives in a provincial town with a small airport, for example, has a reduced set of options in airline travel. </a:t>
            </a:r>
            <a:endParaRPr lang="en-MY" sz="2400" dirty="0" smtClean="0"/>
          </a:p>
          <a:p>
            <a:pPr algn="just">
              <a:lnSpc>
                <a:spcPct val="90000"/>
              </a:lnSpc>
              <a:defRPr/>
            </a:pPr>
            <a:r>
              <a:rPr lang="en-MY" sz="2400" dirty="0" smtClean="0"/>
              <a:t>This </a:t>
            </a:r>
            <a:r>
              <a:rPr lang="en-MY" sz="2400" dirty="0"/>
              <a:t>customer will be more tolerant of the service performance of the carriers in the town because few alternatives exist. </a:t>
            </a:r>
            <a:endParaRPr lang="en-MY" sz="2400" dirty="0" smtClean="0"/>
          </a:p>
          <a:p>
            <a:pPr algn="just">
              <a:lnSpc>
                <a:spcPct val="90000"/>
              </a:lnSpc>
              <a:defRPr/>
            </a:pPr>
            <a:r>
              <a:rPr lang="en-MY" sz="2400" dirty="0" smtClean="0"/>
              <a:t>He </a:t>
            </a:r>
            <a:r>
              <a:rPr lang="en-MY" sz="2400" dirty="0"/>
              <a:t>or she will accept the scheduling and lower levels of service more than will the customer in a big city who has myriad flights and airlines to choose from. </a:t>
            </a:r>
            <a:endParaRPr lang="en-MY" sz="2400" dirty="0" smtClean="0"/>
          </a:p>
          <a:p>
            <a:pPr algn="ctr">
              <a:lnSpc>
                <a:spcPct val="90000"/>
              </a:lnSpc>
              <a:defRPr/>
            </a:pPr>
            <a:r>
              <a:rPr lang="en-MY" sz="2400" dirty="0">
                <a:solidFill>
                  <a:srgbClr val="FF0000"/>
                </a:solidFill>
              </a:rPr>
              <a:t>In general, service marketers must discover the alternatives that the customer views as comparable rather than those in the company’s competitive set.</a:t>
            </a:r>
            <a:endParaRPr lang="en-MY"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31</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39724735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a:t>Sources of adequate service expectations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dirty="0"/>
              <a:t>A third factor affecting the level of adequate service is the </a:t>
            </a:r>
            <a:r>
              <a:rPr lang="en-MY" sz="2400" b="1" dirty="0">
                <a:solidFill>
                  <a:srgbClr val="FF0000"/>
                </a:solidFill>
              </a:rPr>
              <a:t>customer’s self-perceived service role</a:t>
            </a:r>
            <a:r>
              <a:rPr lang="en-MY" sz="2400" dirty="0"/>
              <a:t>. </a:t>
            </a:r>
            <a:endParaRPr lang="en-MY" sz="2400" dirty="0" smtClean="0"/>
          </a:p>
          <a:p>
            <a:pPr algn="just">
              <a:lnSpc>
                <a:spcPct val="90000"/>
              </a:lnSpc>
              <a:defRPr/>
            </a:pPr>
            <a:r>
              <a:rPr lang="en-MY" sz="2400" dirty="0" smtClean="0"/>
              <a:t>We </a:t>
            </a:r>
            <a:r>
              <a:rPr lang="en-MY" sz="2400" dirty="0"/>
              <a:t>define this as customer perceptions of the degree to which customers exert an influence on the level of service they receive</a:t>
            </a:r>
            <a:r>
              <a:rPr lang="en-MY" sz="2400" dirty="0" smtClean="0"/>
              <a:t>.</a:t>
            </a:r>
          </a:p>
          <a:p>
            <a:pPr algn="just">
              <a:lnSpc>
                <a:spcPct val="90000"/>
              </a:lnSpc>
              <a:defRPr/>
            </a:pPr>
            <a:r>
              <a:rPr lang="en-MY" sz="2400" dirty="0" smtClean="0"/>
              <a:t>In </a:t>
            </a:r>
            <a:r>
              <a:rPr lang="en-MY" sz="2400" dirty="0"/>
              <a:t>other words, customers’ expectations are partly shaped by how well they believe they are performing their own roles in service </a:t>
            </a:r>
            <a:r>
              <a:rPr lang="en-MY" sz="2400" dirty="0" smtClean="0"/>
              <a:t>delivery.</a:t>
            </a:r>
          </a:p>
          <a:p>
            <a:pPr algn="just">
              <a:lnSpc>
                <a:spcPct val="90000"/>
              </a:lnSpc>
              <a:defRPr/>
            </a:pPr>
            <a:r>
              <a:rPr lang="en-MY" sz="2400" dirty="0" smtClean="0"/>
              <a:t>The </a:t>
            </a:r>
            <a:r>
              <a:rPr lang="en-MY" sz="2400" dirty="0"/>
              <a:t>customer’s active participation in the service also affects this factor. A customer who does not get his or her car serviced regularly is likely to be more lenient on the car manufacturer when he or she experiences problems than one who conscientiously follows the manufacturers service </a:t>
            </a:r>
            <a:r>
              <a:rPr lang="en-MY" sz="2400" dirty="0" smtClean="0"/>
              <a:t>schedules.</a:t>
            </a:r>
            <a:endParaRPr lang="en-MY"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32</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21735570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a:t>Sources of adequate service expectations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dirty="0"/>
              <a:t>Levels of adequate service are also influenced by </a:t>
            </a:r>
            <a:r>
              <a:rPr lang="en-MY" sz="2400" b="1" dirty="0">
                <a:solidFill>
                  <a:srgbClr val="FF0000"/>
                </a:solidFill>
              </a:rPr>
              <a:t>situational factors,</a:t>
            </a:r>
            <a:r>
              <a:rPr lang="en-MY" sz="2400" dirty="0"/>
              <a:t> defined as service performance conditions that customers view as beyond the control of the service provider</a:t>
            </a:r>
            <a:r>
              <a:rPr lang="en-MY" sz="2400" dirty="0" smtClean="0"/>
              <a:t>.</a:t>
            </a:r>
          </a:p>
          <a:p>
            <a:pPr algn="just">
              <a:lnSpc>
                <a:spcPct val="90000"/>
              </a:lnSpc>
              <a:defRPr/>
            </a:pPr>
            <a:r>
              <a:rPr lang="en-MY" sz="2400" dirty="0" smtClean="0"/>
              <a:t> </a:t>
            </a:r>
            <a:r>
              <a:rPr lang="en-MY" sz="2400" dirty="0"/>
              <a:t>For example, where personal emergencies such as serious car accidents would likely intensify customer service expectations of insurance companies (because they are temporary service intensifiers), catastrophes that affect a large number of people at one time (floods or storms) may lower service expectations because customers recognize that insurers are inundated with demands for their services. </a:t>
            </a:r>
            <a:endParaRPr lang="en-MY" sz="2400" dirty="0" smtClean="0"/>
          </a:p>
          <a:p>
            <a:pPr algn="just">
              <a:lnSpc>
                <a:spcPct val="90000"/>
              </a:lnSpc>
              <a:defRPr/>
            </a:pPr>
            <a:r>
              <a:rPr lang="en-MY" sz="2400" b="1" dirty="0" smtClean="0">
                <a:solidFill>
                  <a:srgbClr val="FF0000"/>
                </a:solidFill>
              </a:rPr>
              <a:t>Customers </a:t>
            </a:r>
            <a:r>
              <a:rPr lang="en-MY" sz="2400" b="1" dirty="0">
                <a:solidFill>
                  <a:srgbClr val="FF0000"/>
                </a:solidFill>
              </a:rPr>
              <a:t>who recognize that situational factors are not the fault of the service company may accept lower levels of adequate service given the context.</a:t>
            </a:r>
            <a:endParaRPr lang="en-MY"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33</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20089893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a:t>Sources of adequate service expectations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dirty="0" smtClean="0"/>
              <a:t>The </a:t>
            </a:r>
            <a:r>
              <a:rPr lang="en-MY" sz="2400" dirty="0"/>
              <a:t>final factor that influences adequate service is </a:t>
            </a:r>
            <a:r>
              <a:rPr lang="en-MY" sz="2400" b="1" dirty="0">
                <a:solidFill>
                  <a:srgbClr val="FF0000"/>
                </a:solidFill>
              </a:rPr>
              <a:t>predicted </a:t>
            </a:r>
            <a:r>
              <a:rPr lang="en-MY" sz="2400" b="1" dirty="0" smtClean="0">
                <a:solidFill>
                  <a:srgbClr val="FF0000"/>
                </a:solidFill>
              </a:rPr>
              <a:t>service</a:t>
            </a:r>
            <a:r>
              <a:rPr lang="en-MY" sz="2400" dirty="0" smtClean="0"/>
              <a:t>, </a:t>
            </a:r>
            <a:r>
              <a:rPr lang="en-MY" sz="2400" dirty="0"/>
              <a:t>the level of service that customers believe they are likely to get. </a:t>
            </a:r>
            <a:endParaRPr lang="en-MY" sz="2400" dirty="0" smtClean="0"/>
          </a:p>
          <a:p>
            <a:pPr algn="just">
              <a:lnSpc>
                <a:spcPct val="90000"/>
              </a:lnSpc>
              <a:defRPr/>
            </a:pPr>
            <a:r>
              <a:rPr lang="en-MY" sz="2400" dirty="0" smtClean="0"/>
              <a:t>This </a:t>
            </a:r>
            <a:r>
              <a:rPr lang="en-MY" sz="2400" dirty="0"/>
              <a:t>type of service expectation can be viewed as predictions made by customers about what is likely to happen during an impending transaction or </a:t>
            </a:r>
            <a:r>
              <a:rPr lang="en-MY" sz="2400" dirty="0" smtClean="0"/>
              <a:t>exchange.</a:t>
            </a:r>
          </a:p>
          <a:p>
            <a:pPr algn="just">
              <a:lnSpc>
                <a:spcPct val="90000"/>
              </a:lnSpc>
              <a:defRPr/>
            </a:pPr>
            <a:r>
              <a:rPr lang="en-MY" sz="2400" b="1" dirty="0">
                <a:solidFill>
                  <a:srgbClr val="FF0000"/>
                </a:solidFill>
              </a:rPr>
              <a:t>For example, travellers may expect poorer service from some of the no-frills airlines such as Ryanair or </a:t>
            </a:r>
            <a:r>
              <a:rPr lang="en-MY" sz="2400" b="1" dirty="0" err="1">
                <a:solidFill>
                  <a:srgbClr val="FF0000"/>
                </a:solidFill>
              </a:rPr>
              <a:t>easyJet</a:t>
            </a:r>
            <a:r>
              <a:rPr lang="en-MY" sz="2400" b="1" dirty="0">
                <a:solidFill>
                  <a:srgbClr val="FF0000"/>
                </a:solidFill>
              </a:rPr>
              <a:t> in comparison to some of the full-cost airlines (British Airways, </a:t>
            </a:r>
            <a:r>
              <a:rPr lang="en-MY" sz="2400" b="1" dirty="0" smtClean="0">
                <a:solidFill>
                  <a:srgbClr val="FF0000"/>
                </a:solidFill>
              </a:rPr>
              <a:t>Air </a:t>
            </a:r>
            <a:r>
              <a:rPr lang="en-MY" sz="2400" b="1" dirty="0">
                <a:solidFill>
                  <a:srgbClr val="FF0000"/>
                </a:solidFill>
              </a:rPr>
              <a:t>Franc</a:t>
            </a:r>
            <a:r>
              <a:rPr lang="en-MY" sz="2400" dirty="0"/>
              <a:t>e)</a:t>
            </a:r>
            <a:endParaRPr lang="en-MY"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34</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1813590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a:t>Sources of both desired and predicted service expectations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dirty="0"/>
              <a:t>When consumers are interested in purchasing services, they are likely to seek or take in information from several different sources. For example, they may call a store, ask a friend or deliberately track newspaper advertisements to find the needed service at the lowest price</a:t>
            </a:r>
            <a:r>
              <a:rPr lang="en-MY" sz="2400" dirty="0" smtClean="0"/>
              <a:t>.</a:t>
            </a:r>
          </a:p>
          <a:p>
            <a:pPr algn="just">
              <a:lnSpc>
                <a:spcPct val="90000"/>
              </a:lnSpc>
              <a:defRPr/>
            </a:pPr>
            <a:r>
              <a:rPr lang="en-MY" sz="2400" dirty="0"/>
              <a:t>This section discusses one internal and three external factors that influence both desired service and predicted service expectations: (1) explicit service promises, (2) implicit service promises, (3) word-of-mouth communications and (4) past experience.</a:t>
            </a:r>
            <a:endParaRPr lang="en-MY"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35</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30841597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a:t>Sources of both desired and predicted service expectations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b="1" dirty="0"/>
              <a:t>Explicit service promises </a:t>
            </a:r>
            <a:r>
              <a:rPr lang="en-MY" sz="2400" dirty="0"/>
              <a:t>are personal and non-personal statements about the service made by the organization to customers. </a:t>
            </a:r>
            <a:endParaRPr lang="en-MY" sz="2400" dirty="0" smtClean="0"/>
          </a:p>
          <a:p>
            <a:pPr algn="just">
              <a:lnSpc>
                <a:spcPct val="90000"/>
              </a:lnSpc>
              <a:defRPr/>
            </a:pPr>
            <a:r>
              <a:rPr lang="en-MY" sz="2400" b="1" dirty="0" smtClean="0">
                <a:solidFill>
                  <a:srgbClr val="FF0000"/>
                </a:solidFill>
              </a:rPr>
              <a:t>The </a:t>
            </a:r>
            <a:r>
              <a:rPr lang="en-MY" sz="2400" b="1" dirty="0">
                <a:solidFill>
                  <a:srgbClr val="FF0000"/>
                </a:solidFill>
              </a:rPr>
              <a:t>statements are personal when they are communicated by salespeople or service or repair personnel; they are non-personal when they come from advertising, brochures and other written publications. </a:t>
            </a:r>
            <a:endParaRPr lang="en-MY" sz="2400" b="1" dirty="0" smtClean="0">
              <a:solidFill>
                <a:srgbClr val="FF0000"/>
              </a:solidFill>
            </a:endParaRPr>
          </a:p>
          <a:p>
            <a:pPr algn="just">
              <a:lnSpc>
                <a:spcPct val="90000"/>
              </a:lnSpc>
              <a:defRPr/>
            </a:pPr>
            <a:r>
              <a:rPr lang="en-MY" sz="2400" dirty="0" smtClean="0"/>
              <a:t>Explicit </a:t>
            </a:r>
            <a:r>
              <a:rPr lang="en-MY" sz="2400" dirty="0"/>
              <a:t>service promises are one of the few influences on expectations that are completely in the control of the service provider</a:t>
            </a:r>
            <a:endParaRPr lang="en-MY"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36</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31385916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a:t>Sources of both desired and predicted service expectations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b="1" dirty="0"/>
              <a:t>Implicit service promises </a:t>
            </a:r>
            <a:r>
              <a:rPr lang="en-MY" sz="2400" dirty="0"/>
              <a:t>are service-related cues other than explicit promises that lead to inferences about what the service should and will be like. </a:t>
            </a:r>
            <a:endParaRPr lang="en-MY" sz="2400" dirty="0" smtClean="0"/>
          </a:p>
          <a:p>
            <a:pPr algn="just">
              <a:lnSpc>
                <a:spcPct val="90000"/>
              </a:lnSpc>
              <a:defRPr/>
            </a:pPr>
            <a:r>
              <a:rPr lang="en-MY" sz="2400" b="1" dirty="0" smtClean="0">
                <a:solidFill>
                  <a:srgbClr val="FF0000"/>
                </a:solidFill>
              </a:rPr>
              <a:t>These </a:t>
            </a:r>
            <a:r>
              <a:rPr lang="en-MY" sz="2400" b="1" dirty="0">
                <a:solidFill>
                  <a:srgbClr val="FF0000"/>
                </a:solidFill>
              </a:rPr>
              <a:t>quality cues are dominated by price and the tangibles associated with the service. </a:t>
            </a:r>
            <a:endParaRPr lang="en-MY" sz="2400" b="1" dirty="0" smtClean="0">
              <a:solidFill>
                <a:srgbClr val="FF0000"/>
              </a:solidFill>
            </a:endParaRPr>
          </a:p>
          <a:p>
            <a:pPr algn="just">
              <a:lnSpc>
                <a:spcPct val="90000"/>
              </a:lnSpc>
              <a:defRPr/>
            </a:pPr>
            <a:r>
              <a:rPr lang="en-MY" sz="2400" dirty="0" smtClean="0"/>
              <a:t>In </a:t>
            </a:r>
            <a:r>
              <a:rPr lang="en-MY" sz="2400" dirty="0"/>
              <a:t>general, the higher the price and the more impressive the tangibles, the more a customer will expect from the service</a:t>
            </a:r>
            <a:r>
              <a:rPr lang="en-MY" sz="2400" dirty="0" smtClean="0"/>
              <a:t>.</a:t>
            </a:r>
          </a:p>
          <a:p>
            <a:pPr algn="just">
              <a:lnSpc>
                <a:spcPct val="90000"/>
              </a:lnSpc>
              <a:defRPr/>
            </a:pPr>
            <a:r>
              <a:rPr lang="en-MY" sz="2400" b="1" dirty="0" smtClean="0">
                <a:solidFill>
                  <a:srgbClr val="FF0000"/>
                </a:solidFill>
              </a:rPr>
              <a:t>Consider </a:t>
            </a:r>
            <a:r>
              <a:rPr lang="en-MY" sz="2400" b="1" dirty="0">
                <a:solidFill>
                  <a:srgbClr val="FF0000"/>
                </a:solidFill>
              </a:rPr>
              <a:t>a customer who shops for insurance, finding two firms charging radically different prices. He or she may infer that the firm with the higher price should and will provide higher-quality service and better coverage. </a:t>
            </a:r>
            <a:endParaRPr lang="en-MY" sz="2400" b="1" dirty="0" smtClean="0">
              <a:solidFill>
                <a:srgbClr val="FF0000"/>
              </a:solidFill>
            </a:endParaRPr>
          </a:p>
          <a:p>
            <a:pPr algn="just">
              <a:lnSpc>
                <a:spcPct val="90000"/>
              </a:lnSpc>
              <a:defRPr/>
            </a:pPr>
            <a:r>
              <a:rPr lang="en-MY" sz="2400" dirty="0" smtClean="0"/>
              <a:t>Similarly</a:t>
            </a:r>
            <a:r>
              <a:rPr lang="en-MY" sz="2400" dirty="0"/>
              <a:t>, a customer who stays at a five-star hotel is likely to desire and predict a higher standard of service than from a hotel with less impressive facilities</a:t>
            </a:r>
            <a:endParaRPr lang="en-MY"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37</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35669146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a:t>Sources of both desired and predicted service expectations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dirty="0"/>
              <a:t>The importance of </a:t>
            </a:r>
            <a:r>
              <a:rPr lang="en-MY" sz="2400" b="1" dirty="0"/>
              <a:t>word-of-mouth communication </a:t>
            </a:r>
            <a:r>
              <a:rPr lang="en-MY" sz="2400" dirty="0"/>
              <a:t>in shaping expectations of service is well documented</a:t>
            </a:r>
            <a:r>
              <a:rPr lang="en-MY" sz="2400" dirty="0" smtClean="0"/>
              <a:t>. </a:t>
            </a:r>
          </a:p>
          <a:p>
            <a:pPr algn="just">
              <a:lnSpc>
                <a:spcPct val="90000"/>
              </a:lnSpc>
              <a:defRPr/>
            </a:pPr>
            <a:r>
              <a:rPr lang="en-MY" sz="2400" dirty="0" smtClean="0"/>
              <a:t>These </a:t>
            </a:r>
            <a:r>
              <a:rPr lang="en-MY" sz="2400" dirty="0"/>
              <a:t>personal and sometimes </a:t>
            </a:r>
            <a:r>
              <a:rPr lang="en-MY" sz="2400" b="1" dirty="0"/>
              <a:t>non-personal statements made by parties other than the organization convey to customers what the service will be like and influence both predicted and desired service. </a:t>
            </a:r>
            <a:endParaRPr lang="en-MY" sz="2400" b="1" dirty="0" smtClean="0"/>
          </a:p>
          <a:p>
            <a:pPr algn="just">
              <a:lnSpc>
                <a:spcPct val="90000"/>
              </a:lnSpc>
              <a:defRPr/>
            </a:pPr>
            <a:r>
              <a:rPr lang="en-MY" sz="2400" dirty="0" smtClean="0"/>
              <a:t>Word-of-mouth </a:t>
            </a:r>
            <a:r>
              <a:rPr lang="en-MY" sz="2400" dirty="0"/>
              <a:t>communication carries particular weight as an information source because it is perceived as unbiased. </a:t>
            </a:r>
            <a:endParaRPr lang="en-MY" sz="2400" dirty="0" smtClean="0"/>
          </a:p>
          <a:p>
            <a:pPr algn="just">
              <a:lnSpc>
                <a:spcPct val="90000"/>
              </a:lnSpc>
              <a:defRPr/>
            </a:pPr>
            <a:r>
              <a:rPr lang="en-MY" sz="2400" dirty="0" smtClean="0"/>
              <a:t>Word </a:t>
            </a:r>
            <a:r>
              <a:rPr lang="en-MY" sz="2400" dirty="0"/>
              <a:t>of mouth tends to be very important in services that are difficult to evaluate before purchase and before direct experience of them. </a:t>
            </a:r>
            <a:endParaRPr lang="en-MY" sz="2400" dirty="0" smtClean="0"/>
          </a:p>
          <a:p>
            <a:pPr algn="just">
              <a:lnSpc>
                <a:spcPct val="90000"/>
              </a:lnSpc>
              <a:defRPr/>
            </a:pPr>
            <a:r>
              <a:rPr lang="en-MY" sz="2400" dirty="0" smtClean="0"/>
              <a:t>Experts </a:t>
            </a:r>
            <a:r>
              <a:rPr lang="en-MY" sz="2400" dirty="0"/>
              <a:t>(including consumer reports, friends and family) are also word-of-mouth sources that can affect the levels of desired and predicted service.</a:t>
            </a:r>
            <a:endParaRPr lang="en-MY"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38</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26884108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a:t>Sources of both desired and predicted service expectations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b="1" dirty="0"/>
              <a:t>Past experience</a:t>
            </a:r>
            <a:r>
              <a:rPr lang="en-MY" sz="2400" dirty="0"/>
              <a:t>, the customer’s previous exposure to service that is relevant to the focal service, is another force in shaping predictions and desires. The service relevant for prediction can be previous exposure to the focal firm’s service. </a:t>
            </a:r>
            <a:r>
              <a:rPr lang="en-MY" sz="2400" b="1" dirty="0">
                <a:solidFill>
                  <a:srgbClr val="FF0000"/>
                </a:solidFill>
              </a:rPr>
              <a:t>For example, you probably compare each stay in a particular hotel with all previous stays in that hotel</a:t>
            </a:r>
            <a:r>
              <a:rPr lang="en-MY" sz="2400" b="1" dirty="0" smtClean="0">
                <a:solidFill>
                  <a:srgbClr val="FF0000"/>
                </a:solidFill>
              </a:rPr>
              <a:t>.</a:t>
            </a:r>
          </a:p>
          <a:p>
            <a:pPr algn="just">
              <a:lnSpc>
                <a:spcPct val="90000"/>
              </a:lnSpc>
              <a:defRPr/>
            </a:pPr>
            <a:r>
              <a:rPr lang="en-MY" sz="2400" b="1" dirty="0"/>
              <a:t>First, managers need to know the pertinent expectation sources and their relative importance for a customer population, a customer segment and, perhaps, even a particular customer</a:t>
            </a:r>
            <a:r>
              <a:rPr lang="en-MY" sz="2400" b="1" dirty="0" smtClean="0"/>
              <a:t>.</a:t>
            </a:r>
          </a:p>
          <a:p>
            <a:pPr algn="just">
              <a:lnSpc>
                <a:spcPct val="90000"/>
              </a:lnSpc>
              <a:defRPr/>
            </a:pPr>
            <a:r>
              <a:rPr lang="en-MY" sz="2400" b="1" dirty="0" smtClean="0"/>
              <a:t>Second, they </a:t>
            </a:r>
            <a:r>
              <a:rPr lang="en-MY" sz="2400" b="1" dirty="0"/>
              <a:t>need to know, for instance, the relative weight of word of mouth, explicit service promises and implicit service promises in shaping desired service and predicted service</a:t>
            </a:r>
            <a:r>
              <a:rPr lang="en-MY" sz="2400" dirty="0"/>
              <a:t>. </a:t>
            </a:r>
            <a:endParaRPr lang="en-MY"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39</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3408161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US" sz="3200" dirty="0" smtClean="0"/>
              <a:t>Objectives for Chapter 3:</a:t>
            </a:r>
            <a:br>
              <a:rPr lang="en-US" sz="3200" dirty="0" smtClean="0"/>
            </a:br>
            <a:r>
              <a:rPr lang="en-US" sz="3200" dirty="0" smtClean="0"/>
              <a:t>Consumer Expectations of Service</a:t>
            </a:r>
          </a:p>
        </p:txBody>
      </p:sp>
      <p:sp>
        <p:nvSpPr>
          <p:cNvPr id="3075" name="Rectangle 7"/>
          <p:cNvSpPr>
            <a:spLocks noGrp="1" noChangeArrowheads="1"/>
          </p:cNvSpPr>
          <p:nvPr>
            <p:ph type="body" idx="1"/>
          </p:nvPr>
        </p:nvSpPr>
        <p:spPr>
          <a:xfrm>
            <a:off x="533400" y="1447800"/>
            <a:ext cx="8458200" cy="4830763"/>
          </a:xfrm>
        </p:spPr>
        <p:txBody>
          <a:bodyPr/>
          <a:lstStyle/>
          <a:p>
            <a:pPr marL="0" indent="0" algn="just">
              <a:lnSpc>
                <a:spcPct val="90000"/>
              </a:lnSpc>
              <a:buNone/>
              <a:defRPr/>
            </a:pPr>
            <a:r>
              <a:rPr lang="en-MY" sz="2400" dirty="0"/>
              <a:t>Virgin Trains is a brand that has </a:t>
            </a:r>
            <a:r>
              <a:rPr lang="en-MY" sz="2400" dirty="0">
                <a:solidFill>
                  <a:srgbClr val="FF0000"/>
                </a:solidFill>
              </a:rPr>
              <a:t>had the major challenge of bringing the UK rail industry into the twentieth century</a:t>
            </a:r>
            <a:r>
              <a:rPr lang="en-MY" sz="2400" dirty="0"/>
              <a:t>. The company is responsible for linking towns and cities across the length and breadth of the country with over 35 million passenger journeys each year. </a:t>
            </a:r>
            <a:endParaRPr lang="en-MY" sz="2400" dirty="0" smtClean="0"/>
          </a:p>
          <a:p>
            <a:pPr marL="0" indent="0" algn="just">
              <a:lnSpc>
                <a:spcPct val="90000"/>
              </a:lnSpc>
              <a:buNone/>
              <a:defRPr/>
            </a:pPr>
            <a:r>
              <a:rPr lang="en-MY" sz="2400" b="1" dirty="0" smtClean="0">
                <a:solidFill>
                  <a:srgbClr val="FF0000"/>
                </a:solidFill>
              </a:rPr>
              <a:t>It </a:t>
            </a:r>
            <a:r>
              <a:rPr lang="en-MY" sz="2400" b="1" dirty="0">
                <a:solidFill>
                  <a:srgbClr val="FF0000"/>
                </a:solidFill>
              </a:rPr>
              <a:t>has therefore undertaken a significant level of marketing research to identify what people expect from train travel. </a:t>
            </a:r>
            <a:endParaRPr lang="en-US" sz="2400" b="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4</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2071409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a:t>Sources of both desired and predicted service expectations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dirty="0" smtClean="0"/>
              <a:t>Some </a:t>
            </a:r>
            <a:r>
              <a:rPr lang="en-MY" sz="2400" dirty="0"/>
              <a:t>of these sources are more stable and permanent in their influence (such as lasting service intensifiers and personal needs) than the others, which fluctuate considerably over time (like perceived service alternatives and situational factors).</a:t>
            </a:r>
            <a:endParaRPr lang="en-MY"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40</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35394915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a:t>Explicit service promises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dirty="0"/>
              <a:t>Make realistic and accurate promises that reflect the service actually delivered rather than an idealized version of the service</a:t>
            </a:r>
            <a:r>
              <a:rPr lang="en-MY" sz="2400" dirty="0" smtClean="0"/>
              <a:t>.</a:t>
            </a:r>
          </a:p>
          <a:p>
            <a:pPr algn="just">
              <a:lnSpc>
                <a:spcPct val="90000"/>
              </a:lnSpc>
              <a:defRPr/>
            </a:pPr>
            <a:r>
              <a:rPr lang="en-MY" sz="2400" dirty="0" smtClean="0"/>
              <a:t>Ask </a:t>
            </a:r>
            <a:r>
              <a:rPr lang="en-MY" sz="2400" dirty="0"/>
              <a:t>contact people for feedback on the accuracy of promises made in advertising and personal selling. </a:t>
            </a:r>
            <a:endParaRPr lang="en-MY" sz="2400" dirty="0" smtClean="0"/>
          </a:p>
          <a:p>
            <a:pPr algn="just">
              <a:lnSpc>
                <a:spcPct val="90000"/>
              </a:lnSpc>
              <a:defRPr/>
            </a:pPr>
            <a:r>
              <a:rPr lang="en-MY" sz="2400" dirty="0" smtClean="0"/>
              <a:t>Avoid </a:t>
            </a:r>
            <a:r>
              <a:rPr lang="en-MY" sz="2400" dirty="0"/>
              <a:t>engaging in price or advertising wars with competitors because they take the focus off customers and escalate promises beyond the level at which they can be met. </a:t>
            </a:r>
            <a:endParaRPr lang="en-MY" sz="2400" dirty="0" smtClean="0"/>
          </a:p>
          <a:p>
            <a:pPr algn="just">
              <a:lnSpc>
                <a:spcPct val="90000"/>
              </a:lnSpc>
              <a:defRPr/>
            </a:pPr>
            <a:r>
              <a:rPr lang="en-MY" sz="2400" dirty="0" smtClean="0"/>
              <a:t>Formalize </a:t>
            </a:r>
            <a:r>
              <a:rPr lang="en-MY" sz="2400" dirty="0"/>
              <a:t>service promises through a service guarantee that focuses company employees on the promise and that provides feedback on the number of times promises are not </a:t>
            </a:r>
            <a:r>
              <a:rPr lang="en-MY" sz="2400" dirty="0" smtClean="0"/>
              <a:t>fulfilled.</a:t>
            </a:r>
            <a:endParaRPr lang="en-MY"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41</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11291423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a:t>Implicit service promises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dirty="0" smtClean="0"/>
              <a:t>Ensure </a:t>
            </a:r>
            <a:r>
              <a:rPr lang="en-MY" sz="2400" dirty="0"/>
              <a:t>that service tangibles accurately reflect the type and level of service provided. </a:t>
            </a:r>
            <a:endParaRPr lang="en-MY" sz="2400" dirty="0" smtClean="0"/>
          </a:p>
          <a:p>
            <a:pPr algn="just">
              <a:lnSpc>
                <a:spcPct val="90000"/>
              </a:lnSpc>
              <a:defRPr/>
            </a:pPr>
            <a:r>
              <a:rPr lang="en-MY" sz="2400" dirty="0" smtClean="0"/>
              <a:t>Ensure </a:t>
            </a:r>
            <a:r>
              <a:rPr lang="en-MY" sz="2400" dirty="0"/>
              <a:t>that price premiums can be justified by higher levels of performance by the company on important customer attributes.</a:t>
            </a:r>
            <a:endParaRPr lang="en-MY"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42</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35504770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a:t>Lasting service intensifiers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dirty="0" smtClean="0"/>
              <a:t>Use </a:t>
            </a:r>
            <a:r>
              <a:rPr lang="en-MY" sz="2400" dirty="0"/>
              <a:t>market research to determine sources of derived service expectations and their requirements. </a:t>
            </a:r>
            <a:endParaRPr lang="en-MY" sz="2400" dirty="0" smtClean="0"/>
          </a:p>
          <a:p>
            <a:pPr algn="just">
              <a:lnSpc>
                <a:spcPct val="90000"/>
              </a:lnSpc>
              <a:defRPr/>
            </a:pPr>
            <a:r>
              <a:rPr lang="en-MY" sz="2400" smtClean="0"/>
              <a:t>Focus </a:t>
            </a:r>
            <a:r>
              <a:rPr lang="en-MY" sz="2400" dirty="0"/>
              <a:t>advertising and marketing strategy on ways the service allows the focal customer to satisfy the requirements of the influencing customer</a:t>
            </a:r>
            <a:r>
              <a:rPr lang="en-MY" sz="2400"/>
              <a:t>. </a:t>
            </a:r>
            <a:endParaRPr lang="en-MY" sz="2400" smtClean="0"/>
          </a:p>
          <a:p>
            <a:pPr algn="just">
              <a:lnSpc>
                <a:spcPct val="90000"/>
              </a:lnSpc>
              <a:defRPr/>
            </a:pPr>
            <a:r>
              <a:rPr lang="en-MY" sz="2400" smtClean="0"/>
              <a:t>Use </a:t>
            </a:r>
            <a:r>
              <a:rPr lang="en-MY" sz="2400" dirty="0"/>
              <a:t>market research to profile personal service philosophies of customers and use this information in designing and delivering services.</a:t>
            </a:r>
            <a:endParaRPr lang="en-MY"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43</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17811389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smtClean="0"/>
              <a:t>Others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b="1" dirty="0"/>
              <a:t>Personal </a:t>
            </a:r>
            <a:r>
              <a:rPr lang="en-MY" sz="2400" b="1" dirty="0" smtClean="0"/>
              <a:t>needs: </a:t>
            </a:r>
            <a:r>
              <a:rPr lang="en-MY" sz="2400" dirty="0"/>
              <a:t>Educate customers on ways the service addresses their needs. </a:t>
            </a:r>
            <a:endParaRPr lang="en-MY" sz="2400" dirty="0" smtClean="0"/>
          </a:p>
          <a:p>
            <a:pPr algn="just">
              <a:lnSpc>
                <a:spcPct val="90000"/>
              </a:lnSpc>
              <a:defRPr/>
            </a:pPr>
            <a:r>
              <a:rPr lang="en-MY" sz="2400" b="1" dirty="0" smtClean="0"/>
              <a:t>Temporary </a:t>
            </a:r>
            <a:r>
              <a:rPr lang="en-MY" sz="2400" b="1" dirty="0"/>
              <a:t>service </a:t>
            </a:r>
            <a:r>
              <a:rPr lang="en-MY" sz="2400" b="1" dirty="0" smtClean="0"/>
              <a:t>intensifiers: </a:t>
            </a:r>
            <a:r>
              <a:rPr lang="en-MY" sz="2400" dirty="0"/>
              <a:t>Increase service delivery during peak periods or in emergencies. </a:t>
            </a:r>
            <a:endParaRPr lang="en-MY" sz="2400" dirty="0" smtClean="0"/>
          </a:p>
          <a:p>
            <a:pPr algn="just">
              <a:lnSpc>
                <a:spcPct val="90000"/>
              </a:lnSpc>
              <a:defRPr/>
            </a:pPr>
            <a:r>
              <a:rPr lang="en-MY" sz="2400" b="1" dirty="0" smtClean="0"/>
              <a:t>Perceived </a:t>
            </a:r>
            <a:r>
              <a:rPr lang="en-MY" sz="2400" b="1" dirty="0"/>
              <a:t>service </a:t>
            </a:r>
            <a:r>
              <a:rPr lang="en-MY" sz="2400" b="1" dirty="0" smtClean="0"/>
              <a:t>alternatives : </a:t>
            </a:r>
            <a:r>
              <a:rPr lang="en-MY" sz="2400" dirty="0" smtClean="0"/>
              <a:t>Be </a:t>
            </a:r>
            <a:r>
              <a:rPr lang="en-MY" sz="2400" dirty="0"/>
              <a:t>fully aware of competitive offerings, and where possible and appropriate, match them</a:t>
            </a:r>
            <a:r>
              <a:rPr lang="en-MY" sz="2400" dirty="0" smtClean="0"/>
              <a:t>.</a:t>
            </a:r>
          </a:p>
          <a:p>
            <a:pPr algn="just">
              <a:lnSpc>
                <a:spcPct val="90000"/>
              </a:lnSpc>
              <a:defRPr/>
            </a:pPr>
            <a:r>
              <a:rPr lang="en-MY" sz="2400" dirty="0" smtClean="0"/>
              <a:t> </a:t>
            </a:r>
            <a:r>
              <a:rPr lang="en-MY" sz="2400" b="1" dirty="0"/>
              <a:t>Self-perceived service </a:t>
            </a:r>
            <a:r>
              <a:rPr lang="en-MY" sz="2400" b="1" dirty="0" smtClean="0"/>
              <a:t>role: </a:t>
            </a:r>
            <a:r>
              <a:rPr lang="en-MY" sz="2400" dirty="0"/>
              <a:t>Educate customers to understand their roles and perform them better. </a:t>
            </a:r>
            <a:endParaRPr lang="en-MY" sz="2400" dirty="0" smtClean="0"/>
          </a:p>
          <a:p>
            <a:pPr algn="just">
              <a:lnSpc>
                <a:spcPct val="90000"/>
              </a:lnSpc>
              <a:defRPr/>
            </a:pPr>
            <a:r>
              <a:rPr lang="en-MY" sz="2400" b="1" dirty="0" smtClean="0"/>
              <a:t>Word-of-mouth communications: </a:t>
            </a:r>
            <a:r>
              <a:rPr lang="en-MY" sz="2400" dirty="0"/>
              <a:t>Simulate word of mouth in advertising by using testimonials and opinion leaders. </a:t>
            </a:r>
            <a:endParaRPr lang="en-MY" sz="2400" dirty="0" smtClean="0"/>
          </a:p>
          <a:p>
            <a:pPr algn="just">
              <a:lnSpc>
                <a:spcPct val="90000"/>
              </a:lnSpc>
              <a:defRPr/>
            </a:pPr>
            <a:r>
              <a:rPr lang="en-MY" sz="2400" dirty="0" smtClean="0"/>
              <a:t>Identify </a:t>
            </a:r>
            <a:r>
              <a:rPr lang="en-MY" sz="2400" dirty="0"/>
              <a:t>influencers and opinion leaders for the service and concentrate marketing efforts on them. </a:t>
            </a:r>
            <a:endParaRPr lang="en-MY" sz="2400" dirty="0" smtClean="0"/>
          </a:p>
          <a:p>
            <a:pPr algn="just">
              <a:lnSpc>
                <a:spcPct val="90000"/>
              </a:lnSpc>
              <a:defRPr/>
            </a:pPr>
            <a:r>
              <a:rPr lang="en-MY" sz="2400" dirty="0" smtClean="0"/>
              <a:t>Use </a:t>
            </a:r>
            <a:r>
              <a:rPr lang="en-MY" sz="2400" dirty="0"/>
              <a:t>incentives with existing customers to encourage them to say positive things about the </a:t>
            </a:r>
            <a:r>
              <a:rPr lang="en-MY" sz="2400" dirty="0" smtClean="0"/>
              <a:t>service</a:t>
            </a:r>
            <a:endParaRPr lang="en-MY"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44</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6870402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a:xfrm>
            <a:off x="533400" y="381000"/>
            <a:ext cx="8458200" cy="914400"/>
          </a:xfrm>
        </p:spPr>
        <p:txBody>
          <a:bodyPr/>
          <a:lstStyle/>
          <a:p>
            <a:r>
              <a:rPr lang="en-MY" sz="3200" dirty="0" smtClean="0"/>
              <a:t>Others</a:t>
            </a:r>
            <a:endParaRPr lang="en-US" sz="3200" dirty="0" smtClean="0"/>
          </a:p>
        </p:txBody>
      </p:sp>
      <p:sp>
        <p:nvSpPr>
          <p:cNvPr id="3075" name="Rectangle 7"/>
          <p:cNvSpPr>
            <a:spLocks noGrp="1" noChangeArrowheads="1"/>
          </p:cNvSpPr>
          <p:nvPr>
            <p:ph type="body" idx="1"/>
          </p:nvPr>
        </p:nvSpPr>
        <p:spPr>
          <a:xfrm>
            <a:off x="533400" y="1447800"/>
            <a:ext cx="8458200" cy="5257800"/>
          </a:xfrm>
        </p:spPr>
        <p:txBody>
          <a:bodyPr/>
          <a:lstStyle/>
          <a:p>
            <a:pPr algn="just">
              <a:lnSpc>
                <a:spcPct val="90000"/>
              </a:lnSpc>
              <a:defRPr/>
            </a:pPr>
            <a:r>
              <a:rPr lang="en-MY" sz="2400" b="1" dirty="0" smtClean="0"/>
              <a:t>Past experience: </a:t>
            </a:r>
            <a:r>
              <a:rPr lang="en-MY" sz="2400" dirty="0"/>
              <a:t>Use marketing research to profile customers’ previous experience with similar services. </a:t>
            </a:r>
            <a:endParaRPr lang="en-MY" sz="2400" dirty="0" smtClean="0"/>
          </a:p>
          <a:p>
            <a:pPr algn="just">
              <a:lnSpc>
                <a:spcPct val="90000"/>
              </a:lnSpc>
              <a:defRPr/>
            </a:pPr>
            <a:r>
              <a:rPr lang="en-MY" sz="2400" b="1" dirty="0" smtClean="0"/>
              <a:t>Situational factors: </a:t>
            </a:r>
            <a:r>
              <a:rPr lang="en-MY" sz="2400" dirty="0"/>
              <a:t>Use service guarantees to assure customers about service recovery regardless of the situational factors that occur. </a:t>
            </a:r>
            <a:endParaRPr lang="en-MY" sz="2400" dirty="0" smtClean="0"/>
          </a:p>
          <a:p>
            <a:pPr algn="just">
              <a:lnSpc>
                <a:spcPct val="90000"/>
              </a:lnSpc>
              <a:defRPr/>
            </a:pPr>
            <a:r>
              <a:rPr lang="en-MY" sz="2400" b="1" dirty="0" smtClean="0"/>
              <a:t>Predicted service: </a:t>
            </a:r>
            <a:r>
              <a:rPr lang="en-MY" sz="2400" dirty="0"/>
              <a:t>Tell customers when service provision is higher than what can normally be expected so that predictions of future service encounters will not be inflated.</a:t>
            </a:r>
            <a:endParaRPr lang="en-MY" sz="2400" b="1" i="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45</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28609975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5"/>
          <p:cNvSpPr>
            <a:spLocks noGrp="1" noChangeArrowheads="1"/>
          </p:cNvSpPr>
          <p:nvPr>
            <p:ph type="title"/>
          </p:nvPr>
        </p:nvSpPr>
        <p:spPr/>
        <p:txBody>
          <a:bodyPr/>
          <a:lstStyle/>
          <a:p>
            <a:r>
              <a:rPr lang="en-US" sz="3200" smtClean="0"/>
              <a:t>Factors That Influence Desired and Predicted Service</a:t>
            </a:r>
          </a:p>
        </p:txBody>
      </p:sp>
      <p:pic>
        <p:nvPicPr>
          <p:cNvPr id="24578" name="Picture 2"/>
          <p:cNvPicPr>
            <a:picLocks noChangeAspect="1" noChangeArrowheads="1"/>
          </p:cNvPicPr>
          <p:nvPr/>
        </p:nvPicPr>
        <p:blipFill>
          <a:blip r:embed="rId2"/>
          <a:srcRect/>
          <a:stretch>
            <a:fillRect/>
          </a:stretch>
        </p:blipFill>
        <p:spPr bwMode="auto">
          <a:xfrm>
            <a:off x="523875" y="1766888"/>
            <a:ext cx="8620125" cy="4351337"/>
          </a:xfrm>
          <a:prstGeom prst="rect">
            <a:avLst/>
          </a:prstGeom>
          <a:noFill/>
          <a:ln w="9525">
            <a:noFill/>
            <a:miter lim="800000"/>
            <a:headEnd/>
            <a:tailEnd/>
          </a:ln>
        </p:spPr>
      </p:pic>
      <p:sp>
        <p:nvSpPr>
          <p:cNvPr id="24580"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A24D9C74-F1A7-43D1-9167-4E6B3F402BE2}" type="slidenum">
              <a:rPr lang="en-US" sz="1000">
                <a:solidFill>
                  <a:srgbClr val="51253A"/>
                </a:solidFill>
                <a:latin typeface="Times New Roman" pitchFamily="18" charset="0"/>
              </a:rPr>
              <a:pPr algn="r"/>
              <a:t>46</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noChangeArrowheads="1"/>
          </p:cNvSpPr>
          <p:nvPr>
            <p:ph type="title"/>
          </p:nvPr>
        </p:nvSpPr>
        <p:spPr/>
        <p:txBody>
          <a:bodyPr/>
          <a:lstStyle/>
          <a:p>
            <a:r>
              <a:rPr lang="en-US" smtClean="0"/>
              <a:t>Frequently Asked Questions About Customer Expectations</a:t>
            </a:r>
          </a:p>
        </p:txBody>
      </p:sp>
      <p:sp>
        <p:nvSpPr>
          <p:cNvPr id="14339" name="Rectangle 5"/>
          <p:cNvSpPr>
            <a:spLocks noGrp="1" noChangeArrowheads="1"/>
          </p:cNvSpPr>
          <p:nvPr>
            <p:ph type="body" idx="1"/>
          </p:nvPr>
        </p:nvSpPr>
        <p:spPr/>
        <p:txBody>
          <a:bodyPr/>
          <a:lstStyle/>
          <a:p>
            <a:pPr>
              <a:lnSpc>
                <a:spcPct val="80000"/>
              </a:lnSpc>
              <a:defRPr/>
            </a:pPr>
            <a:r>
              <a:rPr lang="en-US" sz="2800" dirty="0" smtClean="0"/>
              <a:t>What does a service marketer do if customer expectations are “unrealistic”?</a:t>
            </a:r>
          </a:p>
          <a:p>
            <a:pPr marL="0" indent="0">
              <a:lnSpc>
                <a:spcPct val="80000"/>
              </a:lnSpc>
              <a:buFont typeface="Wingdings" pitchFamily="2" charset="2"/>
              <a:buNone/>
              <a:defRPr/>
            </a:pPr>
            <a:endParaRPr lang="en-US" sz="1800" dirty="0" smtClean="0"/>
          </a:p>
          <a:p>
            <a:pPr>
              <a:lnSpc>
                <a:spcPct val="80000"/>
              </a:lnSpc>
              <a:defRPr/>
            </a:pPr>
            <a:r>
              <a:rPr lang="en-US" sz="2800" dirty="0" smtClean="0"/>
              <a:t>Should a company try to delight the customer?</a:t>
            </a:r>
          </a:p>
          <a:p>
            <a:pPr marL="0" indent="0">
              <a:lnSpc>
                <a:spcPct val="80000"/>
              </a:lnSpc>
              <a:buFont typeface="Wingdings" pitchFamily="2" charset="2"/>
              <a:buNone/>
              <a:defRPr/>
            </a:pPr>
            <a:endParaRPr lang="en-US" sz="1800" dirty="0" smtClean="0"/>
          </a:p>
          <a:p>
            <a:pPr>
              <a:lnSpc>
                <a:spcPct val="80000"/>
              </a:lnSpc>
              <a:defRPr/>
            </a:pPr>
            <a:r>
              <a:rPr lang="en-US" sz="2800" dirty="0" smtClean="0"/>
              <a:t>How does a company exceed customers’ service expectations?</a:t>
            </a:r>
          </a:p>
          <a:p>
            <a:pPr marL="0" indent="0">
              <a:lnSpc>
                <a:spcPct val="80000"/>
              </a:lnSpc>
              <a:buFont typeface="Wingdings" pitchFamily="2" charset="2"/>
              <a:buNone/>
              <a:defRPr/>
            </a:pPr>
            <a:endParaRPr lang="en-US" sz="1800" dirty="0" smtClean="0"/>
          </a:p>
          <a:p>
            <a:pPr>
              <a:lnSpc>
                <a:spcPct val="80000"/>
              </a:lnSpc>
              <a:defRPr/>
            </a:pPr>
            <a:r>
              <a:rPr lang="en-US" sz="2800" dirty="0" smtClean="0"/>
              <a:t>Do customers’ service expectations continually escalate?</a:t>
            </a:r>
          </a:p>
          <a:p>
            <a:pPr>
              <a:lnSpc>
                <a:spcPct val="80000"/>
              </a:lnSpc>
              <a:defRPr/>
            </a:pPr>
            <a:endParaRPr lang="en-US" sz="1800" dirty="0" smtClean="0"/>
          </a:p>
          <a:p>
            <a:pPr>
              <a:lnSpc>
                <a:spcPct val="80000"/>
              </a:lnSpc>
              <a:defRPr/>
            </a:pPr>
            <a:r>
              <a:rPr lang="en-US" sz="2800" dirty="0" smtClean="0"/>
              <a:t>How does a service company stay ahead of competition in meeting customer expectations?</a:t>
            </a:r>
          </a:p>
        </p:txBody>
      </p:sp>
      <p:sp>
        <p:nvSpPr>
          <p:cNvPr id="26628"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BDFC8708-EF37-4123-8DA9-A8706C9758AD}" type="slidenum">
              <a:rPr lang="en-US" sz="1000">
                <a:solidFill>
                  <a:srgbClr val="51253A"/>
                </a:solidFill>
                <a:latin typeface="Times New Roman" pitchFamily="18" charset="0"/>
              </a:rPr>
              <a:pPr algn="r"/>
              <a:t>47</a:t>
            </a:fld>
            <a:endParaRPr lang="en-US" sz="1000">
              <a:solidFill>
                <a:srgbClr val="51253A"/>
              </a:solidFill>
              <a:latin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noChangeArrowheads="1"/>
          </p:cNvSpPr>
          <p:nvPr>
            <p:ph type="title"/>
          </p:nvPr>
        </p:nvSpPr>
        <p:spPr/>
        <p:txBody>
          <a:bodyPr/>
          <a:lstStyle/>
          <a:p>
            <a:pPr>
              <a:lnSpc>
                <a:spcPct val="80000"/>
              </a:lnSpc>
              <a:defRPr/>
            </a:pPr>
            <a:r>
              <a:rPr lang="en-US" dirty="0"/>
              <a:t>What does a service marketer do if customer expectations are “unrealistic”?</a:t>
            </a:r>
          </a:p>
        </p:txBody>
      </p:sp>
      <p:sp>
        <p:nvSpPr>
          <p:cNvPr id="14339" name="Rectangle 5"/>
          <p:cNvSpPr>
            <a:spLocks noGrp="1" noChangeArrowheads="1"/>
          </p:cNvSpPr>
          <p:nvPr>
            <p:ph type="body" idx="1"/>
          </p:nvPr>
        </p:nvSpPr>
        <p:spPr/>
        <p:txBody>
          <a:bodyPr/>
          <a:lstStyle/>
          <a:p>
            <a:pPr algn="just">
              <a:lnSpc>
                <a:spcPct val="80000"/>
              </a:lnSpc>
              <a:defRPr/>
            </a:pPr>
            <a:r>
              <a:rPr lang="en-MY" sz="2800" dirty="0" smtClean="0"/>
              <a:t>Customers</a:t>
            </a:r>
            <a:r>
              <a:rPr lang="en-MY" sz="2800" dirty="0"/>
              <a:t>’ main expectations of service are quite simple and basic: </a:t>
            </a:r>
            <a:r>
              <a:rPr lang="en-MY" sz="2800" dirty="0" smtClean="0"/>
              <a:t>“</a:t>
            </a:r>
            <a:r>
              <a:rPr lang="en-MY" sz="2800" dirty="0" smtClean="0">
                <a:solidFill>
                  <a:srgbClr val="FF0000"/>
                </a:solidFill>
              </a:rPr>
              <a:t>Simply </a:t>
            </a:r>
            <a:r>
              <a:rPr lang="en-MY" sz="2800" dirty="0">
                <a:solidFill>
                  <a:srgbClr val="FF0000"/>
                </a:solidFill>
              </a:rPr>
              <a:t>put, customers expect service companies to do what they are supposed to </a:t>
            </a:r>
            <a:r>
              <a:rPr lang="en-MY" sz="2800" dirty="0" smtClean="0">
                <a:solidFill>
                  <a:srgbClr val="FF0000"/>
                </a:solidFill>
              </a:rPr>
              <a:t>do”</a:t>
            </a:r>
            <a:r>
              <a:rPr lang="en-MY" sz="2800" dirty="0" smtClean="0"/>
              <a:t>. </a:t>
            </a:r>
          </a:p>
          <a:p>
            <a:pPr algn="just">
              <a:lnSpc>
                <a:spcPct val="80000"/>
              </a:lnSpc>
              <a:defRPr/>
            </a:pPr>
            <a:r>
              <a:rPr lang="en-MY" sz="2800" dirty="0" smtClean="0"/>
              <a:t>They </a:t>
            </a:r>
            <a:r>
              <a:rPr lang="en-MY" sz="2800" dirty="0"/>
              <a:t>expect fundamentals, not fanciness; performance, not empty promises</a:t>
            </a:r>
            <a:r>
              <a:rPr lang="en-MY" sz="2800" dirty="0" smtClean="0"/>
              <a:t>.’ </a:t>
            </a:r>
          </a:p>
          <a:p>
            <a:pPr algn="just">
              <a:lnSpc>
                <a:spcPct val="80000"/>
              </a:lnSpc>
              <a:defRPr/>
            </a:pPr>
            <a:r>
              <a:rPr lang="en-MY" sz="2800" dirty="0" smtClean="0"/>
              <a:t>Customers </a:t>
            </a:r>
            <a:r>
              <a:rPr lang="en-MY" sz="2800" dirty="0"/>
              <a:t>want service to be delivered as promised. They want planes to take off on time, hotel rooms to be clean, food to be hot and service providers to show up when scheduled. </a:t>
            </a:r>
            <a:endParaRPr lang="en-US" sz="2800" dirty="0" smtClean="0"/>
          </a:p>
        </p:txBody>
      </p:sp>
      <p:sp>
        <p:nvSpPr>
          <p:cNvPr id="26628"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BDFC8708-EF37-4123-8DA9-A8706C9758AD}" type="slidenum">
              <a:rPr lang="en-US" sz="1000">
                <a:solidFill>
                  <a:srgbClr val="51253A"/>
                </a:solidFill>
                <a:latin typeface="Times New Roman" pitchFamily="18" charset="0"/>
              </a:rPr>
              <a:pPr algn="r"/>
              <a:t>48</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2901429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noChangeArrowheads="1"/>
          </p:cNvSpPr>
          <p:nvPr>
            <p:ph type="title"/>
          </p:nvPr>
        </p:nvSpPr>
        <p:spPr/>
        <p:txBody>
          <a:bodyPr/>
          <a:lstStyle/>
          <a:p>
            <a:pPr>
              <a:lnSpc>
                <a:spcPct val="80000"/>
              </a:lnSpc>
              <a:defRPr/>
            </a:pPr>
            <a:r>
              <a:rPr lang="en-US" dirty="0"/>
              <a:t>Should a company try to delight the customer?</a:t>
            </a:r>
          </a:p>
        </p:txBody>
      </p:sp>
      <p:sp>
        <p:nvSpPr>
          <p:cNvPr id="14339" name="Rectangle 5"/>
          <p:cNvSpPr>
            <a:spLocks noGrp="1" noChangeArrowheads="1"/>
          </p:cNvSpPr>
          <p:nvPr>
            <p:ph type="body" idx="1"/>
          </p:nvPr>
        </p:nvSpPr>
        <p:spPr/>
        <p:txBody>
          <a:bodyPr/>
          <a:lstStyle/>
          <a:p>
            <a:pPr algn="just">
              <a:lnSpc>
                <a:spcPct val="80000"/>
              </a:lnSpc>
              <a:defRPr/>
            </a:pPr>
            <a:r>
              <a:rPr lang="en-MY" sz="2800" dirty="0" smtClean="0"/>
              <a:t>Management </a:t>
            </a:r>
            <a:r>
              <a:rPr lang="en-MY" sz="2800" dirty="0"/>
              <a:t>consultants urge service companies to ‘delight’ customers to gain a competitive edge. </a:t>
            </a:r>
            <a:endParaRPr lang="en-MY" sz="2800" dirty="0" smtClean="0"/>
          </a:p>
          <a:p>
            <a:pPr algn="just">
              <a:lnSpc>
                <a:spcPct val="80000"/>
              </a:lnSpc>
              <a:defRPr/>
            </a:pPr>
            <a:r>
              <a:rPr lang="en-MY" sz="2800" dirty="0"/>
              <a:t>Delighting customers may seem like a good idea, but this level of service provision comes with extra effort and cost to the firm. </a:t>
            </a:r>
            <a:endParaRPr lang="en-MY" sz="2800" dirty="0" smtClean="0"/>
          </a:p>
          <a:p>
            <a:pPr algn="just">
              <a:lnSpc>
                <a:spcPct val="80000"/>
              </a:lnSpc>
              <a:defRPr/>
            </a:pPr>
            <a:r>
              <a:rPr lang="en-MY" sz="2800" b="1" dirty="0" smtClean="0">
                <a:solidFill>
                  <a:srgbClr val="FF0000"/>
                </a:solidFill>
              </a:rPr>
              <a:t>Therefore</a:t>
            </a:r>
            <a:r>
              <a:rPr lang="en-MY" sz="2800" b="1" dirty="0">
                <a:solidFill>
                  <a:srgbClr val="FF0000"/>
                </a:solidFill>
              </a:rPr>
              <a:t>, the benefits of providing delight must be weighed. </a:t>
            </a:r>
            <a:endParaRPr lang="en-MY" sz="2800" b="1" dirty="0" smtClean="0">
              <a:solidFill>
                <a:srgbClr val="FF0000"/>
              </a:solidFill>
            </a:endParaRPr>
          </a:p>
          <a:p>
            <a:pPr algn="just">
              <a:lnSpc>
                <a:spcPct val="80000"/>
              </a:lnSpc>
              <a:defRPr/>
            </a:pPr>
            <a:r>
              <a:rPr lang="en-MY" sz="2800" dirty="0" smtClean="0"/>
              <a:t>Among </a:t>
            </a:r>
            <a:r>
              <a:rPr lang="en-MY" sz="2800" dirty="0"/>
              <a:t>the considerations are the staying power and competitive implications of delight</a:t>
            </a:r>
            <a:r>
              <a:rPr lang="en-MY" sz="2800" dirty="0" smtClean="0"/>
              <a:t>.</a:t>
            </a:r>
          </a:p>
          <a:p>
            <a:pPr algn="just">
              <a:lnSpc>
                <a:spcPct val="80000"/>
              </a:lnSpc>
              <a:defRPr/>
            </a:pPr>
            <a:r>
              <a:rPr lang="en-MY" sz="2800" b="1" dirty="0">
                <a:solidFill>
                  <a:srgbClr val="FF0000"/>
                </a:solidFill>
              </a:rPr>
              <a:t>If a competitor can easily copy the delight strategy, however, neither firm benefits (although the consumer does!), and all firms may be hurt because their costs increase and profits erode. </a:t>
            </a:r>
            <a:endParaRPr lang="en-US" sz="2800" b="1" dirty="0" smtClean="0">
              <a:solidFill>
                <a:srgbClr val="FF0000"/>
              </a:solidFill>
            </a:endParaRPr>
          </a:p>
        </p:txBody>
      </p:sp>
      <p:sp>
        <p:nvSpPr>
          <p:cNvPr id="26628"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BDFC8708-EF37-4123-8DA9-A8706C9758AD}" type="slidenum">
              <a:rPr lang="en-US" sz="1000">
                <a:solidFill>
                  <a:srgbClr val="51253A"/>
                </a:solidFill>
                <a:latin typeface="Times New Roman" pitchFamily="18" charset="0"/>
              </a:rPr>
              <a:pPr algn="r"/>
              <a:t>49</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2535858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US" sz="3200" dirty="0" smtClean="0"/>
              <a:t>Objectives for Chapter 3:</a:t>
            </a:r>
            <a:br>
              <a:rPr lang="en-US" sz="3200" dirty="0" smtClean="0"/>
            </a:br>
            <a:r>
              <a:rPr lang="en-US" sz="3200" dirty="0" smtClean="0"/>
              <a:t>Consumer Expectations of Service</a:t>
            </a:r>
          </a:p>
        </p:txBody>
      </p:sp>
      <p:sp>
        <p:nvSpPr>
          <p:cNvPr id="3075" name="Rectangle 7"/>
          <p:cNvSpPr>
            <a:spLocks noGrp="1" noChangeArrowheads="1"/>
          </p:cNvSpPr>
          <p:nvPr>
            <p:ph type="body" idx="1"/>
          </p:nvPr>
        </p:nvSpPr>
        <p:spPr>
          <a:xfrm>
            <a:off x="533400" y="1447800"/>
            <a:ext cx="8458200" cy="4830763"/>
          </a:xfrm>
        </p:spPr>
        <p:txBody>
          <a:bodyPr/>
          <a:lstStyle/>
          <a:p>
            <a:pPr marL="0" indent="0" algn="just">
              <a:lnSpc>
                <a:spcPct val="90000"/>
              </a:lnSpc>
              <a:buNone/>
              <a:defRPr/>
            </a:pPr>
            <a:r>
              <a:rPr lang="en-MY" sz="2400" dirty="0" smtClean="0"/>
              <a:t>Many </a:t>
            </a:r>
            <a:r>
              <a:rPr lang="en-MY" sz="2400" dirty="0"/>
              <a:t>passengers have now had the experience of travelling on airlines or on overseas railways and as a result their expectations from long-distance train travel have increased. </a:t>
            </a:r>
            <a:r>
              <a:rPr lang="en-MY" sz="2400" b="1" dirty="0">
                <a:solidFill>
                  <a:srgbClr val="FF0000"/>
                </a:solidFill>
              </a:rPr>
              <a:t>The research has highlighted the significant and highly diverse expectations that customers have of train travel. </a:t>
            </a:r>
            <a:endParaRPr lang="en-MY" sz="2400" b="1" dirty="0" smtClean="0">
              <a:solidFill>
                <a:srgbClr val="FF0000"/>
              </a:solidFill>
            </a:endParaRPr>
          </a:p>
          <a:p>
            <a:pPr marL="0" indent="0" algn="just">
              <a:lnSpc>
                <a:spcPct val="90000"/>
              </a:lnSpc>
              <a:buNone/>
              <a:defRPr/>
            </a:pPr>
            <a:r>
              <a:rPr lang="en-MY" sz="2400" dirty="0" smtClean="0"/>
              <a:t>No </a:t>
            </a:r>
            <a:r>
              <a:rPr lang="en-MY" sz="2400" dirty="0"/>
              <a:t>longer is a seat and access to toilets and basic refreshments acceptable; passengers now expect – demand even – </a:t>
            </a:r>
            <a:r>
              <a:rPr lang="en-MY" sz="2400" b="1" dirty="0">
                <a:solidFill>
                  <a:srgbClr val="FF0000"/>
                </a:solidFill>
              </a:rPr>
              <a:t>a choice of on-board meals, health-conscious snacks, reading material and entertainment. </a:t>
            </a:r>
            <a:endParaRPr lang="en-US" sz="2400" b="1" dirty="0" smtClean="0">
              <a:solidFill>
                <a:srgbClr val="FF0000"/>
              </a:solidFill>
            </a:endParaRPr>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5</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31853942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noChangeArrowheads="1"/>
          </p:cNvSpPr>
          <p:nvPr>
            <p:ph type="title"/>
          </p:nvPr>
        </p:nvSpPr>
        <p:spPr/>
        <p:txBody>
          <a:bodyPr/>
          <a:lstStyle/>
          <a:p>
            <a:pPr>
              <a:lnSpc>
                <a:spcPct val="80000"/>
              </a:lnSpc>
              <a:defRPr/>
            </a:pPr>
            <a:r>
              <a:rPr lang="en-US" dirty="0"/>
              <a:t>How does a company exceed customers’ service expectations?</a:t>
            </a:r>
          </a:p>
        </p:txBody>
      </p:sp>
      <p:sp>
        <p:nvSpPr>
          <p:cNvPr id="14339" name="Rectangle 5"/>
          <p:cNvSpPr>
            <a:spLocks noGrp="1" noChangeArrowheads="1"/>
          </p:cNvSpPr>
          <p:nvPr>
            <p:ph type="body" idx="1"/>
          </p:nvPr>
        </p:nvSpPr>
        <p:spPr/>
        <p:txBody>
          <a:bodyPr/>
          <a:lstStyle/>
          <a:p>
            <a:pPr algn="just">
              <a:lnSpc>
                <a:spcPct val="80000"/>
              </a:lnSpc>
              <a:defRPr/>
            </a:pPr>
            <a:r>
              <a:rPr lang="en-MY" sz="2400" dirty="0"/>
              <a:t>First, it is essential to recognize that exceeding customer expectations of the basics is virtually impossible. Honouring promises – having the reserved room available, meeting deadlines, showing up for meetings, </a:t>
            </a:r>
            <a:r>
              <a:rPr lang="en-MY" sz="2400" b="1" dirty="0">
                <a:solidFill>
                  <a:srgbClr val="FF0000"/>
                </a:solidFill>
              </a:rPr>
              <a:t>delivering the core service – is what the company is supposed to do</a:t>
            </a:r>
            <a:r>
              <a:rPr lang="en-MY" sz="2400" b="1" dirty="0" smtClean="0">
                <a:solidFill>
                  <a:srgbClr val="FF0000"/>
                </a:solidFill>
              </a:rPr>
              <a:t>.</a:t>
            </a:r>
          </a:p>
          <a:p>
            <a:pPr algn="just">
              <a:lnSpc>
                <a:spcPct val="80000"/>
              </a:lnSpc>
              <a:defRPr/>
            </a:pPr>
            <a:r>
              <a:rPr lang="en-MY" sz="2400" b="1" dirty="0">
                <a:solidFill>
                  <a:srgbClr val="FF0000"/>
                </a:solidFill>
              </a:rPr>
              <a:t>Another way to exceed expectations is to deliberately under-promise the service to increase the likelihood of exceeding customer expectations. The strategy is to under-promise and </a:t>
            </a:r>
            <a:r>
              <a:rPr lang="en-MY" sz="2400" b="1" dirty="0" smtClean="0">
                <a:solidFill>
                  <a:srgbClr val="FF0000"/>
                </a:solidFill>
              </a:rPr>
              <a:t>over deliver.</a:t>
            </a:r>
          </a:p>
          <a:p>
            <a:pPr algn="just">
              <a:lnSpc>
                <a:spcPct val="80000"/>
              </a:lnSpc>
              <a:defRPr/>
            </a:pPr>
            <a:r>
              <a:rPr lang="en-MY" sz="2400" dirty="0"/>
              <a:t>A final way to exceed expectations without raising them in the future is to position unusual service as unique rather than the standard. </a:t>
            </a:r>
            <a:r>
              <a:rPr lang="en-MY" sz="2400" b="1" dirty="0">
                <a:solidFill>
                  <a:srgbClr val="FF0000"/>
                </a:solidFill>
              </a:rPr>
              <a:t>For example, a restaurant may offer customers a free dessert by </a:t>
            </a:r>
            <a:r>
              <a:rPr lang="en-MY" sz="2400" b="1" dirty="0" err="1">
                <a:solidFill>
                  <a:srgbClr val="FF0000"/>
                </a:solidFill>
              </a:rPr>
              <a:t>claimimg</a:t>
            </a:r>
            <a:r>
              <a:rPr lang="en-MY" sz="2400" b="1" dirty="0">
                <a:solidFill>
                  <a:srgbClr val="FF0000"/>
                </a:solidFill>
              </a:rPr>
              <a:t> that the chef is trying out some new recipes/creations.</a:t>
            </a:r>
            <a:endParaRPr lang="en-MY" sz="2400" b="1" dirty="0" smtClean="0">
              <a:solidFill>
                <a:srgbClr val="FF0000"/>
              </a:solidFill>
            </a:endParaRPr>
          </a:p>
          <a:p>
            <a:pPr algn="just">
              <a:lnSpc>
                <a:spcPct val="80000"/>
              </a:lnSpc>
              <a:defRPr/>
            </a:pPr>
            <a:endParaRPr lang="en-US" sz="2800" b="1" dirty="0" smtClean="0">
              <a:solidFill>
                <a:srgbClr val="FF0000"/>
              </a:solidFill>
            </a:endParaRPr>
          </a:p>
        </p:txBody>
      </p:sp>
      <p:sp>
        <p:nvSpPr>
          <p:cNvPr id="26628"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BDFC8708-EF37-4123-8DA9-A8706C9758AD}" type="slidenum">
              <a:rPr lang="en-US" sz="1000">
                <a:solidFill>
                  <a:srgbClr val="51253A"/>
                </a:solidFill>
                <a:latin typeface="Times New Roman" pitchFamily="18" charset="0"/>
              </a:rPr>
              <a:pPr algn="r"/>
              <a:t>50</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40558397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noChangeArrowheads="1"/>
          </p:cNvSpPr>
          <p:nvPr>
            <p:ph type="title"/>
          </p:nvPr>
        </p:nvSpPr>
        <p:spPr/>
        <p:txBody>
          <a:bodyPr/>
          <a:lstStyle/>
          <a:p>
            <a:pPr>
              <a:lnSpc>
                <a:spcPct val="80000"/>
              </a:lnSpc>
              <a:defRPr/>
            </a:pPr>
            <a:r>
              <a:rPr lang="en-MY" dirty="0"/>
              <a:t>Do customer service expectations continually escalate?</a:t>
            </a:r>
            <a:endParaRPr lang="en-US" dirty="0"/>
          </a:p>
        </p:txBody>
      </p:sp>
      <p:sp>
        <p:nvSpPr>
          <p:cNvPr id="14339" name="Rectangle 5"/>
          <p:cNvSpPr>
            <a:spLocks noGrp="1" noChangeArrowheads="1"/>
          </p:cNvSpPr>
          <p:nvPr>
            <p:ph type="body" idx="1"/>
          </p:nvPr>
        </p:nvSpPr>
        <p:spPr/>
        <p:txBody>
          <a:bodyPr/>
          <a:lstStyle/>
          <a:p>
            <a:pPr algn="just">
              <a:lnSpc>
                <a:spcPct val="80000"/>
              </a:lnSpc>
              <a:defRPr/>
            </a:pPr>
            <a:r>
              <a:rPr lang="en-MY" sz="2400" b="1" dirty="0">
                <a:solidFill>
                  <a:srgbClr val="FF0000"/>
                </a:solidFill>
              </a:rPr>
              <a:t>In a highly competitive and rapidly changing industry, expectations can thus rise quickly. </a:t>
            </a:r>
            <a:endParaRPr lang="en-MY" sz="2400" b="1" dirty="0" smtClean="0">
              <a:solidFill>
                <a:srgbClr val="FF0000"/>
              </a:solidFill>
            </a:endParaRPr>
          </a:p>
          <a:p>
            <a:pPr algn="just">
              <a:lnSpc>
                <a:spcPct val="80000"/>
              </a:lnSpc>
              <a:defRPr/>
            </a:pPr>
            <a:r>
              <a:rPr lang="en-MY" sz="2400" dirty="0" smtClean="0"/>
              <a:t>For </a:t>
            </a:r>
            <a:r>
              <a:rPr lang="en-MY" sz="2400" dirty="0"/>
              <a:t>this reason companies need continually to monitor adequate service expectations – the more turbulent the industry, the more frequent the monitoring needed.</a:t>
            </a:r>
            <a:endParaRPr lang="en-US" sz="2800" b="1" dirty="0" smtClean="0">
              <a:solidFill>
                <a:srgbClr val="FF0000"/>
              </a:solidFill>
            </a:endParaRPr>
          </a:p>
        </p:txBody>
      </p:sp>
      <p:sp>
        <p:nvSpPr>
          <p:cNvPr id="26628"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BDFC8708-EF37-4123-8DA9-A8706C9758AD}" type="slidenum">
              <a:rPr lang="en-US" sz="1000">
                <a:solidFill>
                  <a:srgbClr val="51253A"/>
                </a:solidFill>
                <a:latin typeface="Times New Roman" pitchFamily="18" charset="0"/>
              </a:rPr>
              <a:pPr algn="r"/>
              <a:t>51</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330706581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noChangeArrowheads="1"/>
          </p:cNvSpPr>
          <p:nvPr>
            <p:ph type="title"/>
          </p:nvPr>
        </p:nvSpPr>
        <p:spPr/>
        <p:txBody>
          <a:bodyPr/>
          <a:lstStyle/>
          <a:p>
            <a:pPr>
              <a:lnSpc>
                <a:spcPct val="80000"/>
              </a:lnSpc>
              <a:defRPr/>
            </a:pPr>
            <a:r>
              <a:rPr lang="en-MY" sz="3200" dirty="0"/>
              <a:t>How does a service company stay ahead of competition in meeting customer expectations</a:t>
            </a:r>
            <a:r>
              <a:rPr lang="en-MY" dirty="0"/>
              <a:t>?</a:t>
            </a:r>
            <a:endParaRPr lang="en-US" dirty="0"/>
          </a:p>
        </p:txBody>
      </p:sp>
      <p:sp>
        <p:nvSpPr>
          <p:cNvPr id="14339" name="Rectangle 5"/>
          <p:cNvSpPr>
            <a:spLocks noGrp="1" noChangeArrowheads="1"/>
          </p:cNvSpPr>
          <p:nvPr>
            <p:ph type="body" idx="1"/>
          </p:nvPr>
        </p:nvSpPr>
        <p:spPr/>
        <p:txBody>
          <a:bodyPr/>
          <a:lstStyle/>
          <a:p>
            <a:pPr algn="just">
              <a:lnSpc>
                <a:spcPct val="80000"/>
              </a:lnSpc>
              <a:defRPr/>
            </a:pPr>
            <a:r>
              <a:rPr lang="en-MY" sz="2800" b="1" dirty="0">
                <a:solidFill>
                  <a:srgbClr val="FF0000"/>
                </a:solidFill>
              </a:rPr>
              <a:t>If a company’s level of service is barely above the adequate service level to begin </a:t>
            </a:r>
            <a:r>
              <a:rPr lang="en-MY" sz="2800" dirty="0"/>
              <a:t>with, a competitor can quickly erode that advantage. </a:t>
            </a:r>
            <a:endParaRPr lang="en-MY" sz="2800" dirty="0" smtClean="0"/>
          </a:p>
          <a:p>
            <a:pPr algn="just">
              <a:lnSpc>
                <a:spcPct val="80000"/>
              </a:lnSpc>
              <a:defRPr/>
            </a:pPr>
            <a:r>
              <a:rPr lang="en-MY" sz="2800" dirty="0" smtClean="0"/>
              <a:t>Companies </a:t>
            </a:r>
            <a:r>
              <a:rPr lang="en-MY" sz="2800" dirty="0"/>
              <a:t>currently performing in the region of competitive advantage must stay alert to the need for service increases to meet or beat competition. </a:t>
            </a:r>
            <a:endParaRPr lang="en-MY" sz="2800" dirty="0" smtClean="0"/>
          </a:p>
          <a:p>
            <a:pPr algn="just">
              <a:lnSpc>
                <a:spcPct val="80000"/>
              </a:lnSpc>
              <a:defRPr/>
            </a:pPr>
            <a:r>
              <a:rPr lang="en-MY" sz="2800" dirty="0" smtClean="0"/>
              <a:t>To </a:t>
            </a:r>
            <a:r>
              <a:rPr lang="en-MY" sz="2800" dirty="0"/>
              <a:t>develop a true customer franchise – immutable customer loyalty – </a:t>
            </a:r>
            <a:r>
              <a:rPr lang="en-MY" sz="2800" b="1" dirty="0"/>
              <a:t>companies must not only consistently exceed the adequate service level but also reach the desired service level. </a:t>
            </a:r>
            <a:endParaRPr lang="en-MY" sz="2800" b="1" dirty="0" smtClean="0"/>
          </a:p>
          <a:p>
            <a:pPr algn="just">
              <a:lnSpc>
                <a:spcPct val="80000"/>
              </a:lnSpc>
              <a:defRPr/>
            </a:pPr>
            <a:r>
              <a:rPr lang="en-MY" sz="2800" dirty="0" smtClean="0"/>
              <a:t>Exceptional </a:t>
            </a:r>
            <a:r>
              <a:rPr lang="en-MY" sz="2800" dirty="0"/>
              <a:t>service can intensify customers’ loyalty to a point at which they are impervious to competitive options.</a:t>
            </a:r>
            <a:endParaRPr lang="en-US" sz="2800" b="1" dirty="0" smtClean="0">
              <a:solidFill>
                <a:srgbClr val="FF0000"/>
              </a:solidFill>
            </a:endParaRPr>
          </a:p>
        </p:txBody>
      </p:sp>
      <p:sp>
        <p:nvSpPr>
          <p:cNvPr id="26628"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BDFC8708-EF37-4123-8DA9-A8706C9758AD}" type="slidenum">
              <a:rPr lang="en-US" sz="1000">
                <a:solidFill>
                  <a:srgbClr val="51253A"/>
                </a:solidFill>
                <a:latin typeface="Times New Roman" pitchFamily="18" charset="0"/>
              </a:rPr>
              <a:pPr algn="r"/>
              <a:t>52</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267414506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noChangeArrowheads="1"/>
          </p:cNvSpPr>
          <p:nvPr>
            <p:ph type="title"/>
          </p:nvPr>
        </p:nvSpPr>
        <p:spPr/>
        <p:txBody>
          <a:bodyPr/>
          <a:lstStyle/>
          <a:p>
            <a:pPr>
              <a:lnSpc>
                <a:spcPct val="80000"/>
              </a:lnSpc>
              <a:defRPr/>
            </a:pPr>
            <a:r>
              <a:rPr lang="en-MY" sz="3200" dirty="0" smtClean="0"/>
              <a:t>Group Discussion</a:t>
            </a:r>
            <a:endParaRPr lang="en-US" dirty="0"/>
          </a:p>
        </p:txBody>
      </p:sp>
      <p:sp>
        <p:nvSpPr>
          <p:cNvPr id="14339" name="Rectangle 5"/>
          <p:cNvSpPr>
            <a:spLocks noGrp="1" noChangeArrowheads="1"/>
          </p:cNvSpPr>
          <p:nvPr>
            <p:ph type="body" idx="1"/>
          </p:nvPr>
        </p:nvSpPr>
        <p:spPr>
          <a:xfrm>
            <a:off x="533400" y="1447800"/>
            <a:ext cx="8458200" cy="5257800"/>
          </a:xfrm>
        </p:spPr>
        <p:txBody>
          <a:bodyPr/>
          <a:lstStyle/>
          <a:p>
            <a:pPr algn="just">
              <a:lnSpc>
                <a:spcPct val="80000"/>
              </a:lnSpc>
              <a:defRPr/>
            </a:pPr>
            <a:r>
              <a:rPr lang="en-MY" sz="2800" dirty="0"/>
              <a:t>List five incidents in which a service company has exceeded your expectations. How did you react to the service? Did these incidents change the way you viewed subsequent interactions with the companies? In what way</a:t>
            </a:r>
            <a:r>
              <a:rPr lang="en-MY" sz="2800" dirty="0" smtClean="0"/>
              <a:t>?</a:t>
            </a:r>
          </a:p>
          <a:p>
            <a:pPr algn="just">
              <a:lnSpc>
                <a:spcPct val="80000"/>
              </a:lnSpc>
              <a:defRPr/>
            </a:pPr>
            <a:r>
              <a:rPr lang="en-MY" sz="2800" dirty="0"/>
              <a:t>Intuitively, it would seem that managers would want their customers to have wide tolerance zones for service. But if customers do have these wide zones of tolerance for service, is it more difficult for firms with superior service to earn customer loyalty? Would superior service firms be better off to attempt to narrow customers’ tolerance zones to reduce the competitive appeal of mediocre providers? </a:t>
            </a:r>
            <a:r>
              <a:rPr lang="en-MY" sz="2800" dirty="0" smtClean="0"/>
              <a:t>Should </a:t>
            </a:r>
            <a:r>
              <a:rPr lang="en-MY" sz="2800" dirty="0"/>
              <a:t>service marketers delight their customers?</a:t>
            </a:r>
            <a:endParaRPr lang="en-US" sz="2800" b="1" dirty="0" smtClean="0">
              <a:solidFill>
                <a:srgbClr val="FF0000"/>
              </a:solidFill>
            </a:endParaRPr>
          </a:p>
        </p:txBody>
      </p:sp>
      <p:sp>
        <p:nvSpPr>
          <p:cNvPr id="26628"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BDFC8708-EF37-4123-8DA9-A8706C9758AD}" type="slidenum">
              <a:rPr lang="en-US" sz="1000">
                <a:solidFill>
                  <a:srgbClr val="51253A"/>
                </a:solidFill>
                <a:latin typeface="Times New Roman" pitchFamily="18" charset="0"/>
              </a:rPr>
              <a:pPr algn="r"/>
              <a:t>53</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1270291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US" sz="3200" dirty="0" smtClean="0"/>
              <a:t>Objectives for Chapter 3:</a:t>
            </a:r>
            <a:br>
              <a:rPr lang="en-US" sz="3200" dirty="0" smtClean="0"/>
            </a:br>
            <a:r>
              <a:rPr lang="en-US" sz="3200" dirty="0" smtClean="0"/>
              <a:t>Consumer Expectations of Service</a:t>
            </a:r>
          </a:p>
        </p:txBody>
      </p:sp>
      <p:sp>
        <p:nvSpPr>
          <p:cNvPr id="3075" name="Rectangle 7"/>
          <p:cNvSpPr>
            <a:spLocks noGrp="1" noChangeArrowheads="1"/>
          </p:cNvSpPr>
          <p:nvPr>
            <p:ph type="body" idx="1"/>
          </p:nvPr>
        </p:nvSpPr>
        <p:spPr>
          <a:xfrm>
            <a:off x="533400" y="1447800"/>
            <a:ext cx="8458200" cy="4830763"/>
          </a:xfrm>
        </p:spPr>
        <p:txBody>
          <a:bodyPr/>
          <a:lstStyle/>
          <a:p>
            <a:pPr marL="0" indent="0" algn="just">
              <a:lnSpc>
                <a:spcPct val="90000"/>
              </a:lnSpc>
              <a:buNone/>
              <a:defRPr/>
            </a:pPr>
            <a:r>
              <a:rPr lang="en-MY" sz="2400" dirty="0" smtClean="0"/>
              <a:t>Business</a:t>
            </a:r>
            <a:r>
              <a:rPr lang="en-MY" sz="2400" dirty="0"/>
              <a:t>, and increasingly leisure, </a:t>
            </a:r>
            <a:r>
              <a:rPr lang="en-MY" sz="2400" b="1" dirty="0">
                <a:solidFill>
                  <a:srgbClr val="FF0000"/>
                </a:solidFill>
              </a:rPr>
              <a:t>travellers also want access to the Internet and emails through on-board wireless Internet and the opportunity to use and charge their laptop and mobile. </a:t>
            </a:r>
            <a:endParaRPr lang="en-MY" sz="2400" b="1" dirty="0" smtClean="0">
              <a:solidFill>
                <a:srgbClr val="FF0000"/>
              </a:solidFill>
            </a:endParaRPr>
          </a:p>
          <a:p>
            <a:pPr marL="0" indent="0" algn="just">
              <a:lnSpc>
                <a:spcPct val="90000"/>
              </a:lnSpc>
              <a:buNone/>
              <a:defRPr/>
            </a:pPr>
            <a:r>
              <a:rPr lang="en-MY" sz="2400" dirty="0" smtClean="0"/>
              <a:t>This </a:t>
            </a:r>
            <a:r>
              <a:rPr lang="en-MY" sz="2400" dirty="0"/>
              <a:t>clearly demonstrates that customer expectations of service performance do not remain constant. </a:t>
            </a:r>
            <a:endParaRPr lang="en-MY" sz="2400" dirty="0" smtClean="0"/>
          </a:p>
          <a:p>
            <a:pPr marL="0" indent="0" algn="just">
              <a:lnSpc>
                <a:spcPct val="90000"/>
              </a:lnSpc>
              <a:buNone/>
              <a:defRPr/>
            </a:pPr>
            <a:r>
              <a:rPr lang="en-MY" sz="2400" dirty="0" smtClean="0"/>
              <a:t>Organizations </a:t>
            </a:r>
            <a:r>
              <a:rPr lang="en-MY" sz="2400" dirty="0"/>
              <a:t>need to be aware of how these expectations are changing and adapt their service offering accordingly</a:t>
            </a:r>
            <a:endParaRPr lang="en-US" sz="2400" dirty="0" smtClean="0"/>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6</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1328767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US" sz="3200" dirty="0" smtClean="0"/>
              <a:t>Objectives for Chapter 3:</a:t>
            </a:r>
            <a:br>
              <a:rPr lang="en-US" sz="3200" dirty="0" smtClean="0"/>
            </a:br>
            <a:r>
              <a:rPr lang="en-US" sz="3200" dirty="0" smtClean="0"/>
              <a:t>Consumer Expectations of Service</a:t>
            </a:r>
          </a:p>
        </p:txBody>
      </p:sp>
      <p:sp>
        <p:nvSpPr>
          <p:cNvPr id="3075" name="Rectangle 7"/>
          <p:cNvSpPr>
            <a:spLocks noGrp="1" noChangeArrowheads="1"/>
          </p:cNvSpPr>
          <p:nvPr>
            <p:ph type="body" idx="1"/>
          </p:nvPr>
        </p:nvSpPr>
        <p:spPr>
          <a:xfrm>
            <a:off x="533400" y="1447800"/>
            <a:ext cx="8458200" cy="4830763"/>
          </a:xfrm>
        </p:spPr>
        <p:txBody>
          <a:bodyPr/>
          <a:lstStyle/>
          <a:p>
            <a:pPr marL="0" indent="0" algn="just">
              <a:lnSpc>
                <a:spcPct val="90000"/>
              </a:lnSpc>
              <a:buNone/>
              <a:defRPr/>
            </a:pPr>
            <a:r>
              <a:rPr lang="en-MY" sz="2400" dirty="0" smtClean="0"/>
              <a:t>Business</a:t>
            </a:r>
            <a:r>
              <a:rPr lang="en-MY" sz="2400" dirty="0"/>
              <a:t>, and increasingly leisure, </a:t>
            </a:r>
            <a:r>
              <a:rPr lang="en-MY" sz="2400" b="1" dirty="0">
                <a:solidFill>
                  <a:srgbClr val="FF0000"/>
                </a:solidFill>
              </a:rPr>
              <a:t>travellers also want access to the Internet and emails through on-board wireless Internet and the opportunity to use and charge their laptop and mobile. </a:t>
            </a:r>
            <a:endParaRPr lang="en-MY" sz="2400" b="1" dirty="0" smtClean="0">
              <a:solidFill>
                <a:srgbClr val="FF0000"/>
              </a:solidFill>
            </a:endParaRPr>
          </a:p>
          <a:p>
            <a:pPr marL="0" indent="0" algn="just">
              <a:lnSpc>
                <a:spcPct val="90000"/>
              </a:lnSpc>
              <a:buNone/>
              <a:defRPr/>
            </a:pPr>
            <a:r>
              <a:rPr lang="en-MY" sz="2400" dirty="0" smtClean="0"/>
              <a:t>This </a:t>
            </a:r>
            <a:r>
              <a:rPr lang="en-MY" sz="2400" dirty="0"/>
              <a:t>clearly demonstrates that customer expectations of service performance do not remain constant. </a:t>
            </a:r>
            <a:endParaRPr lang="en-MY" sz="2400" dirty="0" smtClean="0"/>
          </a:p>
          <a:p>
            <a:pPr marL="0" indent="0" algn="just">
              <a:lnSpc>
                <a:spcPct val="90000"/>
              </a:lnSpc>
              <a:buNone/>
              <a:defRPr/>
            </a:pPr>
            <a:r>
              <a:rPr lang="en-MY" sz="2400" dirty="0" smtClean="0"/>
              <a:t>Organizations </a:t>
            </a:r>
            <a:r>
              <a:rPr lang="en-MY" sz="2400" dirty="0"/>
              <a:t>need to be aware of how these expectations are changing and adapt their service offering accordingly</a:t>
            </a:r>
            <a:endParaRPr lang="en-US" sz="2400" dirty="0" smtClean="0"/>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7</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1348149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US" sz="3200" dirty="0" smtClean="0"/>
              <a:t>Objectives for Chapter 3:</a:t>
            </a:r>
            <a:br>
              <a:rPr lang="en-US" sz="3200" dirty="0" smtClean="0"/>
            </a:br>
            <a:r>
              <a:rPr lang="en-US" sz="3200" dirty="0" smtClean="0"/>
              <a:t>Consumer Expectations of Service</a:t>
            </a:r>
          </a:p>
        </p:txBody>
      </p:sp>
      <p:sp>
        <p:nvSpPr>
          <p:cNvPr id="3075" name="Rectangle 7"/>
          <p:cNvSpPr>
            <a:spLocks noGrp="1" noChangeArrowheads="1"/>
          </p:cNvSpPr>
          <p:nvPr>
            <p:ph type="body" idx="1"/>
          </p:nvPr>
        </p:nvSpPr>
        <p:spPr>
          <a:xfrm>
            <a:off x="533400" y="1447800"/>
            <a:ext cx="8458200" cy="4830763"/>
          </a:xfrm>
        </p:spPr>
        <p:txBody>
          <a:bodyPr/>
          <a:lstStyle/>
          <a:p>
            <a:pPr marL="0" indent="0" algn="just">
              <a:lnSpc>
                <a:spcPct val="90000"/>
              </a:lnSpc>
              <a:buNone/>
              <a:defRPr/>
            </a:pPr>
            <a:r>
              <a:rPr lang="en-MY" sz="2400" dirty="0"/>
              <a:t>Customer expectations </a:t>
            </a:r>
            <a:r>
              <a:rPr lang="en-MY" sz="2400" b="1" dirty="0">
                <a:solidFill>
                  <a:srgbClr val="FF0000"/>
                </a:solidFill>
              </a:rPr>
              <a:t>are beliefs about service delivery that serve as standards or reference points against which performance is judged. </a:t>
            </a:r>
            <a:endParaRPr lang="en-MY" sz="2400" b="1" dirty="0" smtClean="0">
              <a:solidFill>
                <a:srgbClr val="FF0000"/>
              </a:solidFill>
            </a:endParaRPr>
          </a:p>
          <a:p>
            <a:pPr marL="0" indent="0" algn="just">
              <a:lnSpc>
                <a:spcPct val="90000"/>
              </a:lnSpc>
              <a:buNone/>
              <a:defRPr/>
            </a:pPr>
            <a:r>
              <a:rPr lang="en-MY" sz="2400" dirty="0" smtClean="0"/>
              <a:t>Because </a:t>
            </a:r>
            <a:r>
              <a:rPr lang="en-MY" sz="2400" b="1" dirty="0">
                <a:solidFill>
                  <a:srgbClr val="FF0000"/>
                </a:solidFill>
              </a:rPr>
              <a:t>customers compare their perceptions of performance </a:t>
            </a:r>
            <a:r>
              <a:rPr lang="en-MY" sz="2400" dirty="0"/>
              <a:t>with these reference points </a:t>
            </a:r>
            <a:r>
              <a:rPr lang="en-MY" sz="2400" b="1" dirty="0">
                <a:solidFill>
                  <a:srgbClr val="FF0000"/>
                </a:solidFill>
              </a:rPr>
              <a:t>when evaluating service quality</a:t>
            </a:r>
            <a:r>
              <a:rPr lang="en-MY" sz="2400" dirty="0"/>
              <a:t>, thorough </a:t>
            </a:r>
            <a:r>
              <a:rPr lang="en-MY" sz="2400" b="1" dirty="0">
                <a:solidFill>
                  <a:srgbClr val="FF0000"/>
                </a:solidFill>
              </a:rPr>
              <a:t>knowledge about customer expectations is critical to services marketers</a:t>
            </a:r>
            <a:r>
              <a:rPr lang="en-MY" sz="2400" dirty="0"/>
              <a:t>. </a:t>
            </a:r>
            <a:endParaRPr lang="en-MY" sz="2400" dirty="0" smtClean="0"/>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8</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2120347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US" sz="3200" dirty="0" smtClean="0"/>
              <a:t>Objectives for Chapter 3:</a:t>
            </a:r>
            <a:br>
              <a:rPr lang="en-US" sz="3200" dirty="0" smtClean="0"/>
            </a:br>
            <a:r>
              <a:rPr lang="en-US" sz="3200" dirty="0" smtClean="0"/>
              <a:t>Consumer Expectations of Service</a:t>
            </a:r>
          </a:p>
        </p:txBody>
      </p:sp>
      <p:sp>
        <p:nvSpPr>
          <p:cNvPr id="3075" name="Rectangle 7"/>
          <p:cNvSpPr>
            <a:spLocks noGrp="1" noChangeArrowheads="1"/>
          </p:cNvSpPr>
          <p:nvPr>
            <p:ph type="body" idx="1"/>
          </p:nvPr>
        </p:nvSpPr>
        <p:spPr>
          <a:xfrm>
            <a:off x="533400" y="1447800"/>
            <a:ext cx="8458200" cy="4830763"/>
          </a:xfrm>
        </p:spPr>
        <p:txBody>
          <a:bodyPr/>
          <a:lstStyle/>
          <a:p>
            <a:pPr marL="0" indent="0" algn="just">
              <a:lnSpc>
                <a:spcPct val="90000"/>
              </a:lnSpc>
              <a:buNone/>
              <a:defRPr/>
            </a:pPr>
            <a:endParaRPr lang="en-MY" sz="2400" dirty="0" smtClean="0"/>
          </a:p>
          <a:p>
            <a:pPr algn="just">
              <a:lnSpc>
                <a:spcPct val="90000"/>
              </a:lnSpc>
              <a:defRPr/>
            </a:pPr>
            <a:r>
              <a:rPr lang="en-MY" sz="2400" dirty="0" smtClean="0"/>
              <a:t>Knowing </a:t>
            </a:r>
            <a:r>
              <a:rPr lang="en-MY" sz="2400" dirty="0"/>
              <a:t>what the customer expects is the first and possibly most critical step in delivering good quality service. </a:t>
            </a:r>
            <a:endParaRPr lang="en-MY" sz="2400" dirty="0" smtClean="0"/>
          </a:p>
          <a:p>
            <a:pPr algn="just">
              <a:lnSpc>
                <a:spcPct val="90000"/>
              </a:lnSpc>
              <a:defRPr/>
            </a:pPr>
            <a:r>
              <a:rPr lang="en-MY" sz="2400" dirty="0" smtClean="0">
                <a:solidFill>
                  <a:srgbClr val="FF0000"/>
                </a:solidFill>
              </a:rPr>
              <a:t>Being </a:t>
            </a:r>
            <a:r>
              <a:rPr lang="en-MY" sz="2400" dirty="0">
                <a:solidFill>
                  <a:srgbClr val="FF0000"/>
                </a:solidFill>
              </a:rPr>
              <a:t>wrong </a:t>
            </a:r>
            <a:r>
              <a:rPr lang="en-MY" sz="2400" dirty="0"/>
              <a:t>about what customers want can mean losing a customer’s business when another company hits the target exactly. </a:t>
            </a:r>
            <a:endParaRPr lang="en-MY" sz="2400" dirty="0" smtClean="0"/>
          </a:p>
          <a:p>
            <a:pPr algn="just">
              <a:lnSpc>
                <a:spcPct val="90000"/>
              </a:lnSpc>
              <a:defRPr/>
            </a:pPr>
            <a:r>
              <a:rPr lang="en-MY" sz="2400" dirty="0" smtClean="0">
                <a:solidFill>
                  <a:srgbClr val="FF0000"/>
                </a:solidFill>
              </a:rPr>
              <a:t>Being </a:t>
            </a:r>
            <a:r>
              <a:rPr lang="en-MY" sz="2400" dirty="0">
                <a:solidFill>
                  <a:srgbClr val="FF0000"/>
                </a:solidFill>
              </a:rPr>
              <a:t>wrong </a:t>
            </a:r>
            <a:r>
              <a:rPr lang="en-MY" sz="2400" dirty="0"/>
              <a:t>can also mean expending money, time and other resources on things that do not count to the customer. </a:t>
            </a:r>
            <a:endParaRPr lang="en-MY" sz="2400" dirty="0" smtClean="0"/>
          </a:p>
          <a:p>
            <a:pPr algn="just">
              <a:lnSpc>
                <a:spcPct val="90000"/>
              </a:lnSpc>
              <a:defRPr/>
            </a:pPr>
            <a:r>
              <a:rPr lang="en-MY" sz="2400" dirty="0" smtClean="0">
                <a:solidFill>
                  <a:srgbClr val="FF0000"/>
                </a:solidFill>
              </a:rPr>
              <a:t>Being </a:t>
            </a:r>
            <a:r>
              <a:rPr lang="en-MY" sz="2400" dirty="0">
                <a:solidFill>
                  <a:srgbClr val="FF0000"/>
                </a:solidFill>
              </a:rPr>
              <a:t>wrong </a:t>
            </a:r>
            <a:r>
              <a:rPr lang="en-MY" sz="2400" dirty="0"/>
              <a:t>can even mean not surviving in a fiercely competitive market.</a:t>
            </a:r>
            <a:endParaRPr lang="en-US" sz="2400" dirty="0" smtClean="0"/>
          </a:p>
        </p:txBody>
      </p:sp>
      <p:sp>
        <p:nvSpPr>
          <p:cNvPr id="1536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3-</a:t>
            </a:r>
            <a:fld id="{847A5AC3-B39A-4FBF-BB74-CD36826B52B7}" type="slidenum">
              <a:rPr lang="en-US" sz="1000">
                <a:solidFill>
                  <a:srgbClr val="51253A"/>
                </a:solidFill>
                <a:latin typeface="Times New Roman" pitchFamily="18" charset="0"/>
              </a:rPr>
              <a:pPr algn="r"/>
              <a:t>9</a:t>
            </a:fld>
            <a:endParaRPr lang="en-US" sz="1000">
              <a:solidFill>
                <a:srgbClr val="51253A"/>
              </a:solidFill>
              <a:latin typeface="Times New Roman" pitchFamily="18" charset="0"/>
            </a:endParaRPr>
          </a:p>
        </p:txBody>
      </p:sp>
    </p:spTree>
    <p:extLst>
      <p:ext uri="{BB962C8B-B14F-4D97-AF65-F5344CB8AC3E}">
        <p14:creationId xmlns="" xmlns:p14="http://schemas.microsoft.com/office/powerpoint/2010/main" val="128802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ZBG Sixth Edition Them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05B"/>
        </a:solid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rgbClr val="FFF05B"/>
        </a:solid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ZBG Sixth Edition Theme</Template>
  <TotalTime>154</TotalTime>
  <Words>4575</Words>
  <Application>Microsoft Office PowerPoint</Application>
  <PresentationFormat>On-screen Show (4:3)</PresentationFormat>
  <Paragraphs>283</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ZBG Sixth Edition Theme</vt:lpstr>
      <vt:lpstr>Slide 1</vt:lpstr>
      <vt:lpstr>Customer Expectations of Service</vt:lpstr>
      <vt:lpstr>Objectives for Chapter 3: Consumer Expectations of Service</vt:lpstr>
      <vt:lpstr>Objectives for Chapter 3: Consumer Expectations of Service</vt:lpstr>
      <vt:lpstr>Objectives for Chapter 3: Consumer Expectations of Service</vt:lpstr>
      <vt:lpstr>Objectives for Chapter 3: Consumer Expectations of Service</vt:lpstr>
      <vt:lpstr>Objectives for Chapter 3: Consumer Expectations of Service</vt:lpstr>
      <vt:lpstr>Objectives for Chapter 3: Consumer Expectations of Service</vt:lpstr>
      <vt:lpstr>Objectives for Chapter 3: Consumer Expectations of Service</vt:lpstr>
      <vt:lpstr>Objectives for Chapter 3: Consumer Expectations of Service</vt:lpstr>
      <vt:lpstr>Meaning and types of service expectations</vt:lpstr>
      <vt:lpstr>Possible Levels of Customer Expectations</vt:lpstr>
      <vt:lpstr>Meaning and types of service expectations</vt:lpstr>
      <vt:lpstr>Dual Customer Expectation Levels</vt:lpstr>
      <vt:lpstr>Dual Customer Expectation Levels</vt:lpstr>
      <vt:lpstr>Dual Customer Expectation Levels</vt:lpstr>
      <vt:lpstr>Dual Customer Expectation Levels</vt:lpstr>
      <vt:lpstr>Dual Customer Expectation Levels</vt:lpstr>
      <vt:lpstr>Dual Customer Expectation Levels</vt:lpstr>
      <vt:lpstr>The Zone of Tolerance</vt:lpstr>
      <vt:lpstr>The Zone of Tolerance</vt:lpstr>
      <vt:lpstr>The Zone of Tolerance</vt:lpstr>
      <vt:lpstr>The Zone of Tolerance</vt:lpstr>
      <vt:lpstr>Different customers possess different zones of tolerance</vt:lpstr>
      <vt:lpstr>Different customers possess different zones of tolerance</vt:lpstr>
      <vt:lpstr>Zones of tolerance vary for service dimensions</vt:lpstr>
      <vt:lpstr>Sources of desired service expectations</vt:lpstr>
      <vt:lpstr>Sources of desired service expectations</vt:lpstr>
      <vt:lpstr>Sources of desired service expectations</vt:lpstr>
      <vt:lpstr>Sources of adequate service expectations</vt:lpstr>
      <vt:lpstr>Sources of adequate service expectations</vt:lpstr>
      <vt:lpstr>Sources of adequate service expectations</vt:lpstr>
      <vt:lpstr>Sources of adequate service expectations</vt:lpstr>
      <vt:lpstr>Sources of adequate service expectations</vt:lpstr>
      <vt:lpstr>Sources of both desired and predicted service expectations</vt:lpstr>
      <vt:lpstr>Sources of both desired and predicted service expectations</vt:lpstr>
      <vt:lpstr>Sources of both desired and predicted service expectations</vt:lpstr>
      <vt:lpstr>Sources of both desired and predicted service expectations</vt:lpstr>
      <vt:lpstr>Sources of both desired and predicted service expectations</vt:lpstr>
      <vt:lpstr>Sources of both desired and predicted service expectations</vt:lpstr>
      <vt:lpstr>Explicit service promises</vt:lpstr>
      <vt:lpstr>Implicit service promises</vt:lpstr>
      <vt:lpstr>Lasting service intensifiers</vt:lpstr>
      <vt:lpstr>Others</vt:lpstr>
      <vt:lpstr>Others</vt:lpstr>
      <vt:lpstr>Factors That Influence Desired and Predicted Service</vt:lpstr>
      <vt:lpstr>Frequently Asked Questions About Customer Expectations</vt:lpstr>
      <vt:lpstr>What does a service marketer do if customer expectations are “unrealistic”?</vt:lpstr>
      <vt:lpstr>Should a company try to delight the customer?</vt:lpstr>
      <vt:lpstr>How does a company exceed customers’ service expectations?</vt:lpstr>
      <vt:lpstr>Do customer service expectations continually escalate?</vt:lpstr>
      <vt:lpstr>How does a service company stay ahead of competition in meeting customer expectations?</vt:lpstr>
      <vt:lpstr>Group Discussion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Darrin Trapani</dc:creator>
  <cp:lastModifiedBy>Windows User</cp:lastModifiedBy>
  <cp:revision>23</cp:revision>
  <dcterms:created xsi:type="dcterms:W3CDTF">2012-03-20T01:47:21Z</dcterms:created>
  <dcterms:modified xsi:type="dcterms:W3CDTF">2020-02-18T11:13:53Z</dcterms:modified>
</cp:coreProperties>
</file>