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57" r:id="rId4"/>
    <p:sldId id="259" r:id="rId5"/>
    <p:sldId id="286" r:id="rId6"/>
    <p:sldId id="288" r:id="rId7"/>
    <p:sldId id="289" r:id="rId8"/>
    <p:sldId id="290" r:id="rId9"/>
    <p:sldId id="260" r:id="rId10"/>
    <p:sldId id="292" r:id="rId11"/>
    <p:sldId id="293" r:id="rId12"/>
    <p:sldId id="294" r:id="rId13"/>
    <p:sldId id="261" r:id="rId14"/>
    <p:sldId id="295" r:id="rId15"/>
    <p:sldId id="265" r:id="rId16"/>
    <p:sldId id="284" r:id="rId17"/>
    <p:sldId id="296" r:id="rId18"/>
    <p:sldId id="269" r:id="rId19"/>
    <p:sldId id="270" r:id="rId20"/>
    <p:sldId id="297" r:id="rId21"/>
    <p:sldId id="271" r:id="rId22"/>
    <p:sldId id="298" r:id="rId23"/>
    <p:sldId id="299" r:id="rId24"/>
    <p:sldId id="302" r:id="rId25"/>
    <p:sldId id="300" r:id="rId26"/>
    <p:sldId id="301" r:id="rId27"/>
    <p:sldId id="263" r:id="rId28"/>
    <p:sldId id="264" r:id="rId29"/>
    <p:sldId id="304" r:id="rId30"/>
    <p:sldId id="305" r:id="rId31"/>
    <p:sldId id="274" r:id="rId32"/>
    <p:sldId id="275" r:id="rId33"/>
    <p:sldId id="276" r:id="rId34"/>
    <p:sldId id="277" r:id="rId35"/>
    <p:sldId id="306" r:id="rId36"/>
    <p:sldId id="278" r:id="rId37"/>
    <p:sldId id="308" r:id="rId38"/>
    <p:sldId id="309" r:id="rId39"/>
    <p:sldId id="279" r:id="rId40"/>
    <p:sldId id="280" r:id="rId41"/>
    <p:sldId id="281" r:id="rId42"/>
    <p:sldId id="282" r:id="rId43"/>
    <p:sldId id="307" r:id="rId44"/>
    <p:sldId id="285" r:id="rId45"/>
    <p:sldId id="303"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94660"/>
  </p:normalViewPr>
  <p:slideViewPr>
    <p:cSldViewPr>
      <p:cViewPr varScale="1">
        <p:scale>
          <a:sx n="70" d="100"/>
          <a:sy n="70" d="100"/>
        </p:scale>
        <p:origin x="1572" y="72"/>
      </p:cViewPr>
      <p:guideLst>
        <p:guide orient="horz" pos="2160"/>
        <p:guide pos="2880"/>
      </p:guideLst>
    </p:cSldViewPr>
  </p:slideViewPr>
  <p:notesTextViewPr>
    <p:cViewPr>
      <p:scale>
        <a:sx n="1" d="1"/>
        <a:sy n="1" d="1"/>
      </p:scale>
      <p:origin x="0" y="0"/>
    </p:cViewPr>
  </p:notesTextViewPr>
  <p:sorterViewPr>
    <p:cViewPr>
      <p:scale>
        <a:sx n="100" d="100"/>
        <a:sy n="100" d="100"/>
      </p:scale>
      <p:origin x="0" y="18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chemeClr val="bg2">
                  <a:lumMod val="50000"/>
                </a:schemeClr>
              </a:buClr>
              <a:defRPr>
                <a:solidFill>
                  <a:schemeClr val="bg2">
                    <a:lumMod val="25000"/>
                  </a:schemeClr>
                </a:solidFill>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85800"/>
            <a:ext cx="19812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85800"/>
            <a:ext cx="5791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b="0" cap="all" baseline="0">
                <a:latin typeface="Calibri" pitchFamily="34" charset="0"/>
                <a:cs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baseline="0">
                <a:solidFill>
                  <a:schemeClr val="tx1">
                    <a:lumMod val="75000"/>
                    <a:lumOff val="25000"/>
                  </a:schemeClr>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1963" y="1722438"/>
            <a:ext cx="34385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22888" y="1722438"/>
            <a:ext cx="344011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3" name="Rectangle 29"/>
          <p:cNvSpPr>
            <a:spLocks noChangeArrowheads="1"/>
          </p:cNvSpPr>
          <p:nvPr/>
        </p:nvSpPr>
        <p:spPr bwMode="auto">
          <a:xfrm>
            <a:off x="0" y="0"/>
            <a:ext cx="9144000" cy="144780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a:effectLst/>
        </p:spPr>
        <p:txBody>
          <a:bodyPr wrap="none" anchor="ctr"/>
          <a:lstStyle/>
          <a:p>
            <a:pPr fontAlgn="auto">
              <a:spcBef>
                <a:spcPts val="0"/>
              </a:spcBef>
              <a:spcAft>
                <a:spcPts val="0"/>
              </a:spcAft>
              <a:defRPr/>
            </a:pPr>
            <a:endParaRPr lang="en-US" dirty="0">
              <a:latin typeface="Calibri" pitchFamily="34" charset="0"/>
              <a:cs typeface="Calibri" pitchFamily="34" charset="0"/>
            </a:endParaRPr>
          </a:p>
        </p:txBody>
      </p:sp>
      <p:sp>
        <p:nvSpPr>
          <p:cNvPr id="1027" name="Rectangle 9"/>
          <p:cNvSpPr>
            <a:spLocks noGrp="1" noChangeArrowheads="1"/>
          </p:cNvSpPr>
          <p:nvPr>
            <p:ph type="title"/>
          </p:nvPr>
        </p:nvSpPr>
        <p:spPr bwMode="auto">
          <a:xfrm>
            <a:off x="533400" y="533400"/>
            <a:ext cx="8458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533400" y="1676400"/>
            <a:ext cx="84582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4"/>
          <p:cNvSpPr>
            <a:spLocks noChangeArrowheads="1"/>
          </p:cNvSpPr>
          <p:nvPr/>
        </p:nvSpPr>
        <p:spPr bwMode="auto">
          <a:xfrm>
            <a:off x="0" y="0"/>
            <a:ext cx="9144000" cy="76200"/>
          </a:xfrm>
          <a:prstGeom prst="rect">
            <a:avLst/>
          </a:prstGeom>
          <a:solidFill>
            <a:schemeClr val="tx2">
              <a:lumMod val="75000"/>
            </a:schemeClr>
          </a:solidFill>
          <a:ln w="0">
            <a:solidFill>
              <a:srgbClr val="0391BD"/>
            </a:solid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5"/>
          <p:cNvSpPr>
            <a:spLocks noChangeArrowheads="1"/>
          </p:cNvSpPr>
          <p:nvPr/>
        </p:nvSpPr>
        <p:spPr bwMode="auto">
          <a:xfrm>
            <a:off x="0" y="304800"/>
            <a:ext cx="9144000" cy="76200"/>
          </a:xfrm>
          <a:prstGeom prst="rect">
            <a:avLst/>
          </a:prstGeom>
          <a:solidFill>
            <a:schemeClr val="accent4">
              <a:lumMod val="60000"/>
              <a:lumOff val="40000"/>
            </a:schemeClr>
          </a:solidFill>
          <a:ln>
            <a:noFill/>
          </a:ln>
        </p:spPr>
        <p:txBody>
          <a:bodyPr wrap="none" anchor="ctr"/>
          <a:lstStyle/>
          <a:p>
            <a:pPr fontAlgn="auto">
              <a:spcBef>
                <a:spcPts val="0"/>
              </a:spcBef>
              <a:spcAft>
                <a:spcPts val="0"/>
              </a:spcAft>
              <a:defRPr/>
            </a:pPr>
            <a:endParaRPr lang="en-US">
              <a:latin typeface="+mn-lt"/>
            </a:endParaRPr>
          </a:p>
        </p:txBody>
      </p:sp>
      <p:sp>
        <p:nvSpPr>
          <p:cNvPr id="14" name="Rectangle 7"/>
          <p:cNvSpPr>
            <a:spLocks noChangeArrowheads="1"/>
          </p:cNvSpPr>
          <p:nvPr/>
        </p:nvSpPr>
        <p:spPr bwMode="auto">
          <a:xfrm>
            <a:off x="0" y="152400"/>
            <a:ext cx="9144000" cy="76200"/>
          </a:xfrm>
          <a:prstGeom prst="rect">
            <a:avLst/>
          </a:prstGeom>
          <a:solidFill>
            <a:schemeClr val="tx1"/>
          </a:solidFill>
          <a:ln>
            <a:noFill/>
          </a:ln>
          <a:extLst/>
        </p:spPr>
        <p:txBody>
          <a:bodyPr wrap="none" anchor="ctr"/>
          <a:lstStyle/>
          <a:p>
            <a:pPr fontAlgn="auto">
              <a:spcBef>
                <a:spcPts val="0"/>
              </a:spcBef>
              <a:spcAft>
                <a:spcPts val="0"/>
              </a:spcAft>
              <a:defRPr/>
            </a:pPr>
            <a:endParaRPr lang="en-US">
              <a:latin typeface="+mn-lt"/>
            </a:endParaRPr>
          </a:p>
        </p:txBody>
      </p:sp>
      <p:sp>
        <p:nvSpPr>
          <p:cNvPr id="15" name="Rectangle 8"/>
          <p:cNvSpPr>
            <a:spLocks noChangeArrowheads="1"/>
          </p:cNvSpPr>
          <p:nvPr/>
        </p:nvSpPr>
        <p:spPr bwMode="auto">
          <a:xfrm>
            <a:off x="304800" y="0"/>
            <a:ext cx="76200" cy="6858000"/>
          </a:xfrm>
          <a:prstGeom prst="rect">
            <a:avLst/>
          </a:prstGeom>
          <a:solidFill>
            <a:schemeClr val="tx2">
              <a:lumMod val="75000"/>
            </a:schemeClr>
          </a:solidFill>
          <a:ln>
            <a:noFill/>
          </a:ln>
        </p:spPr>
        <p:txBody>
          <a:bodyPr wrap="none" anchor="ctr"/>
          <a:lstStyle/>
          <a:p>
            <a:pPr fontAlgn="auto">
              <a:spcBef>
                <a:spcPts val="0"/>
              </a:spcBef>
              <a:spcAft>
                <a:spcPts val="0"/>
              </a:spcAft>
              <a:defRPr/>
            </a:pPr>
            <a:endParaRPr lang="en-US">
              <a:latin typeface="+mn-lt"/>
            </a:endParaRPr>
          </a:p>
        </p:txBody>
      </p:sp>
      <p:sp>
        <p:nvSpPr>
          <p:cNvPr id="16" name="Rectangle 9"/>
          <p:cNvSpPr>
            <a:spLocks noChangeArrowheads="1"/>
          </p:cNvSpPr>
          <p:nvPr/>
        </p:nvSpPr>
        <p:spPr bwMode="auto">
          <a:xfrm>
            <a:off x="0" y="0"/>
            <a:ext cx="76200" cy="6858000"/>
          </a:xfrm>
          <a:prstGeom prst="rect">
            <a:avLst/>
          </a:prstGeom>
          <a:solidFill>
            <a:schemeClr val="accent4">
              <a:lumMod val="60000"/>
              <a:lumOff val="40000"/>
            </a:schemeClr>
          </a:solidFill>
          <a:ln>
            <a:noFill/>
          </a:ln>
        </p:spPr>
        <p:txBody>
          <a:bodyPr wrap="none" anchor="ctr"/>
          <a:lstStyle/>
          <a:p>
            <a:pPr fontAlgn="auto">
              <a:spcBef>
                <a:spcPts val="0"/>
              </a:spcBef>
              <a:spcAft>
                <a:spcPts val="0"/>
              </a:spcAft>
              <a:defRPr/>
            </a:pPr>
            <a:endParaRPr lang="en-US">
              <a:latin typeface="+mn-lt"/>
            </a:endParaRPr>
          </a:p>
        </p:txBody>
      </p:sp>
      <p:sp>
        <p:nvSpPr>
          <p:cNvPr id="2" name="Rectangle 7"/>
          <p:cNvSpPr>
            <a:spLocks noChangeArrowheads="1"/>
          </p:cNvSpPr>
          <p:nvPr/>
        </p:nvSpPr>
        <p:spPr bwMode="auto">
          <a:xfrm rot="5400000">
            <a:off x="-3238500" y="3390900"/>
            <a:ext cx="6858000" cy="76200"/>
          </a:xfrm>
          <a:prstGeom prst="rect">
            <a:avLst/>
          </a:prstGeom>
          <a:solidFill>
            <a:schemeClr val="tx1"/>
          </a:solidFill>
          <a:ln>
            <a:noFill/>
          </a:ln>
          <a:extLst/>
        </p:spPr>
        <p:txBody>
          <a:bodyPr rot="10800000" vert="eaVert" wrap="none" anchor="ct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11" r:id="rId9"/>
    <p:sldLayoutId id="2147483710" r:id="rId10"/>
    <p:sldLayoutId id="2147483709" r:id="rId11"/>
  </p:sldLayoutIdLst>
  <p:timing>
    <p:tnLst>
      <p:par>
        <p:cTn id="1" dur="indefinite" restart="never" nodeType="tmRoot"/>
      </p:par>
    </p:tnLst>
  </p:timing>
  <p:txStyles>
    <p:titleStyle>
      <a:lvl1pPr algn="l" rtl="0" fontAlgn="base">
        <a:lnSpc>
          <a:spcPct val="85000"/>
        </a:lnSpc>
        <a:spcBef>
          <a:spcPct val="0"/>
        </a:spcBef>
        <a:spcAft>
          <a:spcPct val="0"/>
        </a:spcAft>
        <a:defRPr sz="3600" b="1">
          <a:solidFill>
            <a:schemeClr val="tx1"/>
          </a:solidFill>
          <a:latin typeface="Calibri" pitchFamily="34" charset="0"/>
          <a:ea typeface="+mj-ea"/>
          <a:cs typeface="Calibri" pitchFamily="34" charset="0"/>
        </a:defRPr>
      </a:lvl1pPr>
      <a:lvl2pPr algn="l" rtl="0" fontAlgn="base">
        <a:lnSpc>
          <a:spcPct val="85000"/>
        </a:lnSpc>
        <a:spcBef>
          <a:spcPct val="0"/>
        </a:spcBef>
        <a:spcAft>
          <a:spcPct val="0"/>
        </a:spcAft>
        <a:defRPr sz="3600" b="1">
          <a:solidFill>
            <a:schemeClr val="tx1"/>
          </a:solidFill>
          <a:latin typeface="Calibri" pitchFamily="34" charset="0"/>
          <a:cs typeface="Calibri" pitchFamily="34" charset="0"/>
        </a:defRPr>
      </a:lvl2pPr>
      <a:lvl3pPr algn="l" rtl="0" fontAlgn="base">
        <a:lnSpc>
          <a:spcPct val="85000"/>
        </a:lnSpc>
        <a:spcBef>
          <a:spcPct val="0"/>
        </a:spcBef>
        <a:spcAft>
          <a:spcPct val="0"/>
        </a:spcAft>
        <a:defRPr sz="3600" b="1">
          <a:solidFill>
            <a:schemeClr val="tx1"/>
          </a:solidFill>
          <a:latin typeface="Calibri" pitchFamily="34" charset="0"/>
          <a:cs typeface="Calibri" pitchFamily="34" charset="0"/>
        </a:defRPr>
      </a:lvl3pPr>
      <a:lvl4pPr algn="l" rtl="0" fontAlgn="base">
        <a:lnSpc>
          <a:spcPct val="85000"/>
        </a:lnSpc>
        <a:spcBef>
          <a:spcPct val="0"/>
        </a:spcBef>
        <a:spcAft>
          <a:spcPct val="0"/>
        </a:spcAft>
        <a:defRPr sz="3600" b="1">
          <a:solidFill>
            <a:schemeClr val="tx1"/>
          </a:solidFill>
          <a:latin typeface="Calibri" pitchFamily="34" charset="0"/>
          <a:cs typeface="Calibri" pitchFamily="34" charset="0"/>
        </a:defRPr>
      </a:lvl4pPr>
      <a:lvl5pPr algn="l" rtl="0" fontAlgn="base">
        <a:lnSpc>
          <a:spcPct val="85000"/>
        </a:lnSpc>
        <a:spcBef>
          <a:spcPct val="0"/>
        </a:spcBef>
        <a:spcAft>
          <a:spcPct val="0"/>
        </a:spcAft>
        <a:defRPr sz="3600" b="1">
          <a:solidFill>
            <a:schemeClr val="tx1"/>
          </a:solidFill>
          <a:latin typeface="Calibri" pitchFamily="34" charset="0"/>
          <a:cs typeface="Calibri" pitchFamily="34" charset="0"/>
        </a:defRPr>
      </a:lvl5pPr>
      <a:lvl6pPr marL="457200" algn="l" rtl="0" eaLnBrk="1" fontAlgn="base" hangingPunct="1">
        <a:lnSpc>
          <a:spcPct val="85000"/>
        </a:lnSpc>
        <a:spcBef>
          <a:spcPct val="0"/>
        </a:spcBef>
        <a:spcAft>
          <a:spcPct val="0"/>
        </a:spcAft>
        <a:defRPr sz="4000" b="1">
          <a:solidFill>
            <a:srgbClr val="6A5218"/>
          </a:solidFill>
          <a:latin typeface="Times New Roman" pitchFamily="18" charset="0"/>
        </a:defRPr>
      </a:lvl6pPr>
      <a:lvl7pPr marL="914400" algn="l" rtl="0" eaLnBrk="1" fontAlgn="base" hangingPunct="1">
        <a:lnSpc>
          <a:spcPct val="85000"/>
        </a:lnSpc>
        <a:spcBef>
          <a:spcPct val="0"/>
        </a:spcBef>
        <a:spcAft>
          <a:spcPct val="0"/>
        </a:spcAft>
        <a:defRPr sz="4000" b="1">
          <a:solidFill>
            <a:srgbClr val="6A5218"/>
          </a:solidFill>
          <a:latin typeface="Times New Roman" pitchFamily="18" charset="0"/>
        </a:defRPr>
      </a:lvl7pPr>
      <a:lvl8pPr marL="1371600" algn="l" rtl="0" eaLnBrk="1" fontAlgn="base" hangingPunct="1">
        <a:lnSpc>
          <a:spcPct val="85000"/>
        </a:lnSpc>
        <a:spcBef>
          <a:spcPct val="0"/>
        </a:spcBef>
        <a:spcAft>
          <a:spcPct val="0"/>
        </a:spcAft>
        <a:defRPr sz="4000" b="1">
          <a:solidFill>
            <a:srgbClr val="6A5218"/>
          </a:solidFill>
          <a:latin typeface="Times New Roman" pitchFamily="18" charset="0"/>
        </a:defRPr>
      </a:lvl8pPr>
      <a:lvl9pPr marL="1828800" algn="l" rtl="0" eaLnBrk="1" fontAlgn="base" hangingPunct="1">
        <a:lnSpc>
          <a:spcPct val="85000"/>
        </a:lnSpc>
        <a:spcBef>
          <a:spcPct val="0"/>
        </a:spcBef>
        <a:spcAft>
          <a:spcPct val="0"/>
        </a:spcAft>
        <a:defRPr sz="4000" b="1">
          <a:solidFill>
            <a:srgbClr val="6A5218"/>
          </a:solidFill>
          <a:latin typeface="Times New Roman" pitchFamily="18" charset="0"/>
        </a:defRPr>
      </a:lvl9pPr>
    </p:titleStyle>
    <p:bodyStyle>
      <a:lvl1pPr marL="228600" indent="-228600" algn="l" rtl="0" fontAlgn="base">
        <a:spcBef>
          <a:spcPct val="20000"/>
        </a:spcBef>
        <a:spcAft>
          <a:spcPct val="0"/>
        </a:spcAft>
        <a:buFont typeface="Wingdings" pitchFamily="2" charset="2"/>
        <a:buChar char="§"/>
        <a:defRPr sz="3200">
          <a:solidFill>
            <a:schemeClr val="tx1"/>
          </a:solidFill>
          <a:latin typeface="Calibri" pitchFamily="34" charset="0"/>
          <a:ea typeface="+mn-ea"/>
          <a:cs typeface="Calibri" pitchFamily="34" charset="0"/>
        </a:defRPr>
      </a:lvl1pPr>
      <a:lvl2pPr marL="571500" indent="-228600" algn="l" rtl="0" fontAlgn="base">
        <a:spcBef>
          <a:spcPct val="20000"/>
        </a:spcBef>
        <a:spcAft>
          <a:spcPct val="0"/>
        </a:spcAft>
        <a:buClr>
          <a:srgbClr val="A34B73"/>
        </a:buClr>
        <a:buFont typeface="Wingdings" pitchFamily="2" charset="2"/>
        <a:buChar char="§"/>
        <a:defRPr sz="2800">
          <a:solidFill>
            <a:srgbClr val="51253A"/>
          </a:solidFill>
          <a:latin typeface="Calibri" pitchFamily="34" charset="0"/>
          <a:cs typeface="Calibri" pitchFamily="34" charset="0"/>
        </a:defRPr>
      </a:lvl2pPr>
      <a:lvl3pPr marL="914400" indent="-228600" algn="l" rtl="0" fontAlgn="base">
        <a:spcBef>
          <a:spcPct val="20000"/>
        </a:spcBef>
        <a:spcAft>
          <a:spcPct val="0"/>
        </a:spcAft>
        <a:buClr>
          <a:srgbClr val="B24D1D"/>
        </a:buClr>
        <a:buFont typeface="Wingdings" pitchFamily="2" charset="2"/>
        <a:buChar char="§"/>
        <a:defRPr sz="2400">
          <a:solidFill>
            <a:srgbClr val="773313"/>
          </a:solidFill>
          <a:latin typeface="Calibri" pitchFamily="34" charset="0"/>
          <a:cs typeface="Calibri" pitchFamily="34" charset="0"/>
        </a:defRPr>
      </a:lvl3pPr>
      <a:lvl4pPr marL="1257300" indent="-228600" algn="l" rtl="0" fontAlgn="base">
        <a:spcBef>
          <a:spcPct val="20000"/>
        </a:spcBef>
        <a:spcAft>
          <a:spcPct val="0"/>
        </a:spcAft>
        <a:buClr>
          <a:srgbClr val="874396"/>
        </a:buClr>
        <a:buFont typeface="Wingdings" pitchFamily="2" charset="2"/>
        <a:buChar char="§"/>
        <a:defRPr sz="2000">
          <a:solidFill>
            <a:schemeClr val="tx1"/>
          </a:solidFill>
          <a:latin typeface="Calibri" pitchFamily="34" charset="0"/>
          <a:cs typeface="Calibri" pitchFamily="34" charset="0"/>
        </a:defRPr>
      </a:lvl4pPr>
      <a:lvl5pPr marL="1600200" indent="-228600" algn="l" rtl="0" fontAlgn="base">
        <a:spcBef>
          <a:spcPct val="20000"/>
        </a:spcBef>
        <a:spcAft>
          <a:spcPct val="0"/>
        </a:spcAft>
        <a:buClr>
          <a:srgbClr val="956205"/>
        </a:buClr>
        <a:buFont typeface="Wingdings" pitchFamily="2" charset="2"/>
        <a:buChar char="§"/>
        <a:defRPr sz="2000">
          <a:solidFill>
            <a:schemeClr val="tx1"/>
          </a:solidFill>
          <a:latin typeface="Calibri" pitchFamily="34" charset="0"/>
          <a:cs typeface="Calibri" pitchFamily="34" charset="0"/>
        </a:defRPr>
      </a:lvl5pPr>
      <a:lvl6pPr marL="2514600" indent="-228600" algn="l" rtl="0" eaLnBrk="1" fontAlgn="base" hangingPunct="1">
        <a:spcBef>
          <a:spcPct val="20000"/>
        </a:spcBef>
        <a:spcAft>
          <a:spcPct val="0"/>
        </a:spcAft>
        <a:buClr>
          <a:srgbClr val="298B1B"/>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298B1B"/>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298B1B"/>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298B1B"/>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H:\Services Textbook 6e Supplements\Zeithaml6eCoverImage.jpg"/>
          <p:cNvPicPr>
            <a:picLocks noChangeAspect="1" noChangeArrowheads="1"/>
          </p:cNvPicPr>
          <p:nvPr/>
        </p:nvPicPr>
        <p:blipFill>
          <a:blip r:embed="rId2"/>
          <a:srcRect/>
          <a:stretch>
            <a:fillRect/>
          </a:stretch>
        </p:blipFill>
        <p:spPr bwMode="auto">
          <a:xfrm>
            <a:off x="2198688" y="533400"/>
            <a:ext cx="4746625" cy="5943600"/>
          </a:xfrm>
          <a:prstGeom prst="rect">
            <a:avLst/>
          </a:prstGeom>
          <a:noFill/>
          <a:ln w="9525">
            <a:noFill/>
            <a:miter lim="800000"/>
            <a:headEnd/>
            <a:tailEnd/>
          </a:ln>
        </p:spPr>
      </p:pic>
      <p:sp>
        <p:nvSpPr>
          <p:cNvPr id="13315" name="Rectangle 41"/>
          <p:cNvSpPr>
            <a:spLocks noChangeArrowheads="1"/>
          </p:cNvSpPr>
          <p:nvPr/>
        </p:nvSpPr>
        <p:spPr bwMode="auto">
          <a:xfrm>
            <a:off x="4911725" y="6613525"/>
            <a:ext cx="4152900" cy="244475"/>
          </a:xfrm>
          <a:prstGeom prst="rect">
            <a:avLst/>
          </a:prstGeom>
          <a:noFill/>
          <a:ln w="9525">
            <a:noFill/>
            <a:miter lim="800000"/>
            <a:headEnd/>
            <a:tailEnd/>
          </a:ln>
        </p:spPr>
        <p:txBody>
          <a:bodyPr wrap="none" lIns="92075" tIns="46038" rIns="92075" bIns="46038">
            <a:spAutoFit/>
          </a:bodyPr>
          <a:lstStyle/>
          <a:p>
            <a:pPr eaLnBrk="0" hangingPunct="0"/>
            <a:r>
              <a:rPr lang="en-US" sz="1000" b="1" i="1">
                <a:solidFill>
                  <a:srgbClr val="51253A"/>
                </a:solidFill>
                <a:latin typeface="Times New Roman" pitchFamily="18" charset="0"/>
              </a:rPr>
              <a:t>Copyright © 2013 by The McGraw-Hill Companies, Inc. All rights reserved.</a:t>
            </a:r>
          </a:p>
        </p:txBody>
      </p:sp>
      <p:sp>
        <p:nvSpPr>
          <p:cNvPr id="13316" name="Rectangle 42"/>
          <p:cNvSpPr>
            <a:spLocks noChangeArrowheads="1"/>
          </p:cNvSpPr>
          <p:nvPr/>
        </p:nvSpPr>
        <p:spPr bwMode="auto">
          <a:xfrm>
            <a:off x="381000" y="6607175"/>
            <a:ext cx="1211263" cy="244475"/>
          </a:xfrm>
          <a:prstGeom prst="rect">
            <a:avLst/>
          </a:prstGeom>
          <a:noFill/>
          <a:ln w="9525">
            <a:noFill/>
            <a:miter lim="800000"/>
            <a:headEnd/>
            <a:tailEnd/>
          </a:ln>
        </p:spPr>
        <p:txBody>
          <a:bodyPr wrap="none" lIns="92075" tIns="46038" rIns="92075" bIns="46038">
            <a:spAutoFit/>
          </a:bodyPr>
          <a:lstStyle/>
          <a:p>
            <a:pPr eaLnBrk="0" hangingPunct="0"/>
            <a:r>
              <a:rPr lang="en-US" sz="1000" b="1" i="1">
                <a:solidFill>
                  <a:srgbClr val="51253A"/>
                </a:solidFill>
                <a:latin typeface="Times New Roman" pitchFamily="18" charset="0"/>
              </a:rPr>
              <a:t>McGraw-Hill/Irwin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noChangeArrowheads="1"/>
          </p:cNvSpPr>
          <p:nvPr>
            <p:ph type="title"/>
          </p:nvPr>
        </p:nvSpPr>
        <p:spPr>
          <a:xfrm>
            <a:off x="457200" y="381000"/>
            <a:ext cx="8458200" cy="914400"/>
          </a:xfrm>
        </p:spPr>
        <p:txBody>
          <a:bodyPr/>
          <a:lstStyle/>
          <a:p>
            <a:r>
              <a:rPr lang="en-US" sz="3200" dirty="0"/>
              <a:t>Customer Perceptions of Quality and Customer Satisfaction </a:t>
            </a:r>
          </a:p>
        </p:txBody>
      </p:sp>
      <p:sp>
        <p:nvSpPr>
          <p:cNvPr id="14338" name="Rectangle 7"/>
          <p:cNvSpPr>
            <a:spLocks noGrp="1" noChangeArrowheads="1"/>
          </p:cNvSpPr>
          <p:nvPr>
            <p:ph type="body" idx="1"/>
          </p:nvPr>
        </p:nvSpPr>
        <p:spPr>
          <a:xfrm>
            <a:off x="457200" y="1447800"/>
            <a:ext cx="8458200" cy="5364163"/>
          </a:xfrm>
        </p:spPr>
        <p:txBody>
          <a:bodyPr/>
          <a:lstStyle/>
          <a:p>
            <a:pPr marL="0" indent="0" algn="just">
              <a:buNone/>
            </a:pPr>
            <a:r>
              <a:rPr lang="en-US" sz="2800" b="1" dirty="0" smtClean="0">
                <a:solidFill>
                  <a:srgbClr val="FF0000"/>
                </a:solidFill>
              </a:rPr>
              <a:t>Service quality of a health club is judged on attributes such as equipment availability, equipment performance when needed, responsiveness of the staff in regards to customer needs, skilled trainers, well maintained facilities.</a:t>
            </a:r>
          </a:p>
          <a:p>
            <a:pPr marL="0" indent="0" algn="just">
              <a:buNone/>
            </a:pPr>
            <a:r>
              <a:rPr lang="en-US" sz="2800" b="1" dirty="0" smtClean="0">
                <a:solidFill>
                  <a:srgbClr val="FF0000"/>
                </a:solidFill>
              </a:rPr>
              <a:t>Satisfaction of health club influenced by perceptions of service quality and perception of product quality, the price of membership, personal factor such as customer’s emotional state, uncontrollable factors such as weather conditions, experiences driving to and from the </a:t>
            </a:r>
            <a:r>
              <a:rPr lang="en-US" sz="2800" b="1" smtClean="0">
                <a:solidFill>
                  <a:srgbClr val="FF0000"/>
                </a:solidFill>
              </a:rPr>
              <a:t>health club.</a:t>
            </a:r>
            <a:endParaRPr lang="en-US" sz="2800" b="1" dirty="0" smtClean="0">
              <a:solidFill>
                <a:srgbClr val="FF0000"/>
              </a:solidFill>
            </a:endParaRPr>
          </a:p>
        </p:txBody>
      </p:sp>
      <p:sp>
        <p:nvSpPr>
          <p:cNvPr id="1434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2ACC27A-94EC-41AD-994F-43540106BA36}" type="slidenum">
              <a:rPr lang="en-US" sz="1000">
                <a:solidFill>
                  <a:srgbClr val="51253A"/>
                </a:solidFill>
                <a:latin typeface="Times New Roman" pitchFamily="18" charset="0"/>
              </a:rPr>
              <a:pPr algn="r"/>
              <a:t>10</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118326509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Transaction Vs Cumulative Perceptions</a:t>
            </a:r>
          </a:p>
        </p:txBody>
      </p:sp>
      <p:sp>
        <p:nvSpPr>
          <p:cNvPr id="20482" name="Rectangle 3"/>
          <p:cNvSpPr>
            <a:spLocks noGrp="1" noChangeArrowheads="1"/>
          </p:cNvSpPr>
          <p:nvPr>
            <p:ph type="body" idx="4294967295"/>
          </p:nvPr>
        </p:nvSpPr>
        <p:spPr>
          <a:xfrm>
            <a:off x="685800" y="1676400"/>
            <a:ext cx="8458200" cy="4829175"/>
          </a:xfrm>
        </p:spPr>
        <p:txBody>
          <a:bodyPr/>
          <a:lstStyle/>
          <a:p>
            <a:pPr algn="just"/>
            <a:r>
              <a:rPr lang="en-MY" dirty="0"/>
              <a:t>Cumulative satisfaction recognizes that customers rely on their entire experience when forming intentions and making repurchase decisions. </a:t>
            </a:r>
            <a:endParaRPr lang="en-MY" dirty="0" smtClean="0"/>
          </a:p>
          <a:p>
            <a:pPr algn="just"/>
            <a:r>
              <a:rPr lang="en-MY" b="1" dirty="0" smtClean="0">
                <a:solidFill>
                  <a:srgbClr val="FF0000"/>
                </a:solidFill>
              </a:rPr>
              <a:t>Thus</a:t>
            </a:r>
            <a:r>
              <a:rPr lang="en-MY" b="1" dirty="0">
                <a:solidFill>
                  <a:srgbClr val="FF0000"/>
                </a:solidFill>
              </a:rPr>
              <a:t>, one advantage of cumulative evaluations is that they should better predict customers’ intentions and </a:t>
            </a:r>
            <a:r>
              <a:rPr lang="en-MY" b="1" dirty="0" smtClean="0">
                <a:solidFill>
                  <a:srgbClr val="FF0000"/>
                </a:solidFill>
              </a:rPr>
              <a:t>behaviour.</a:t>
            </a:r>
            <a:endParaRPr lang="en-US" b="1" dirty="0" smtClean="0">
              <a:solidFill>
                <a:srgbClr val="FF0000"/>
              </a:solidFill>
            </a:endParaRPr>
          </a:p>
        </p:txBody>
      </p:sp>
      <p:sp>
        <p:nvSpPr>
          <p:cNvPr id="2048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7B8A685A-4164-4A69-84A1-3786C929F58F}" type="slidenum">
              <a:rPr lang="en-US" sz="1000">
                <a:solidFill>
                  <a:srgbClr val="51253A"/>
                </a:solidFill>
                <a:latin typeface="Times New Roman" pitchFamily="18" charset="0"/>
              </a:rPr>
              <a:pPr algn="r"/>
              <a:t>11</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8547108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Transaction Vs Cumulative Perceptions</a:t>
            </a:r>
          </a:p>
        </p:txBody>
      </p:sp>
      <p:sp>
        <p:nvSpPr>
          <p:cNvPr id="20482" name="Rectangle 3"/>
          <p:cNvSpPr>
            <a:spLocks noGrp="1" noChangeArrowheads="1"/>
          </p:cNvSpPr>
          <p:nvPr>
            <p:ph type="body" idx="4294967295"/>
          </p:nvPr>
        </p:nvSpPr>
        <p:spPr>
          <a:xfrm>
            <a:off x="685800" y="1676400"/>
            <a:ext cx="8458200" cy="4829175"/>
          </a:xfrm>
        </p:spPr>
        <p:txBody>
          <a:bodyPr/>
          <a:lstStyle/>
          <a:p>
            <a:pPr algn="just"/>
            <a:r>
              <a:rPr lang="en-MY" dirty="0" smtClean="0"/>
              <a:t>Satisfaction </a:t>
            </a:r>
            <a:r>
              <a:rPr lang="en-MY" dirty="0"/>
              <a:t>and </a:t>
            </a:r>
            <a:r>
              <a:rPr lang="en-MY" dirty="0" err="1"/>
              <a:t>behavioral</a:t>
            </a:r>
            <a:r>
              <a:rPr lang="en-MY" dirty="0"/>
              <a:t> intentions for vehicle owners 3 to 4 months after purchase of the vehicle </a:t>
            </a:r>
            <a:r>
              <a:rPr lang="en-MY" b="1" dirty="0">
                <a:solidFill>
                  <a:srgbClr val="FF0000"/>
                </a:solidFill>
              </a:rPr>
              <a:t>(initial consumption period) </a:t>
            </a:r>
            <a:r>
              <a:rPr lang="en-MY" dirty="0"/>
              <a:t>and 21 months later </a:t>
            </a:r>
            <a:r>
              <a:rPr lang="en-MY" b="1" dirty="0">
                <a:solidFill>
                  <a:srgbClr val="FF0000"/>
                </a:solidFill>
              </a:rPr>
              <a:t>(later consumption period) </a:t>
            </a:r>
            <a:r>
              <a:rPr lang="en-MY" dirty="0"/>
              <a:t>using more open </a:t>
            </a:r>
            <a:r>
              <a:rPr lang="en-MY" b="1" dirty="0">
                <a:solidFill>
                  <a:srgbClr val="FF0000"/>
                </a:solidFill>
              </a:rPr>
              <a:t>(cumulative) </a:t>
            </a:r>
            <a:r>
              <a:rPr lang="en-MY" dirty="0"/>
              <a:t>evaluations. </a:t>
            </a:r>
            <a:endParaRPr lang="en-MY" dirty="0" smtClean="0"/>
          </a:p>
          <a:p>
            <a:pPr algn="just"/>
            <a:r>
              <a:rPr lang="en-MY" dirty="0" smtClean="0"/>
              <a:t>Researchers </a:t>
            </a:r>
            <a:r>
              <a:rPr lang="en-MY" dirty="0"/>
              <a:t>found that </a:t>
            </a:r>
            <a:r>
              <a:rPr lang="en-MY" b="1" dirty="0">
                <a:solidFill>
                  <a:srgbClr val="FF0000"/>
                </a:solidFill>
              </a:rPr>
              <a:t>service satisfaction has a greater impact on intentions earlier in the consumption history</a:t>
            </a:r>
            <a:r>
              <a:rPr lang="en-MY" dirty="0"/>
              <a:t>, whereas product satisfaction has a greater impact later </a:t>
            </a:r>
            <a:r>
              <a:rPr lang="en-MY" dirty="0" smtClean="0"/>
              <a:t>on.</a:t>
            </a:r>
            <a:endParaRPr lang="en-US" b="1" dirty="0" smtClean="0">
              <a:solidFill>
                <a:srgbClr val="FF0000"/>
              </a:solidFill>
            </a:endParaRPr>
          </a:p>
        </p:txBody>
      </p:sp>
      <p:sp>
        <p:nvSpPr>
          <p:cNvPr id="2048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7B8A685A-4164-4A69-84A1-3786C929F58F}" type="slidenum">
              <a:rPr lang="en-US" sz="1000">
                <a:solidFill>
                  <a:srgbClr val="51253A"/>
                </a:solidFill>
                <a:latin typeface="Times New Roman" pitchFamily="18" charset="0"/>
              </a:rPr>
              <a:pPr algn="r"/>
              <a:t>12</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2844954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p:txBody>
          <a:bodyPr/>
          <a:lstStyle/>
          <a:p>
            <a:r>
              <a:rPr lang="en-US" smtClean="0"/>
              <a:t>Factors Influencing Customer Satisfaction</a:t>
            </a:r>
          </a:p>
        </p:txBody>
      </p:sp>
      <p:sp>
        <p:nvSpPr>
          <p:cNvPr id="18434" name="Rectangle 5"/>
          <p:cNvSpPr>
            <a:spLocks noGrp="1" noChangeArrowheads="1"/>
          </p:cNvSpPr>
          <p:nvPr>
            <p:ph type="body" idx="1"/>
          </p:nvPr>
        </p:nvSpPr>
        <p:spPr/>
        <p:txBody>
          <a:bodyPr/>
          <a:lstStyle/>
          <a:p>
            <a:pPr>
              <a:lnSpc>
                <a:spcPct val="90000"/>
              </a:lnSpc>
            </a:pPr>
            <a:r>
              <a:rPr lang="en-US" sz="2800" dirty="0" smtClean="0"/>
              <a:t>Product quality</a:t>
            </a:r>
          </a:p>
          <a:p>
            <a:pPr>
              <a:lnSpc>
                <a:spcPct val="90000"/>
              </a:lnSpc>
            </a:pPr>
            <a:r>
              <a:rPr lang="en-US" sz="2800" dirty="0" smtClean="0"/>
              <a:t>Service quality</a:t>
            </a:r>
          </a:p>
          <a:p>
            <a:pPr>
              <a:lnSpc>
                <a:spcPct val="90000"/>
              </a:lnSpc>
            </a:pPr>
            <a:r>
              <a:rPr lang="en-US" sz="2800" dirty="0" smtClean="0"/>
              <a:t>Price</a:t>
            </a:r>
          </a:p>
          <a:p>
            <a:pPr>
              <a:lnSpc>
                <a:spcPct val="90000"/>
              </a:lnSpc>
            </a:pPr>
            <a:r>
              <a:rPr lang="en-US" sz="2800" dirty="0" smtClean="0"/>
              <a:t>Specific product or service features</a:t>
            </a:r>
          </a:p>
          <a:p>
            <a:pPr>
              <a:lnSpc>
                <a:spcPct val="90000"/>
              </a:lnSpc>
            </a:pPr>
            <a:r>
              <a:rPr lang="en-US" sz="2800" dirty="0" smtClean="0"/>
              <a:t>Consumer emotions</a:t>
            </a:r>
          </a:p>
          <a:p>
            <a:pPr>
              <a:lnSpc>
                <a:spcPct val="90000"/>
              </a:lnSpc>
            </a:pPr>
            <a:r>
              <a:rPr lang="en-US" sz="2800" dirty="0" smtClean="0"/>
              <a:t>Attributions for service success or failure</a:t>
            </a:r>
          </a:p>
          <a:p>
            <a:pPr>
              <a:lnSpc>
                <a:spcPct val="90000"/>
              </a:lnSpc>
            </a:pPr>
            <a:r>
              <a:rPr lang="en-US" sz="2800" dirty="0" smtClean="0"/>
              <a:t>Perceptions of equity or fairness</a:t>
            </a:r>
          </a:p>
          <a:p>
            <a:pPr>
              <a:lnSpc>
                <a:spcPct val="90000"/>
              </a:lnSpc>
            </a:pPr>
            <a:r>
              <a:rPr lang="en-US" sz="2800" dirty="0" smtClean="0"/>
              <a:t>Other consumers, family members, and coworkers</a:t>
            </a:r>
          </a:p>
          <a:p>
            <a:pPr>
              <a:lnSpc>
                <a:spcPct val="90000"/>
              </a:lnSpc>
            </a:pPr>
            <a:r>
              <a:rPr lang="en-US" sz="2800" dirty="0" smtClean="0"/>
              <a:t>Personal factors</a:t>
            </a:r>
          </a:p>
          <a:p>
            <a:pPr>
              <a:lnSpc>
                <a:spcPct val="90000"/>
              </a:lnSpc>
            </a:pPr>
            <a:r>
              <a:rPr lang="en-US" sz="2800" dirty="0" smtClean="0"/>
              <a:t>Situational factors</a:t>
            </a:r>
          </a:p>
        </p:txBody>
      </p:sp>
      <p:sp>
        <p:nvSpPr>
          <p:cNvPr id="1843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0E70A2E0-B007-4A7E-AC6E-26953604AD2E}" type="slidenum">
              <a:rPr lang="en-US" sz="1000">
                <a:solidFill>
                  <a:srgbClr val="51253A"/>
                </a:solidFill>
                <a:latin typeface="Times New Roman" pitchFamily="18" charset="0"/>
              </a:rPr>
              <a:pPr algn="r"/>
              <a:t>13</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p:txBody>
          <a:bodyPr/>
          <a:lstStyle/>
          <a:p>
            <a:r>
              <a:rPr lang="en-MY" dirty="0"/>
              <a:t>EQUITY, SATISFACTION, AND LOYALTY</a:t>
            </a:r>
            <a:endParaRPr lang="en-US" dirty="0" smtClean="0"/>
          </a:p>
        </p:txBody>
      </p:sp>
      <p:sp>
        <p:nvSpPr>
          <p:cNvPr id="18434" name="Rectangle 5"/>
          <p:cNvSpPr>
            <a:spLocks noGrp="1" noChangeArrowheads="1"/>
          </p:cNvSpPr>
          <p:nvPr>
            <p:ph type="body" idx="1"/>
          </p:nvPr>
        </p:nvSpPr>
        <p:spPr/>
        <p:txBody>
          <a:bodyPr/>
          <a:lstStyle/>
          <a:p>
            <a:pPr algn="just">
              <a:lnSpc>
                <a:spcPct val="90000"/>
              </a:lnSpc>
            </a:pPr>
            <a:r>
              <a:rPr lang="en-MY" sz="2800" dirty="0"/>
              <a:t>Oliver (1997) defines equity as a “</a:t>
            </a:r>
            <a:r>
              <a:rPr lang="en-MY" sz="2800" b="1" dirty="0"/>
              <a:t>fairness, rightness, or deservingness comparison to other entities, whether real or imaginary, individual or collective, person or nonperson”</a:t>
            </a:r>
            <a:r>
              <a:rPr lang="en-MY" sz="2800" dirty="0"/>
              <a:t> (p. 196). </a:t>
            </a:r>
            <a:endParaRPr lang="en-MY" sz="2800" dirty="0" smtClean="0"/>
          </a:p>
          <a:p>
            <a:pPr algn="just">
              <a:lnSpc>
                <a:spcPct val="90000"/>
              </a:lnSpc>
            </a:pPr>
            <a:r>
              <a:rPr lang="en-MY" sz="2800" dirty="0"/>
              <a:t>Equity is the </a:t>
            </a:r>
            <a:r>
              <a:rPr lang="en-MY" sz="2800" b="1" dirty="0">
                <a:solidFill>
                  <a:srgbClr val="FF0000"/>
                </a:solidFill>
              </a:rPr>
              <a:t>customer’s evaluation of what is fair </a:t>
            </a:r>
            <a:r>
              <a:rPr lang="en-MY" sz="2800" dirty="0"/>
              <a:t>or right based on a comparison of outcomes relative to </a:t>
            </a:r>
            <a:r>
              <a:rPr lang="en-MY" sz="2800" dirty="0" smtClean="0"/>
              <a:t>inputs.</a:t>
            </a:r>
          </a:p>
          <a:p>
            <a:pPr algn="just">
              <a:lnSpc>
                <a:spcPct val="90000"/>
              </a:lnSpc>
            </a:pPr>
            <a:r>
              <a:rPr lang="en-MY" sz="2800" dirty="0"/>
              <a:t>Equity, in turn, affects the customer’s overall evaluation of the product or service provider, or customer satisfaction.</a:t>
            </a:r>
            <a:endParaRPr lang="en-US" sz="2800" dirty="0" smtClean="0"/>
          </a:p>
        </p:txBody>
      </p:sp>
      <p:sp>
        <p:nvSpPr>
          <p:cNvPr id="1843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0E70A2E0-B007-4A7E-AC6E-26953604AD2E}" type="slidenum">
              <a:rPr lang="en-US" sz="1000">
                <a:solidFill>
                  <a:srgbClr val="51253A"/>
                </a:solidFill>
                <a:latin typeface="Times New Roman" pitchFamily="18" charset="0"/>
              </a:rPr>
              <a:pPr algn="r"/>
              <a:t>14</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5313191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Outcomes of Customer Satisfaction</a:t>
            </a:r>
          </a:p>
        </p:txBody>
      </p:sp>
      <p:sp>
        <p:nvSpPr>
          <p:cNvPr id="20482" name="Rectangle 3"/>
          <p:cNvSpPr>
            <a:spLocks noGrp="1" noChangeArrowheads="1"/>
          </p:cNvSpPr>
          <p:nvPr>
            <p:ph type="body" idx="4294967295"/>
          </p:nvPr>
        </p:nvSpPr>
        <p:spPr>
          <a:xfrm>
            <a:off x="685800" y="1676400"/>
            <a:ext cx="8458200" cy="4829175"/>
          </a:xfrm>
        </p:spPr>
        <p:txBody>
          <a:bodyPr/>
          <a:lstStyle/>
          <a:p>
            <a:r>
              <a:rPr lang="en-US" smtClean="0"/>
              <a:t>Increased customer loyalty</a:t>
            </a:r>
          </a:p>
          <a:p>
            <a:r>
              <a:rPr lang="en-US" smtClean="0"/>
              <a:t>Positive word-of-mouth communications</a:t>
            </a:r>
          </a:p>
          <a:p>
            <a:r>
              <a:rPr lang="en-US" smtClean="0"/>
              <a:t>Increased revenues</a:t>
            </a:r>
          </a:p>
          <a:p>
            <a:r>
              <a:rPr lang="en-US" smtClean="0"/>
              <a:t>Increased return to shareholders</a:t>
            </a:r>
          </a:p>
        </p:txBody>
      </p:sp>
      <p:sp>
        <p:nvSpPr>
          <p:cNvPr id="2048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7B8A685A-4164-4A69-84A1-3786C929F58F}" type="slidenum">
              <a:rPr lang="en-US" sz="1000">
                <a:solidFill>
                  <a:srgbClr val="51253A"/>
                </a:solidFill>
                <a:latin typeface="Times New Roman" pitchFamily="18" charset="0"/>
              </a:rPr>
              <a:pPr algn="r"/>
              <a:t>15</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title"/>
          </p:nvPr>
        </p:nvSpPr>
        <p:spPr/>
        <p:txBody>
          <a:bodyPr/>
          <a:lstStyle/>
          <a:p>
            <a:r>
              <a:rPr lang="en-US" sz="3200" dirty="0" smtClean="0"/>
              <a:t>Relationship between Customer Satisfaction and Loyalty in Competitive Industries</a:t>
            </a:r>
          </a:p>
        </p:txBody>
      </p:sp>
      <p:pic>
        <p:nvPicPr>
          <p:cNvPr id="21506" name="Picture 2"/>
          <p:cNvPicPr>
            <a:picLocks noChangeAspect="1" noChangeArrowheads="1"/>
          </p:cNvPicPr>
          <p:nvPr/>
        </p:nvPicPr>
        <p:blipFill>
          <a:blip r:embed="rId2"/>
          <a:srcRect/>
          <a:stretch>
            <a:fillRect/>
          </a:stretch>
        </p:blipFill>
        <p:spPr bwMode="auto">
          <a:xfrm>
            <a:off x="1143000" y="1600200"/>
            <a:ext cx="7162800" cy="4913313"/>
          </a:xfrm>
          <a:prstGeom prst="rect">
            <a:avLst/>
          </a:prstGeom>
          <a:noFill/>
          <a:ln w="9525">
            <a:noFill/>
            <a:miter lim="800000"/>
            <a:headEnd/>
            <a:tailEnd/>
          </a:ln>
        </p:spPr>
      </p:pic>
      <p:sp>
        <p:nvSpPr>
          <p:cNvPr id="21508"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73A883AE-8159-421D-921E-83DEA690331E}" type="slidenum">
              <a:rPr lang="en-US" sz="1000">
                <a:solidFill>
                  <a:srgbClr val="51253A"/>
                </a:solidFill>
                <a:latin typeface="Times New Roman" pitchFamily="18" charset="0"/>
              </a:rPr>
              <a:pPr algn="r"/>
              <a:t>16</a:t>
            </a:fld>
            <a:endParaRPr lang="en-US" sz="1000">
              <a:solidFill>
                <a:srgbClr val="51253A"/>
              </a:solidFill>
              <a:latin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a:t>Relationship between Customer Satisfaction and Loyalty</a:t>
            </a:r>
            <a:endParaRPr lang="en-US" dirty="0" smtClean="0"/>
          </a:p>
        </p:txBody>
      </p:sp>
      <p:sp>
        <p:nvSpPr>
          <p:cNvPr id="20482" name="Rectangle 3"/>
          <p:cNvSpPr>
            <a:spLocks noGrp="1" noChangeArrowheads="1"/>
          </p:cNvSpPr>
          <p:nvPr>
            <p:ph type="body" idx="4294967295"/>
          </p:nvPr>
        </p:nvSpPr>
        <p:spPr>
          <a:xfrm>
            <a:off x="685800" y="1676400"/>
            <a:ext cx="8458200" cy="4829175"/>
          </a:xfrm>
        </p:spPr>
        <p:txBody>
          <a:bodyPr/>
          <a:lstStyle/>
          <a:p>
            <a:r>
              <a:rPr lang="en-US" dirty="0" smtClean="0"/>
              <a:t>This relationship particularly strong when customer are very satisfied.</a:t>
            </a:r>
          </a:p>
          <a:p>
            <a:r>
              <a:rPr lang="en-US" dirty="0" smtClean="0"/>
              <a:t>The firm need to aim more than satisfy or even delight their customers.</a:t>
            </a:r>
          </a:p>
          <a:p>
            <a:r>
              <a:rPr lang="en-US" dirty="0" smtClean="0"/>
              <a:t>Xerox; Enterprise Rent-A-Car; TARP worldwide </a:t>
            </a:r>
            <a:r>
              <a:rPr lang="en-US" dirty="0" err="1" smtClean="0"/>
              <a:t>inc.</a:t>
            </a:r>
            <a:endParaRPr lang="en-US" dirty="0" smtClean="0"/>
          </a:p>
        </p:txBody>
      </p:sp>
      <p:sp>
        <p:nvSpPr>
          <p:cNvPr id="2048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7B8A685A-4164-4A69-84A1-3786C929F58F}" type="slidenum">
              <a:rPr lang="en-US" sz="1000">
                <a:solidFill>
                  <a:srgbClr val="51253A"/>
                </a:solidFill>
                <a:latin typeface="Times New Roman" pitchFamily="18" charset="0"/>
              </a:rPr>
              <a:pPr algn="r"/>
              <a:t>17</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2544528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a:spLocks noGrp="1" noChangeArrowheads="1"/>
          </p:cNvSpPr>
          <p:nvPr>
            <p:ph type="title"/>
          </p:nvPr>
        </p:nvSpPr>
        <p:spPr/>
        <p:txBody>
          <a:bodyPr/>
          <a:lstStyle/>
          <a:p>
            <a:r>
              <a:rPr lang="en-US" sz="3200" smtClean="0"/>
              <a:t>What is Service Quality? </a:t>
            </a:r>
            <a:br>
              <a:rPr lang="en-US" sz="3200" smtClean="0"/>
            </a:br>
            <a:r>
              <a:rPr lang="en-US" sz="3200" smtClean="0"/>
              <a:t>The Customer Gap</a:t>
            </a:r>
          </a:p>
        </p:txBody>
      </p:sp>
      <p:sp>
        <p:nvSpPr>
          <p:cNvPr id="23554" name="Rectangle 8"/>
          <p:cNvSpPr>
            <a:spLocks noGrp="1" noChangeArrowheads="1"/>
          </p:cNvSpPr>
          <p:nvPr>
            <p:ph type="body" idx="1"/>
          </p:nvPr>
        </p:nvSpPr>
        <p:spPr>
          <a:xfrm>
            <a:off x="533400" y="5029200"/>
            <a:ext cx="8458200" cy="1371600"/>
          </a:xfrm>
        </p:spPr>
        <p:txBody>
          <a:bodyPr/>
          <a:lstStyle/>
          <a:p>
            <a:r>
              <a:rPr lang="en-US" sz="1800" b="1" dirty="0" smtClean="0">
                <a:solidFill>
                  <a:srgbClr val="FF0000"/>
                </a:solidFill>
              </a:rPr>
              <a:t>Service quality is the customer’s judgment of overall excellence of the service provided in relation to the quality that was expected.</a:t>
            </a:r>
          </a:p>
        </p:txBody>
      </p:sp>
      <p:sp>
        <p:nvSpPr>
          <p:cNvPr id="8" name="Rectangle 3"/>
          <p:cNvSpPr>
            <a:spLocks noChangeArrowheads="1"/>
          </p:cNvSpPr>
          <p:nvPr/>
        </p:nvSpPr>
        <p:spPr bwMode="auto">
          <a:xfrm>
            <a:off x="3968750" y="2387600"/>
            <a:ext cx="2051050" cy="654050"/>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2700000" scaled="1"/>
            <a:tileRect/>
          </a:gradFill>
          <a:ln w="12700">
            <a:solidFill>
              <a:srgbClr val="000000"/>
            </a:solidFill>
            <a:miter lim="800000"/>
            <a:headEnd/>
            <a:tailEnd/>
          </a:ln>
        </p:spPr>
        <p:txBody>
          <a:bodyPr lIns="47622" tIns="19050" rIns="47622" bIns="19050">
            <a:spAutoFit/>
          </a:bodyPr>
          <a:lstStyle/>
          <a:p>
            <a:pPr algn="ctr" eaLnBrk="0" fontAlgn="auto" hangingPunct="0">
              <a:spcBef>
                <a:spcPts val="0"/>
              </a:spcBef>
              <a:spcAft>
                <a:spcPct val="50000"/>
              </a:spcAft>
              <a:defRPr/>
            </a:pPr>
            <a:r>
              <a:rPr lang="en-US" sz="2000" b="1" dirty="0">
                <a:latin typeface="+mn-lt"/>
              </a:rPr>
              <a:t>Expected Service</a:t>
            </a:r>
          </a:p>
        </p:txBody>
      </p:sp>
      <p:sp>
        <p:nvSpPr>
          <p:cNvPr id="9" name="Rectangle 4"/>
          <p:cNvSpPr>
            <a:spLocks noChangeArrowheads="1"/>
          </p:cNvSpPr>
          <p:nvPr/>
        </p:nvSpPr>
        <p:spPr bwMode="auto">
          <a:xfrm>
            <a:off x="3968750" y="4191000"/>
            <a:ext cx="2057400" cy="60007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2700000" scaled="1"/>
            <a:tileRect/>
          </a:gradFill>
          <a:ln w="12700">
            <a:solidFill>
              <a:srgbClr val="000000"/>
            </a:solidFill>
            <a:miter lim="800000"/>
            <a:headEnd/>
            <a:tailEnd/>
          </a:ln>
        </p:spPr>
        <p:txBody>
          <a:bodyPr lIns="47622" tIns="19050" rIns="47622" bIns="19050">
            <a:spAutoFit/>
          </a:bodyPr>
          <a:lstStyle/>
          <a:p>
            <a:pPr algn="ctr" eaLnBrk="0" fontAlgn="auto" hangingPunct="0">
              <a:lnSpc>
                <a:spcPct val="83000"/>
              </a:lnSpc>
              <a:spcBef>
                <a:spcPts val="0"/>
              </a:spcBef>
              <a:spcAft>
                <a:spcPts val="0"/>
              </a:spcAft>
              <a:defRPr/>
            </a:pPr>
            <a:r>
              <a:rPr lang="en-US" sz="2400" b="1" dirty="0">
                <a:latin typeface="+mn-lt"/>
              </a:rPr>
              <a:t> </a:t>
            </a:r>
            <a:r>
              <a:rPr lang="en-US" sz="2000" b="1" dirty="0">
                <a:latin typeface="+mn-lt"/>
              </a:rPr>
              <a:t>Perceived Service</a:t>
            </a:r>
          </a:p>
        </p:txBody>
      </p:sp>
      <p:cxnSp>
        <p:nvCxnSpPr>
          <p:cNvPr id="23557" name="Straight Arrow Connector 4"/>
          <p:cNvCxnSpPr>
            <a:cxnSpLocks noChangeShapeType="1"/>
            <a:stCxn id="8" idx="2"/>
            <a:endCxn id="9" idx="0"/>
          </p:cNvCxnSpPr>
          <p:nvPr/>
        </p:nvCxnSpPr>
        <p:spPr bwMode="auto">
          <a:xfrm>
            <a:off x="4994275" y="3041650"/>
            <a:ext cx="3175" cy="1149350"/>
          </a:xfrm>
          <a:prstGeom prst="straightConnector1">
            <a:avLst/>
          </a:prstGeom>
          <a:noFill/>
          <a:ln w="28575" algn="ctr">
            <a:solidFill>
              <a:schemeClr val="tx1"/>
            </a:solidFill>
            <a:round/>
            <a:headEnd type="arrow" w="med" len="med"/>
            <a:tailEnd type="arrow" w="med" len="med"/>
          </a:ln>
        </p:spPr>
      </p:cxnSp>
      <p:sp>
        <p:nvSpPr>
          <p:cNvPr id="7" name="TextBox 6"/>
          <p:cNvSpPr txBox="1"/>
          <p:nvPr/>
        </p:nvSpPr>
        <p:spPr>
          <a:xfrm>
            <a:off x="5638800" y="3429000"/>
            <a:ext cx="1828800" cy="369888"/>
          </a:xfrm>
          <a:prstGeom prst="rect">
            <a:avLst/>
          </a:prstGeom>
          <a:noFill/>
        </p:spPr>
        <p:txBody>
          <a:bodyPr>
            <a:spAutoFit/>
          </a:bodyPr>
          <a:lstStyle/>
          <a:p>
            <a:pPr fontAlgn="auto">
              <a:spcBef>
                <a:spcPts val="0"/>
              </a:spcBef>
              <a:spcAft>
                <a:spcPts val="0"/>
              </a:spcAft>
              <a:defRPr/>
            </a:pPr>
            <a:r>
              <a:rPr lang="en-US" b="1" dirty="0">
                <a:solidFill>
                  <a:schemeClr val="accent1">
                    <a:lumMod val="75000"/>
                  </a:schemeClr>
                </a:solidFill>
                <a:latin typeface="+mn-lt"/>
              </a:rPr>
              <a:t>Customer gap</a:t>
            </a:r>
          </a:p>
        </p:txBody>
      </p:sp>
      <p:sp>
        <p:nvSpPr>
          <p:cNvPr id="23560"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1F57E060-1CE4-47F0-8F22-823E5CD78479}" type="slidenum">
              <a:rPr lang="en-US" sz="1000">
                <a:solidFill>
                  <a:srgbClr val="51253A"/>
                </a:solidFill>
                <a:latin typeface="Times New Roman" pitchFamily="18" charset="0"/>
              </a:rPr>
              <a:pPr algn="r"/>
              <a:t>18</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smtClean="0"/>
              <a:t>Service Quality</a:t>
            </a:r>
          </a:p>
        </p:txBody>
      </p:sp>
      <p:sp>
        <p:nvSpPr>
          <p:cNvPr id="24578" name="Rectangle 5"/>
          <p:cNvSpPr>
            <a:spLocks noGrp="1" noChangeArrowheads="1"/>
          </p:cNvSpPr>
          <p:nvPr>
            <p:ph type="body" idx="1"/>
          </p:nvPr>
        </p:nvSpPr>
        <p:spPr/>
        <p:txBody>
          <a:bodyPr/>
          <a:lstStyle/>
          <a:p>
            <a:r>
              <a:rPr lang="en-US" smtClean="0"/>
              <a:t>The customer’s judgment of overall excellence of the service provided in relation to the quality that was expected.</a:t>
            </a:r>
          </a:p>
          <a:p>
            <a:r>
              <a:rPr lang="en-US" smtClean="0"/>
              <a:t>Service quality assessments are formed on judgments of:</a:t>
            </a:r>
          </a:p>
          <a:p>
            <a:pPr lvl="1">
              <a:buClr>
                <a:srgbClr val="A34B73"/>
              </a:buClr>
            </a:pPr>
            <a:r>
              <a:rPr lang="en-US" smtClean="0">
                <a:solidFill>
                  <a:srgbClr val="51253A"/>
                </a:solidFill>
              </a:rPr>
              <a:t>outcome quality</a:t>
            </a:r>
          </a:p>
          <a:p>
            <a:pPr lvl="1">
              <a:buClr>
                <a:srgbClr val="A34B73"/>
              </a:buClr>
            </a:pPr>
            <a:r>
              <a:rPr lang="en-US" smtClean="0">
                <a:solidFill>
                  <a:srgbClr val="51253A"/>
                </a:solidFill>
              </a:rPr>
              <a:t>interaction quality</a:t>
            </a:r>
          </a:p>
          <a:p>
            <a:pPr lvl="1">
              <a:buClr>
                <a:srgbClr val="A34B73"/>
              </a:buClr>
            </a:pPr>
            <a:r>
              <a:rPr lang="en-US" smtClean="0">
                <a:solidFill>
                  <a:srgbClr val="51253A"/>
                </a:solidFill>
              </a:rPr>
              <a:t>physical environment quality</a:t>
            </a:r>
          </a:p>
        </p:txBody>
      </p:sp>
      <p:grpSp>
        <p:nvGrpSpPr>
          <p:cNvPr id="24579" name="Group 12"/>
          <p:cNvGrpSpPr>
            <a:grpSpLocks noChangeAspect="1"/>
          </p:cNvGrpSpPr>
          <p:nvPr/>
        </p:nvGrpSpPr>
        <p:grpSpPr bwMode="auto">
          <a:xfrm>
            <a:off x="5410200" y="3886200"/>
            <a:ext cx="3338513" cy="1905000"/>
            <a:chOff x="3408" y="2448"/>
            <a:chExt cx="2103" cy="1200"/>
          </a:xfrm>
        </p:grpSpPr>
        <p:sp>
          <p:nvSpPr>
            <p:cNvPr id="24580" name="AutoShape 11"/>
            <p:cNvSpPr>
              <a:spLocks noChangeAspect="1" noChangeArrowheads="1" noTextEdit="1"/>
            </p:cNvSpPr>
            <p:nvPr/>
          </p:nvSpPr>
          <p:spPr bwMode="auto">
            <a:xfrm>
              <a:off x="3408" y="2448"/>
              <a:ext cx="2103" cy="1200"/>
            </a:xfrm>
            <a:prstGeom prst="rect">
              <a:avLst/>
            </a:prstGeom>
            <a:noFill/>
            <a:ln w="9525">
              <a:noFill/>
              <a:miter lim="800000"/>
              <a:headEnd/>
              <a:tailEnd/>
            </a:ln>
          </p:spPr>
          <p:txBody>
            <a:bodyPr/>
            <a:lstStyle/>
            <a:p>
              <a:endParaRPr lang="en-US"/>
            </a:p>
          </p:txBody>
        </p:sp>
        <p:grpSp>
          <p:nvGrpSpPr>
            <p:cNvPr id="24581" name="Group 17"/>
            <p:cNvGrpSpPr>
              <a:grpSpLocks/>
            </p:cNvGrpSpPr>
            <p:nvPr/>
          </p:nvGrpSpPr>
          <p:grpSpPr bwMode="auto">
            <a:xfrm>
              <a:off x="3408" y="2860"/>
              <a:ext cx="2102" cy="787"/>
              <a:chOff x="3408" y="2860"/>
              <a:chExt cx="2102" cy="787"/>
            </a:xfrm>
          </p:grpSpPr>
          <p:sp>
            <p:nvSpPr>
              <p:cNvPr id="131074" name="Freeform 13"/>
              <p:cNvSpPr>
                <a:spLocks/>
              </p:cNvSpPr>
              <p:nvPr/>
            </p:nvSpPr>
            <p:spPr bwMode="auto">
              <a:xfrm>
                <a:off x="3417" y="2873"/>
                <a:ext cx="2081" cy="761"/>
              </a:xfrm>
              <a:custGeom>
                <a:avLst/>
                <a:gdLst>
                  <a:gd name="T0" fmla="*/ 0 w 4163"/>
                  <a:gd name="T1" fmla="*/ 741 h 1521"/>
                  <a:gd name="T2" fmla="*/ 6 w 4163"/>
                  <a:gd name="T3" fmla="*/ 538 h 1521"/>
                  <a:gd name="T4" fmla="*/ 6 w 4163"/>
                  <a:gd name="T5" fmla="*/ 529 h 1521"/>
                  <a:gd name="T6" fmla="*/ 26 w 4163"/>
                  <a:gd name="T7" fmla="*/ 382 h 1521"/>
                  <a:gd name="T8" fmla="*/ 70 w 4163"/>
                  <a:gd name="T9" fmla="*/ 279 h 1521"/>
                  <a:gd name="T10" fmla="*/ 123 w 4163"/>
                  <a:gd name="T11" fmla="*/ 244 h 1521"/>
                  <a:gd name="T12" fmla="*/ 241 w 4163"/>
                  <a:gd name="T13" fmla="*/ 229 h 1521"/>
                  <a:gd name="T14" fmla="*/ 591 w 4163"/>
                  <a:gd name="T15" fmla="*/ 208 h 1521"/>
                  <a:gd name="T16" fmla="*/ 1150 w 4163"/>
                  <a:gd name="T17" fmla="*/ 185 h 1521"/>
                  <a:gd name="T18" fmla="*/ 1547 w 4163"/>
                  <a:gd name="T19" fmla="*/ 173 h 1521"/>
                  <a:gd name="T20" fmla="*/ 2080 w 4163"/>
                  <a:gd name="T21" fmla="*/ 123 h 1521"/>
                  <a:gd name="T22" fmla="*/ 2595 w 4163"/>
                  <a:gd name="T23" fmla="*/ 76 h 1521"/>
                  <a:gd name="T24" fmla="*/ 3145 w 4163"/>
                  <a:gd name="T25" fmla="*/ 14 h 1521"/>
                  <a:gd name="T26" fmla="*/ 3436 w 4163"/>
                  <a:gd name="T27" fmla="*/ 0 h 1521"/>
                  <a:gd name="T28" fmla="*/ 3495 w 4163"/>
                  <a:gd name="T29" fmla="*/ 11 h 1521"/>
                  <a:gd name="T30" fmla="*/ 3730 w 4163"/>
                  <a:gd name="T31" fmla="*/ 88 h 1521"/>
                  <a:gd name="T32" fmla="*/ 4016 w 4163"/>
                  <a:gd name="T33" fmla="*/ 194 h 1521"/>
                  <a:gd name="T34" fmla="*/ 4142 w 4163"/>
                  <a:gd name="T35" fmla="*/ 270 h 1521"/>
                  <a:gd name="T36" fmla="*/ 4163 w 4163"/>
                  <a:gd name="T37" fmla="*/ 306 h 1521"/>
                  <a:gd name="T38" fmla="*/ 4160 w 4163"/>
                  <a:gd name="T39" fmla="*/ 385 h 1521"/>
                  <a:gd name="T40" fmla="*/ 4131 w 4163"/>
                  <a:gd name="T41" fmla="*/ 515 h 1521"/>
                  <a:gd name="T42" fmla="*/ 4122 w 4163"/>
                  <a:gd name="T43" fmla="*/ 623 h 1521"/>
                  <a:gd name="T44" fmla="*/ 4125 w 4163"/>
                  <a:gd name="T45" fmla="*/ 829 h 1521"/>
                  <a:gd name="T46" fmla="*/ 4125 w 4163"/>
                  <a:gd name="T47" fmla="*/ 838 h 1521"/>
                  <a:gd name="T48" fmla="*/ 4145 w 4163"/>
                  <a:gd name="T49" fmla="*/ 1062 h 1521"/>
                  <a:gd name="T50" fmla="*/ 4131 w 4163"/>
                  <a:gd name="T51" fmla="*/ 1094 h 1521"/>
                  <a:gd name="T52" fmla="*/ 4107 w 4163"/>
                  <a:gd name="T53" fmla="*/ 1115 h 1521"/>
                  <a:gd name="T54" fmla="*/ 3978 w 4163"/>
                  <a:gd name="T55" fmla="*/ 1127 h 1521"/>
                  <a:gd name="T56" fmla="*/ 3554 w 4163"/>
                  <a:gd name="T57" fmla="*/ 1203 h 1521"/>
                  <a:gd name="T58" fmla="*/ 3236 w 4163"/>
                  <a:gd name="T59" fmla="*/ 1280 h 1521"/>
                  <a:gd name="T60" fmla="*/ 3227 w 4163"/>
                  <a:gd name="T61" fmla="*/ 1283 h 1521"/>
                  <a:gd name="T62" fmla="*/ 2907 w 4163"/>
                  <a:gd name="T63" fmla="*/ 1356 h 1521"/>
                  <a:gd name="T64" fmla="*/ 2595 w 4163"/>
                  <a:gd name="T65" fmla="*/ 1386 h 1521"/>
                  <a:gd name="T66" fmla="*/ 1909 w 4163"/>
                  <a:gd name="T67" fmla="*/ 1427 h 1521"/>
                  <a:gd name="T68" fmla="*/ 1333 w 4163"/>
                  <a:gd name="T69" fmla="*/ 1462 h 1521"/>
                  <a:gd name="T70" fmla="*/ 1321 w 4163"/>
                  <a:gd name="T71" fmla="*/ 1471 h 1521"/>
                  <a:gd name="T72" fmla="*/ 1088 w 4163"/>
                  <a:gd name="T73" fmla="*/ 1474 h 1521"/>
                  <a:gd name="T74" fmla="*/ 532 w 4163"/>
                  <a:gd name="T75" fmla="*/ 1521 h 1521"/>
                  <a:gd name="T76" fmla="*/ 482 w 4163"/>
                  <a:gd name="T77" fmla="*/ 1509 h 1521"/>
                  <a:gd name="T78" fmla="*/ 403 w 4163"/>
                  <a:gd name="T79" fmla="*/ 1450 h 1521"/>
                  <a:gd name="T80" fmla="*/ 350 w 4163"/>
                  <a:gd name="T81" fmla="*/ 1394 h 1521"/>
                  <a:gd name="T82" fmla="*/ 329 w 4163"/>
                  <a:gd name="T83" fmla="*/ 1324 h 1521"/>
                  <a:gd name="T84" fmla="*/ 314 w 4163"/>
                  <a:gd name="T85" fmla="*/ 1241 h 1521"/>
                  <a:gd name="T86" fmla="*/ 270 w 4163"/>
                  <a:gd name="T87" fmla="*/ 1183 h 1521"/>
                  <a:gd name="T88" fmla="*/ 111 w 4163"/>
                  <a:gd name="T89" fmla="*/ 924 h 1521"/>
                  <a:gd name="T90" fmla="*/ 23 w 4163"/>
                  <a:gd name="T91" fmla="*/ 800 h 1521"/>
                  <a:gd name="T92" fmla="*/ 0 w 4163"/>
                  <a:gd name="T93" fmla="*/ 741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63" h="1521">
                    <a:moveTo>
                      <a:pt x="0" y="741"/>
                    </a:moveTo>
                    <a:lnTo>
                      <a:pt x="6" y="538"/>
                    </a:lnTo>
                    <a:lnTo>
                      <a:pt x="6" y="529"/>
                    </a:lnTo>
                    <a:lnTo>
                      <a:pt x="26" y="382"/>
                    </a:lnTo>
                    <a:lnTo>
                      <a:pt x="70" y="279"/>
                    </a:lnTo>
                    <a:lnTo>
                      <a:pt x="123" y="244"/>
                    </a:lnTo>
                    <a:lnTo>
                      <a:pt x="241" y="229"/>
                    </a:lnTo>
                    <a:lnTo>
                      <a:pt x="591" y="208"/>
                    </a:lnTo>
                    <a:lnTo>
                      <a:pt x="1150" y="185"/>
                    </a:lnTo>
                    <a:lnTo>
                      <a:pt x="1547" y="173"/>
                    </a:lnTo>
                    <a:lnTo>
                      <a:pt x="2080" y="123"/>
                    </a:lnTo>
                    <a:lnTo>
                      <a:pt x="2595" y="76"/>
                    </a:lnTo>
                    <a:lnTo>
                      <a:pt x="3145" y="14"/>
                    </a:lnTo>
                    <a:lnTo>
                      <a:pt x="3436" y="0"/>
                    </a:lnTo>
                    <a:lnTo>
                      <a:pt x="3495" y="11"/>
                    </a:lnTo>
                    <a:lnTo>
                      <a:pt x="3730" y="88"/>
                    </a:lnTo>
                    <a:lnTo>
                      <a:pt x="4016" y="194"/>
                    </a:lnTo>
                    <a:lnTo>
                      <a:pt x="4142" y="270"/>
                    </a:lnTo>
                    <a:lnTo>
                      <a:pt x="4163" y="306"/>
                    </a:lnTo>
                    <a:lnTo>
                      <a:pt x="4160" y="385"/>
                    </a:lnTo>
                    <a:lnTo>
                      <a:pt x="4131" y="515"/>
                    </a:lnTo>
                    <a:lnTo>
                      <a:pt x="4122" y="623"/>
                    </a:lnTo>
                    <a:lnTo>
                      <a:pt x="4125" y="829"/>
                    </a:lnTo>
                    <a:lnTo>
                      <a:pt x="4125" y="838"/>
                    </a:lnTo>
                    <a:lnTo>
                      <a:pt x="4145" y="1062"/>
                    </a:lnTo>
                    <a:lnTo>
                      <a:pt x="4131" y="1094"/>
                    </a:lnTo>
                    <a:lnTo>
                      <a:pt x="4107" y="1115"/>
                    </a:lnTo>
                    <a:lnTo>
                      <a:pt x="3978" y="1127"/>
                    </a:lnTo>
                    <a:lnTo>
                      <a:pt x="3554" y="1203"/>
                    </a:lnTo>
                    <a:lnTo>
                      <a:pt x="3236" y="1280"/>
                    </a:lnTo>
                    <a:lnTo>
                      <a:pt x="3227" y="1283"/>
                    </a:lnTo>
                    <a:lnTo>
                      <a:pt x="2907" y="1356"/>
                    </a:lnTo>
                    <a:lnTo>
                      <a:pt x="2595" y="1386"/>
                    </a:lnTo>
                    <a:lnTo>
                      <a:pt x="1909" y="1427"/>
                    </a:lnTo>
                    <a:lnTo>
                      <a:pt x="1333" y="1462"/>
                    </a:lnTo>
                    <a:lnTo>
                      <a:pt x="1321" y="1471"/>
                    </a:lnTo>
                    <a:lnTo>
                      <a:pt x="1088" y="1474"/>
                    </a:lnTo>
                    <a:lnTo>
                      <a:pt x="532" y="1521"/>
                    </a:lnTo>
                    <a:lnTo>
                      <a:pt x="482" y="1509"/>
                    </a:lnTo>
                    <a:lnTo>
                      <a:pt x="403" y="1450"/>
                    </a:lnTo>
                    <a:lnTo>
                      <a:pt x="350" y="1394"/>
                    </a:lnTo>
                    <a:lnTo>
                      <a:pt x="329" y="1324"/>
                    </a:lnTo>
                    <a:lnTo>
                      <a:pt x="314" y="1241"/>
                    </a:lnTo>
                    <a:lnTo>
                      <a:pt x="270" y="1183"/>
                    </a:lnTo>
                    <a:lnTo>
                      <a:pt x="111" y="924"/>
                    </a:lnTo>
                    <a:lnTo>
                      <a:pt x="23" y="800"/>
                    </a:lnTo>
                    <a:lnTo>
                      <a:pt x="0" y="741"/>
                    </a:lnTo>
                    <a:close/>
                  </a:path>
                </a:pathLst>
              </a:custGeom>
              <a:solidFill>
                <a:schemeClr val="tx1">
                  <a:lumMod val="65000"/>
                  <a:lumOff val="35000"/>
                </a:schemeClr>
              </a:solidFill>
              <a:ln w="9525">
                <a:solidFill>
                  <a:srgbClr val="000000"/>
                </a:solidFill>
                <a:round/>
                <a:headEnd/>
                <a:tailEnd/>
              </a:ln>
            </p:spPr>
            <p:txBody>
              <a:bodyPr/>
              <a:lstStyle/>
              <a:p>
                <a:pPr fontAlgn="auto">
                  <a:spcBef>
                    <a:spcPts val="0"/>
                  </a:spcBef>
                  <a:spcAft>
                    <a:spcPts val="0"/>
                  </a:spcAft>
                  <a:defRPr/>
                </a:pPr>
                <a:endParaRPr lang="en-US">
                  <a:latin typeface="+mn-lt"/>
                </a:endParaRPr>
              </a:p>
            </p:txBody>
          </p:sp>
          <p:grpSp>
            <p:nvGrpSpPr>
              <p:cNvPr id="24612" name="Group 16"/>
              <p:cNvGrpSpPr>
                <a:grpSpLocks/>
              </p:cNvGrpSpPr>
              <p:nvPr/>
            </p:nvGrpSpPr>
            <p:grpSpPr bwMode="auto">
              <a:xfrm>
                <a:off x="3408" y="2860"/>
                <a:ext cx="2102" cy="787"/>
                <a:chOff x="3408" y="2860"/>
                <a:chExt cx="2102" cy="787"/>
              </a:xfrm>
            </p:grpSpPr>
            <p:sp>
              <p:nvSpPr>
                <p:cNvPr id="24613" name="Freeform 14"/>
                <p:cNvSpPr>
                  <a:spLocks/>
                </p:cNvSpPr>
                <p:nvPr/>
              </p:nvSpPr>
              <p:spPr bwMode="auto">
                <a:xfrm>
                  <a:off x="3408" y="2860"/>
                  <a:ext cx="2102" cy="658"/>
                </a:xfrm>
                <a:custGeom>
                  <a:avLst/>
                  <a:gdLst>
                    <a:gd name="T0" fmla="*/ 640 w 4205"/>
                    <a:gd name="T1" fmla="*/ 95 h 1316"/>
                    <a:gd name="T2" fmla="*/ 294 w 4205"/>
                    <a:gd name="T3" fmla="*/ 109 h 1316"/>
                    <a:gd name="T4" fmla="*/ 154 w 4205"/>
                    <a:gd name="T5" fmla="*/ 116 h 1316"/>
                    <a:gd name="T6" fmla="*/ 48 w 4205"/>
                    <a:gd name="T7" fmla="*/ 130 h 1316"/>
                    <a:gd name="T8" fmla="*/ 19 w 4205"/>
                    <a:gd name="T9" fmla="*/ 175 h 1316"/>
                    <a:gd name="T10" fmla="*/ 0 w 4205"/>
                    <a:gd name="T11" fmla="*/ 338 h 1316"/>
                    <a:gd name="T12" fmla="*/ 6 w 4205"/>
                    <a:gd name="T13" fmla="*/ 401 h 1316"/>
                    <a:gd name="T14" fmla="*/ 16 w 4205"/>
                    <a:gd name="T15" fmla="*/ 426 h 1316"/>
                    <a:gd name="T16" fmla="*/ 107 w 4205"/>
                    <a:gd name="T17" fmla="*/ 567 h 1316"/>
                    <a:gd name="T18" fmla="*/ 148 w 4205"/>
                    <a:gd name="T19" fmla="*/ 643 h 1316"/>
                    <a:gd name="T20" fmla="*/ 172 w 4205"/>
                    <a:gd name="T21" fmla="*/ 649 h 1316"/>
                    <a:gd name="T22" fmla="*/ 142 w 4205"/>
                    <a:gd name="T23" fmla="*/ 586 h 1316"/>
                    <a:gd name="T24" fmla="*/ 72 w 4205"/>
                    <a:gd name="T25" fmla="*/ 468 h 1316"/>
                    <a:gd name="T26" fmla="*/ 20 w 4205"/>
                    <a:gd name="T27" fmla="*/ 393 h 1316"/>
                    <a:gd name="T28" fmla="*/ 25 w 4205"/>
                    <a:gd name="T29" fmla="*/ 300 h 1316"/>
                    <a:gd name="T30" fmla="*/ 34 w 4205"/>
                    <a:gd name="T31" fmla="*/ 216 h 1316"/>
                    <a:gd name="T32" fmla="*/ 48 w 4205"/>
                    <a:gd name="T33" fmla="*/ 181 h 1316"/>
                    <a:gd name="T34" fmla="*/ 122 w 4205"/>
                    <a:gd name="T35" fmla="*/ 281 h 1316"/>
                    <a:gd name="T36" fmla="*/ 184 w 4205"/>
                    <a:gd name="T37" fmla="*/ 378 h 1316"/>
                    <a:gd name="T38" fmla="*/ 140 w 4205"/>
                    <a:gd name="T39" fmla="*/ 277 h 1316"/>
                    <a:gd name="T40" fmla="*/ 81 w 4205"/>
                    <a:gd name="T41" fmla="*/ 159 h 1316"/>
                    <a:gd name="T42" fmla="*/ 109 w 4205"/>
                    <a:gd name="T43" fmla="*/ 140 h 1316"/>
                    <a:gd name="T44" fmla="*/ 294 w 4205"/>
                    <a:gd name="T45" fmla="*/ 128 h 1316"/>
                    <a:gd name="T46" fmla="*/ 734 w 4205"/>
                    <a:gd name="T47" fmla="*/ 112 h 1316"/>
                    <a:gd name="T48" fmla="*/ 1250 w 4205"/>
                    <a:gd name="T49" fmla="*/ 69 h 1316"/>
                    <a:gd name="T50" fmla="*/ 1665 w 4205"/>
                    <a:gd name="T51" fmla="*/ 25 h 1316"/>
                    <a:gd name="T52" fmla="*/ 1758 w 4205"/>
                    <a:gd name="T53" fmla="*/ 33 h 1316"/>
                    <a:gd name="T54" fmla="*/ 1918 w 4205"/>
                    <a:gd name="T55" fmla="*/ 87 h 1316"/>
                    <a:gd name="T56" fmla="*/ 2067 w 4205"/>
                    <a:gd name="T57" fmla="*/ 153 h 1316"/>
                    <a:gd name="T58" fmla="*/ 2076 w 4205"/>
                    <a:gd name="T59" fmla="*/ 194 h 1316"/>
                    <a:gd name="T60" fmla="*/ 2061 w 4205"/>
                    <a:gd name="T61" fmla="*/ 344 h 1316"/>
                    <a:gd name="T62" fmla="*/ 2064 w 4205"/>
                    <a:gd name="T63" fmla="*/ 510 h 1316"/>
                    <a:gd name="T64" fmla="*/ 2083 w 4205"/>
                    <a:gd name="T65" fmla="*/ 529 h 1316"/>
                    <a:gd name="T66" fmla="*/ 2090 w 4205"/>
                    <a:gd name="T67" fmla="*/ 466 h 1316"/>
                    <a:gd name="T68" fmla="*/ 2084 w 4205"/>
                    <a:gd name="T69" fmla="*/ 359 h 1316"/>
                    <a:gd name="T70" fmla="*/ 2093 w 4205"/>
                    <a:gd name="T71" fmla="*/ 223 h 1316"/>
                    <a:gd name="T72" fmla="*/ 2101 w 4205"/>
                    <a:gd name="T73" fmla="*/ 155 h 1316"/>
                    <a:gd name="T74" fmla="*/ 2068 w 4205"/>
                    <a:gd name="T75" fmla="*/ 126 h 1316"/>
                    <a:gd name="T76" fmla="*/ 1955 w 4205"/>
                    <a:gd name="T77" fmla="*/ 78 h 1316"/>
                    <a:gd name="T78" fmla="*/ 1792 w 4205"/>
                    <a:gd name="T79" fmla="*/ 22 h 1316"/>
                    <a:gd name="T80" fmla="*/ 1731 w 4205"/>
                    <a:gd name="T81" fmla="*/ 1 h 1316"/>
                    <a:gd name="T82" fmla="*/ 1652 w 4205"/>
                    <a:gd name="T83" fmla="*/ 6 h 1316"/>
                    <a:gd name="T84" fmla="*/ 1519 w 4205"/>
                    <a:gd name="T85" fmla="*/ 16 h 1316"/>
                    <a:gd name="T86" fmla="*/ 1108 w 4205"/>
                    <a:gd name="T87" fmla="*/ 60 h 1316"/>
                    <a:gd name="T88" fmla="*/ 775 w 4205"/>
                    <a:gd name="T89" fmla="*/ 92 h 13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05"/>
                    <a:gd name="T136" fmla="*/ 0 h 1316"/>
                    <a:gd name="T137" fmla="*/ 4205 w 4205"/>
                    <a:gd name="T138" fmla="*/ 1316 h 13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05" h="1316">
                      <a:moveTo>
                        <a:pt x="1551" y="185"/>
                      </a:moveTo>
                      <a:lnTo>
                        <a:pt x="1280" y="191"/>
                      </a:lnTo>
                      <a:lnTo>
                        <a:pt x="971" y="200"/>
                      </a:lnTo>
                      <a:lnTo>
                        <a:pt x="588" y="218"/>
                      </a:lnTo>
                      <a:lnTo>
                        <a:pt x="318" y="230"/>
                      </a:lnTo>
                      <a:lnTo>
                        <a:pt x="309" y="233"/>
                      </a:lnTo>
                      <a:lnTo>
                        <a:pt x="177" y="244"/>
                      </a:lnTo>
                      <a:lnTo>
                        <a:pt x="97" y="259"/>
                      </a:lnTo>
                      <a:lnTo>
                        <a:pt x="65" y="288"/>
                      </a:lnTo>
                      <a:lnTo>
                        <a:pt x="38" y="350"/>
                      </a:lnTo>
                      <a:lnTo>
                        <a:pt x="9" y="509"/>
                      </a:lnTo>
                      <a:lnTo>
                        <a:pt x="0" y="677"/>
                      </a:lnTo>
                      <a:lnTo>
                        <a:pt x="3" y="762"/>
                      </a:lnTo>
                      <a:lnTo>
                        <a:pt x="12" y="803"/>
                      </a:lnTo>
                      <a:lnTo>
                        <a:pt x="32" y="845"/>
                      </a:lnTo>
                      <a:lnTo>
                        <a:pt x="32" y="853"/>
                      </a:lnTo>
                      <a:lnTo>
                        <a:pt x="115" y="974"/>
                      </a:lnTo>
                      <a:lnTo>
                        <a:pt x="215" y="1133"/>
                      </a:lnTo>
                      <a:lnTo>
                        <a:pt x="271" y="1213"/>
                      </a:lnTo>
                      <a:lnTo>
                        <a:pt x="297" y="1286"/>
                      </a:lnTo>
                      <a:lnTo>
                        <a:pt x="330" y="1316"/>
                      </a:lnTo>
                      <a:lnTo>
                        <a:pt x="344" y="1298"/>
                      </a:lnTo>
                      <a:lnTo>
                        <a:pt x="338" y="1242"/>
                      </a:lnTo>
                      <a:lnTo>
                        <a:pt x="285" y="1171"/>
                      </a:lnTo>
                      <a:lnTo>
                        <a:pt x="212" y="1030"/>
                      </a:lnTo>
                      <a:lnTo>
                        <a:pt x="144" y="936"/>
                      </a:lnTo>
                      <a:lnTo>
                        <a:pt x="76" y="851"/>
                      </a:lnTo>
                      <a:lnTo>
                        <a:pt x="41" y="786"/>
                      </a:lnTo>
                      <a:lnTo>
                        <a:pt x="50" y="709"/>
                      </a:lnTo>
                      <a:lnTo>
                        <a:pt x="50" y="600"/>
                      </a:lnTo>
                      <a:lnTo>
                        <a:pt x="59" y="518"/>
                      </a:lnTo>
                      <a:lnTo>
                        <a:pt x="68" y="433"/>
                      </a:lnTo>
                      <a:lnTo>
                        <a:pt x="79" y="377"/>
                      </a:lnTo>
                      <a:lnTo>
                        <a:pt x="97" y="362"/>
                      </a:lnTo>
                      <a:lnTo>
                        <a:pt x="127" y="371"/>
                      </a:lnTo>
                      <a:lnTo>
                        <a:pt x="244" y="562"/>
                      </a:lnTo>
                      <a:lnTo>
                        <a:pt x="341" y="739"/>
                      </a:lnTo>
                      <a:lnTo>
                        <a:pt x="368" y="756"/>
                      </a:lnTo>
                      <a:lnTo>
                        <a:pt x="371" y="724"/>
                      </a:lnTo>
                      <a:lnTo>
                        <a:pt x="280" y="553"/>
                      </a:lnTo>
                      <a:lnTo>
                        <a:pt x="215" y="412"/>
                      </a:lnTo>
                      <a:lnTo>
                        <a:pt x="162" y="318"/>
                      </a:lnTo>
                      <a:lnTo>
                        <a:pt x="165" y="294"/>
                      </a:lnTo>
                      <a:lnTo>
                        <a:pt x="218" y="280"/>
                      </a:lnTo>
                      <a:lnTo>
                        <a:pt x="356" y="271"/>
                      </a:lnTo>
                      <a:lnTo>
                        <a:pt x="588" y="256"/>
                      </a:lnTo>
                      <a:lnTo>
                        <a:pt x="815" y="247"/>
                      </a:lnTo>
                      <a:lnTo>
                        <a:pt x="1468" y="224"/>
                      </a:lnTo>
                      <a:lnTo>
                        <a:pt x="2183" y="168"/>
                      </a:lnTo>
                      <a:lnTo>
                        <a:pt x="2501" y="138"/>
                      </a:lnTo>
                      <a:lnTo>
                        <a:pt x="2878" y="91"/>
                      </a:lnTo>
                      <a:lnTo>
                        <a:pt x="3331" y="50"/>
                      </a:lnTo>
                      <a:lnTo>
                        <a:pt x="3451" y="56"/>
                      </a:lnTo>
                      <a:lnTo>
                        <a:pt x="3516" y="65"/>
                      </a:lnTo>
                      <a:lnTo>
                        <a:pt x="3584" y="97"/>
                      </a:lnTo>
                      <a:lnTo>
                        <a:pt x="3837" y="174"/>
                      </a:lnTo>
                      <a:lnTo>
                        <a:pt x="4060" y="259"/>
                      </a:lnTo>
                      <a:lnTo>
                        <a:pt x="4134" y="306"/>
                      </a:lnTo>
                      <a:lnTo>
                        <a:pt x="4152" y="338"/>
                      </a:lnTo>
                      <a:lnTo>
                        <a:pt x="4152" y="389"/>
                      </a:lnTo>
                      <a:lnTo>
                        <a:pt x="4128" y="536"/>
                      </a:lnTo>
                      <a:lnTo>
                        <a:pt x="4122" y="689"/>
                      </a:lnTo>
                      <a:lnTo>
                        <a:pt x="4125" y="898"/>
                      </a:lnTo>
                      <a:lnTo>
                        <a:pt x="4128" y="1021"/>
                      </a:lnTo>
                      <a:lnTo>
                        <a:pt x="4146" y="1057"/>
                      </a:lnTo>
                      <a:lnTo>
                        <a:pt x="4166" y="1057"/>
                      </a:lnTo>
                      <a:lnTo>
                        <a:pt x="4184" y="1027"/>
                      </a:lnTo>
                      <a:lnTo>
                        <a:pt x="4181" y="933"/>
                      </a:lnTo>
                      <a:lnTo>
                        <a:pt x="4169" y="727"/>
                      </a:lnTo>
                      <a:lnTo>
                        <a:pt x="4169" y="718"/>
                      </a:lnTo>
                      <a:lnTo>
                        <a:pt x="4169" y="583"/>
                      </a:lnTo>
                      <a:lnTo>
                        <a:pt x="4187" y="447"/>
                      </a:lnTo>
                      <a:lnTo>
                        <a:pt x="4205" y="347"/>
                      </a:lnTo>
                      <a:lnTo>
                        <a:pt x="4202" y="309"/>
                      </a:lnTo>
                      <a:lnTo>
                        <a:pt x="4166" y="277"/>
                      </a:lnTo>
                      <a:lnTo>
                        <a:pt x="4137" y="253"/>
                      </a:lnTo>
                      <a:lnTo>
                        <a:pt x="4046" y="212"/>
                      </a:lnTo>
                      <a:lnTo>
                        <a:pt x="3910" y="156"/>
                      </a:lnTo>
                      <a:lnTo>
                        <a:pt x="3743" y="97"/>
                      </a:lnTo>
                      <a:lnTo>
                        <a:pt x="3584" y="44"/>
                      </a:lnTo>
                      <a:lnTo>
                        <a:pt x="3504" y="15"/>
                      </a:lnTo>
                      <a:lnTo>
                        <a:pt x="3463" y="3"/>
                      </a:lnTo>
                      <a:lnTo>
                        <a:pt x="3410" y="0"/>
                      </a:lnTo>
                      <a:lnTo>
                        <a:pt x="3304" y="12"/>
                      </a:lnTo>
                      <a:lnTo>
                        <a:pt x="3048" y="29"/>
                      </a:lnTo>
                      <a:lnTo>
                        <a:pt x="3039" y="32"/>
                      </a:lnTo>
                      <a:lnTo>
                        <a:pt x="2622" y="82"/>
                      </a:lnTo>
                      <a:lnTo>
                        <a:pt x="2216" y="121"/>
                      </a:lnTo>
                      <a:lnTo>
                        <a:pt x="1709" y="165"/>
                      </a:lnTo>
                      <a:lnTo>
                        <a:pt x="1551" y="185"/>
                      </a:lnTo>
                      <a:close/>
                    </a:path>
                  </a:pathLst>
                </a:custGeom>
                <a:solidFill>
                  <a:schemeClr val="tx1"/>
                </a:solidFill>
                <a:ln w="9525">
                  <a:solidFill>
                    <a:schemeClr val="tx1"/>
                  </a:solidFill>
                  <a:round/>
                  <a:headEnd/>
                  <a:tailEnd/>
                </a:ln>
              </p:spPr>
              <p:txBody>
                <a:bodyPr/>
                <a:lstStyle/>
                <a:p>
                  <a:endParaRPr lang="en-US"/>
                </a:p>
              </p:txBody>
            </p:sp>
            <p:sp>
              <p:nvSpPr>
                <p:cNvPr id="24614" name="Freeform 15"/>
                <p:cNvSpPr>
                  <a:spLocks/>
                </p:cNvSpPr>
                <p:nvPr/>
              </p:nvSpPr>
              <p:spPr bwMode="auto">
                <a:xfrm>
                  <a:off x="3571" y="3050"/>
                  <a:ext cx="1932" cy="597"/>
                </a:xfrm>
                <a:custGeom>
                  <a:avLst/>
                  <a:gdLst>
                    <a:gd name="T0" fmla="*/ 1932 w 3863"/>
                    <a:gd name="T1" fmla="*/ 340 h 1195"/>
                    <a:gd name="T2" fmla="*/ 1926 w 3863"/>
                    <a:gd name="T3" fmla="*/ 384 h 1195"/>
                    <a:gd name="T4" fmla="*/ 1904 w 3863"/>
                    <a:gd name="T5" fmla="*/ 394 h 1195"/>
                    <a:gd name="T6" fmla="*/ 1854 w 3863"/>
                    <a:gd name="T7" fmla="*/ 400 h 1195"/>
                    <a:gd name="T8" fmla="*/ 1739 w 3863"/>
                    <a:gd name="T9" fmla="*/ 415 h 1195"/>
                    <a:gd name="T10" fmla="*/ 1634 w 3863"/>
                    <a:gd name="T11" fmla="*/ 435 h 1195"/>
                    <a:gd name="T12" fmla="*/ 1458 w 3863"/>
                    <a:gd name="T13" fmla="*/ 482 h 1195"/>
                    <a:gd name="T14" fmla="*/ 1324 w 3863"/>
                    <a:gd name="T15" fmla="*/ 512 h 1195"/>
                    <a:gd name="T16" fmla="*/ 1136 w 3863"/>
                    <a:gd name="T17" fmla="*/ 526 h 1195"/>
                    <a:gd name="T18" fmla="*/ 800 w 3863"/>
                    <a:gd name="T19" fmla="*/ 546 h 1195"/>
                    <a:gd name="T20" fmla="*/ 665 w 3863"/>
                    <a:gd name="T21" fmla="*/ 557 h 1195"/>
                    <a:gd name="T22" fmla="*/ 333 w 3863"/>
                    <a:gd name="T23" fmla="*/ 575 h 1195"/>
                    <a:gd name="T24" fmla="*/ 181 w 3863"/>
                    <a:gd name="T25" fmla="*/ 593 h 1195"/>
                    <a:gd name="T26" fmla="*/ 109 w 3863"/>
                    <a:gd name="T27" fmla="*/ 597 h 1195"/>
                    <a:gd name="T28" fmla="*/ 79 w 3863"/>
                    <a:gd name="T29" fmla="*/ 590 h 1195"/>
                    <a:gd name="T30" fmla="*/ 24 w 3863"/>
                    <a:gd name="T31" fmla="*/ 546 h 1195"/>
                    <a:gd name="T32" fmla="*/ 6 w 3863"/>
                    <a:gd name="T33" fmla="*/ 498 h 1195"/>
                    <a:gd name="T34" fmla="*/ 0 w 3863"/>
                    <a:gd name="T35" fmla="*/ 420 h 1195"/>
                    <a:gd name="T36" fmla="*/ 18 w 3863"/>
                    <a:gd name="T37" fmla="*/ 257 h 1195"/>
                    <a:gd name="T38" fmla="*/ 6 w 3863"/>
                    <a:gd name="T39" fmla="*/ 166 h 1195"/>
                    <a:gd name="T40" fmla="*/ 15 w 3863"/>
                    <a:gd name="T41" fmla="*/ 156 h 1195"/>
                    <a:gd name="T42" fmla="*/ 52 w 3863"/>
                    <a:gd name="T43" fmla="*/ 179 h 1195"/>
                    <a:gd name="T44" fmla="*/ 138 w 3863"/>
                    <a:gd name="T45" fmla="*/ 182 h 1195"/>
                    <a:gd name="T46" fmla="*/ 380 w 3863"/>
                    <a:gd name="T47" fmla="*/ 169 h 1195"/>
                    <a:gd name="T48" fmla="*/ 878 w 3863"/>
                    <a:gd name="T49" fmla="*/ 126 h 1195"/>
                    <a:gd name="T50" fmla="*/ 1261 w 3863"/>
                    <a:gd name="T51" fmla="*/ 72 h 1195"/>
                    <a:gd name="T52" fmla="*/ 1633 w 3863"/>
                    <a:gd name="T53" fmla="*/ 3 h 1195"/>
                    <a:gd name="T54" fmla="*/ 1655 w 3863"/>
                    <a:gd name="T55" fmla="*/ 4 h 1195"/>
                    <a:gd name="T56" fmla="*/ 1587 w 3863"/>
                    <a:gd name="T57" fmla="*/ 30 h 1195"/>
                    <a:gd name="T58" fmla="*/ 1328 w 3863"/>
                    <a:gd name="T59" fmla="*/ 78 h 1195"/>
                    <a:gd name="T60" fmla="*/ 1025 w 3863"/>
                    <a:gd name="T61" fmla="*/ 126 h 1195"/>
                    <a:gd name="T62" fmla="*/ 783 w 3863"/>
                    <a:gd name="T63" fmla="*/ 154 h 1195"/>
                    <a:gd name="T64" fmla="*/ 593 w 3863"/>
                    <a:gd name="T65" fmla="*/ 173 h 1195"/>
                    <a:gd name="T66" fmla="*/ 246 w 3863"/>
                    <a:gd name="T67" fmla="*/ 194 h 1195"/>
                    <a:gd name="T68" fmla="*/ 82 w 3863"/>
                    <a:gd name="T69" fmla="*/ 203 h 1195"/>
                    <a:gd name="T70" fmla="*/ 44 w 3863"/>
                    <a:gd name="T71" fmla="*/ 226 h 1195"/>
                    <a:gd name="T72" fmla="*/ 28 w 3863"/>
                    <a:gd name="T73" fmla="*/ 354 h 1195"/>
                    <a:gd name="T74" fmla="*/ 22 w 3863"/>
                    <a:gd name="T75" fmla="*/ 466 h 1195"/>
                    <a:gd name="T76" fmla="*/ 29 w 3863"/>
                    <a:gd name="T77" fmla="*/ 512 h 1195"/>
                    <a:gd name="T78" fmla="*/ 62 w 3863"/>
                    <a:gd name="T79" fmla="*/ 550 h 1195"/>
                    <a:gd name="T80" fmla="*/ 112 w 3863"/>
                    <a:gd name="T81" fmla="*/ 568 h 1195"/>
                    <a:gd name="T82" fmla="*/ 283 w 3863"/>
                    <a:gd name="T83" fmla="*/ 560 h 1195"/>
                    <a:gd name="T84" fmla="*/ 462 w 3863"/>
                    <a:gd name="T85" fmla="*/ 546 h 1195"/>
                    <a:gd name="T86" fmla="*/ 669 w 3863"/>
                    <a:gd name="T87" fmla="*/ 529 h 1195"/>
                    <a:gd name="T88" fmla="*/ 943 w 3863"/>
                    <a:gd name="T89" fmla="*/ 515 h 1195"/>
                    <a:gd name="T90" fmla="*/ 1239 w 3863"/>
                    <a:gd name="T91" fmla="*/ 500 h 1195"/>
                    <a:gd name="T92" fmla="*/ 1437 w 3863"/>
                    <a:gd name="T93" fmla="*/ 463 h 1195"/>
                    <a:gd name="T94" fmla="*/ 1692 w 3863"/>
                    <a:gd name="T95" fmla="*/ 401 h 1195"/>
                    <a:gd name="T96" fmla="*/ 1896 w 3863"/>
                    <a:gd name="T97" fmla="*/ 366 h 1195"/>
                    <a:gd name="T98" fmla="*/ 1904 w 3863"/>
                    <a:gd name="T99" fmla="*/ 319 h 1195"/>
                    <a:gd name="T100" fmla="*/ 1926 w 3863"/>
                    <a:gd name="T101" fmla="*/ 309 h 11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63"/>
                    <a:gd name="T154" fmla="*/ 0 h 1195"/>
                    <a:gd name="T155" fmla="*/ 3863 w 3863"/>
                    <a:gd name="T156" fmla="*/ 1195 h 11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63" h="1195">
                      <a:moveTo>
                        <a:pt x="3851" y="618"/>
                      </a:moveTo>
                      <a:lnTo>
                        <a:pt x="3863" y="680"/>
                      </a:lnTo>
                      <a:lnTo>
                        <a:pt x="3863" y="738"/>
                      </a:lnTo>
                      <a:lnTo>
                        <a:pt x="3851" y="768"/>
                      </a:lnTo>
                      <a:lnTo>
                        <a:pt x="3816" y="785"/>
                      </a:lnTo>
                      <a:lnTo>
                        <a:pt x="3807" y="788"/>
                      </a:lnTo>
                      <a:lnTo>
                        <a:pt x="3798" y="788"/>
                      </a:lnTo>
                      <a:lnTo>
                        <a:pt x="3707" y="800"/>
                      </a:lnTo>
                      <a:lnTo>
                        <a:pt x="3486" y="827"/>
                      </a:lnTo>
                      <a:lnTo>
                        <a:pt x="3477" y="830"/>
                      </a:lnTo>
                      <a:lnTo>
                        <a:pt x="3469" y="830"/>
                      </a:lnTo>
                      <a:lnTo>
                        <a:pt x="3268" y="871"/>
                      </a:lnTo>
                      <a:lnTo>
                        <a:pt x="3086" y="915"/>
                      </a:lnTo>
                      <a:lnTo>
                        <a:pt x="2915" y="965"/>
                      </a:lnTo>
                      <a:lnTo>
                        <a:pt x="2762" y="1000"/>
                      </a:lnTo>
                      <a:lnTo>
                        <a:pt x="2648" y="1024"/>
                      </a:lnTo>
                      <a:lnTo>
                        <a:pt x="2486" y="1039"/>
                      </a:lnTo>
                      <a:lnTo>
                        <a:pt x="2271" y="1053"/>
                      </a:lnTo>
                      <a:lnTo>
                        <a:pt x="2006" y="1065"/>
                      </a:lnTo>
                      <a:lnTo>
                        <a:pt x="1600" y="1092"/>
                      </a:lnTo>
                      <a:lnTo>
                        <a:pt x="1347" y="1109"/>
                      </a:lnTo>
                      <a:lnTo>
                        <a:pt x="1330" y="1115"/>
                      </a:lnTo>
                      <a:lnTo>
                        <a:pt x="1035" y="1133"/>
                      </a:lnTo>
                      <a:lnTo>
                        <a:pt x="665" y="1150"/>
                      </a:lnTo>
                      <a:lnTo>
                        <a:pt x="370" y="1180"/>
                      </a:lnTo>
                      <a:lnTo>
                        <a:pt x="361" y="1186"/>
                      </a:lnTo>
                      <a:lnTo>
                        <a:pt x="226" y="1195"/>
                      </a:lnTo>
                      <a:lnTo>
                        <a:pt x="217" y="1195"/>
                      </a:lnTo>
                      <a:lnTo>
                        <a:pt x="167" y="1177"/>
                      </a:lnTo>
                      <a:lnTo>
                        <a:pt x="158" y="1180"/>
                      </a:lnTo>
                      <a:lnTo>
                        <a:pt x="94" y="1136"/>
                      </a:lnTo>
                      <a:lnTo>
                        <a:pt x="47" y="1092"/>
                      </a:lnTo>
                      <a:lnTo>
                        <a:pt x="23" y="1041"/>
                      </a:lnTo>
                      <a:lnTo>
                        <a:pt x="11" y="997"/>
                      </a:lnTo>
                      <a:lnTo>
                        <a:pt x="5" y="912"/>
                      </a:lnTo>
                      <a:lnTo>
                        <a:pt x="0" y="841"/>
                      </a:lnTo>
                      <a:lnTo>
                        <a:pt x="5" y="753"/>
                      </a:lnTo>
                      <a:lnTo>
                        <a:pt x="35" y="515"/>
                      </a:lnTo>
                      <a:lnTo>
                        <a:pt x="50" y="412"/>
                      </a:lnTo>
                      <a:lnTo>
                        <a:pt x="11" y="332"/>
                      </a:lnTo>
                      <a:lnTo>
                        <a:pt x="8" y="297"/>
                      </a:lnTo>
                      <a:lnTo>
                        <a:pt x="29" y="312"/>
                      </a:lnTo>
                      <a:lnTo>
                        <a:pt x="67" y="344"/>
                      </a:lnTo>
                      <a:lnTo>
                        <a:pt x="103" y="359"/>
                      </a:lnTo>
                      <a:lnTo>
                        <a:pt x="147" y="370"/>
                      </a:lnTo>
                      <a:lnTo>
                        <a:pt x="276" y="365"/>
                      </a:lnTo>
                      <a:lnTo>
                        <a:pt x="485" y="356"/>
                      </a:lnTo>
                      <a:lnTo>
                        <a:pt x="759" y="338"/>
                      </a:lnTo>
                      <a:lnTo>
                        <a:pt x="1430" y="288"/>
                      </a:lnTo>
                      <a:lnTo>
                        <a:pt x="1756" y="253"/>
                      </a:lnTo>
                      <a:lnTo>
                        <a:pt x="2227" y="188"/>
                      </a:lnTo>
                      <a:lnTo>
                        <a:pt x="2521" y="144"/>
                      </a:lnTo>
                      <a:lnTo>
                        <a:pt x="3001" y="56"/>
                      </a:lnTo>
                      <a:lnTo>
                        <a:pt x="3266" y="6"/>
                      </a:lnTo>
                      <a:lnTo>
                        <a:pt x="3307" y="0"/>
                      </a:lnTo>
                      <a:lnTo>
                        <a:pt x="3310" y="9"/>
                      </a:lnTo>
                      <a:lnTo>
                        <a:pt x="3283" y="35"/>
                      </a:lnTo>
                      <a:lnTo>
                        <a:pt x="3174" y="61"/>
                      </a:lnTo>
                      <a:lnTo>
                        <a:pt x="2957" y="100"/>
                      </a:lnTo>
                      <a:lnTo>
                        <a:pt x="2656" y="156"/>
                      </a:lnTo>
                      <a:lnTo>
                        <a:pt x="2342" y="206"/>
                      </a:lnTo>
                      <a:lnTo>
                        <a:pt x="2050" y="253"/>
                      </a:lnTo>
                      <a:lnTo>
                        <a:pt x="2042" y="253"/>
                      </a:lnTo>
                      <a:lnTo>
                        <a:pt x="1565" y="309"/>
                      </a:lnTo>
                      <a:lnTo>
                        <a:pt x="1194" y="344"/>
                      </a:lnTo>
                      <a:lnTo>
                        <a:pt x="1185" y="347"/>
                      </a:lnTo>
                      <a:lnTo>
                        <a:pt x="803" y="370"/>
                      </a:lnTo>
                      <a:lnTo>
                        <a:pt x="491" y="388"/>
                      </a:lnTo>
                      <a:lnTo>
                        <a:pt x="479" y="391"/>
                      </a:lnTo>
                      <a:lnTo>
                        <a:pt x="164" y="406"/>
                      </a:lnTo>
                      <a:lnTo>
                        <a:pt x="108" y="421"/>
                      </a:lnTo>
                      <a:lnTo>
                        <a:pt x="88" y="453"/>
                      </a:lnTo>
                      <a:lnTo>
                        <a:pt x="70" y="562"/>
                      </a:lnTo>
                      <a:lnTo>
                        <a:pt x="55" y="709"/>
                      </a:lnTo>
                      <a:lnTo>
                        <a:pt x="35" y="830"/>
                      </a:lnTo>
                      <a:lnTo>
                        <a:pt x="44" y="933"/>
                      </a:lnTo>
                      <a:lnTo>
                        <a:pt x="44" y="941"/>
                      </a:lnTo>
                      <a:lnTo>
                        <a:pt x="58" y="1024"/>
                      </a:lnTo>
                      <a:lnTo>
                        <a:pt x="88" y="1062"/>
                      </a:lnTo>
                      <a:lnTo>
                        <a:pt x="123" y="1100"/>
                      </a:lnTo>
                      <a:lnTo>
                        <a:pt x="170" y="1124"/>
                      </a:lnTo>
                      <a:lnTo>
                        <a:pt x="223" y="1136"/>
                      </a:lnTo>
                      <a:lnTo>
                        <a:pt x="412" y="1142"/>
                      </a:lnTo>
                      <a:lnTo>
                        <a:pt x="565" y="1121"/>
                      </a:lnTo>
                      <a:lnTo>
                        <a:pt x="706" y="1112"/>
                      </a:lnTo>
                      <a:lnTo>
                        <a:pt x="923" y="1092"/>
                      </a:lnTo>
                      <a:lnTo>
                        <a:pt x="1159" y="1077"/>
                      </a:lnTo>
                      <a:lnTo>
                        <a:pt x="1338" y="1059"/>
                      </a:lnTo>
                      <a:lnTo>
                        <a:pt x="1630" y="1047"/>
                      </a:lnTo>
                      <a:lnTo>
                        <a:pt x="1886" y="1030"/>
                      </a:lnTo>
                      <a:lnTo>
                        <a:pt x="2215" y="1015"/>
                      </a:lnTo>
                      <a:lnTo>
                        <a:pt x="2477" y="1000"/>
                      </a:lnTo>
                      <a:lnTo>
                        <a:pt x="2671" y="974"/>
                      </a:lnTo>
                      <a:lnTo>
                        <a:pt x="2874" y="927"/>
                      </a:lnTo>
                      <a:lnTo>
                        <a:pt x="3230" y="835"/>
                      </a:lnTo>
                      <a:lnTo>
                        <a:pt x="3383" y="803"/>
                      </a:lnTo>
                      <a:lnTo>
                        <a:pt x="3604" y="771"/>
                      </a:lnTo>
                      <a:lnTo>
                        <a:pt x="3792" y="732"/>
                      </a:lnTo>
                      <a:lnTo>
                        <a:pt x="3801" y="706"/>
                      </a:lnTo>
                      <a:lnTo>
                        <a:pt x="3807" y="638"/>
                      </a:lnTo>
                      <a:lnTo>
                        <a:pt x="3828" y="600"/>
                      </a:lnTo>
                      <a:lnTo>
                        <a:pt x="3851" y="618"/>
                      </a:lnTo>
                      <a:close/>
                    </a:path>
                  </a:pathLst>
                </a:custGeom>
                <a:solidFill>
                  <a:schemeClr val="tx1"/>
                </a:solidFill>
                <a:ln w="9525">
                  <a:noFill/>
                  <a:round/>
                  <a:headEnd/>
                  <a:tailEnd/>
                </a:ln>
              </p:spPr>
              <p:txBody>
                <a:bodyPr/>
                <a:lstStyle/>
                <a:p>
                  <a:endParaRPr lang="en-US"/>
                </a:p>
              </p:txBody>
            </p:sp>
          </p:grpSp>
        </p:grpSp>
        <p:sp>
          <p:nvSpPr>
            <p:cNvPr id="24582" name="Freeform 18"/>
            <p:cNvSpPr>
              <a:spLocks/>
            </p:cNvSpPr>
            <p:nvPr/>
          </p:nvSpPr>
          <p:spPr bwMode="auto">
            <a:xfrm>
              <a:off x="4670" y="2448"/>
              <a:ext cx="218" cy="193"/>
            </a:xfrm>
            <a:custGeom>
              <a:avLst/>
              <a:gdLst>
                <a:gd name="T0" fmla="*/ 159 w 436"/>
                <a:gd name="T1" fmla="*/ 89 h 386"/>
                <a:gd name="T2" fmla="*/ 151 w 436"/>
                <a:gd name="T3" fmla="*/ 69 h 386"/>
                <a:gd name="T4" fmla="*/ 144 w 436"/>
                <a:gd name="T5" fmla="*/ 51 h 386"/>
                <a:gd name="T6" fmla="*/ 133 w 436"/>
                <a:gd name="T7" fmla="*/ 36 h 386"/>
                <a:gd name="T8" fmla="*/ 119 w 436"/>
                <a:gd name="T9" fmla="*/ 20 h 386"/>
                <a:gd name="T10" fmla="*/ 106 w 436"/>
                <a:gd name="T11" fmla="*/ 10 h 386"/>
                <a:gd name="T12" fmla="*/ 93 w 436"/>
                <a:gd name="T13" fmla="*/ 5 h 386"/>
                <a:gd name="T14" fmla="*/ 78 w 436"/>
                <a:gd name="T15" fmla="*/ 0 h 386"/>
                <a:gd name="T16" fmla="*/ 59 w 436"/>
                <a:gd name="T17" fmla="*/ 2 h 386"/>
                <a:gd name="T18" fmla="*/ 42 w 436"/>
                <a:gd name="T19" fmla="*/ 7 h 386"/>
                <a:gd name="T20" fmla="*/ 28 w 436"/>
                <a:gd name="T21" fmla="*/ 19 h 386"/>
                <a:gd name="T22" fmla="*/ 15 w 436"/>
                <a:gd name="T23" fmla="*/ 36 h 386"/>
                <a:gd name="T24" fmla="*/ 7 w 436"/>
                <a:gd name="T25" fmla="*/ 55 h 386"/>
                <a:gd name="T26" fmla="*/ 2 w 436"/>
                <a:gd name="T27" fmla="*/ 82 h 386"/>
                <a:gd name="T28" fmla="*/ 0 w 436"/>
                <a:gd name="T29" fmla="*/ 108 h 386"/>
                <a:gd name="T30" fmla="*/ 5 w 436"/>
                <a:gd name="T31" fmla="*/ 133 h 386"/>
                <a:gd name="T32" fmla="*/ 12 w 436"/>
                <a:gd name="T33" fmla="*/ 155 h 386"/>
                <a:gd name="T34" fmla="*/ 22 w 436"/>
                <a:gd name="T35" fmla="*/ 169 h 386"/>
                <a:gd name="T36" fmla="*/ 38 w 436"/>
                <a:gd name="T37" fmla="*/ 181 h 386"/>
                <a:gd name="T38" fmla="*/ 53 w 436"/>
                <a:gd name="T39" fmla="*/ 189 h 386"/>
                <a:gd name="T40" fmla="*/ 73 w 436"/>
                <a:gd name="T41" fmla="*/ 193 h 386"/>
                <a:gd name="T42" fmla="*/ 92 w 436"/>
                <a:gd name="T43" fmla="*/ 193 h 386"/>
                <a:gd name="T44" fmla="*/ 110 w 436"/>
                <a:gd name="T45" fmla="*/ 189 h 386"/>
                <a:gd name="T46" fmla="*/ 125 w 436"/>
                <a:gd name="T47" fmla="*/ 180 h 386"/>
                <a:gd name="T48" fmla="*/ 137 w 436"/>
                <a:gd name="T49" fmla="*/ 170 h 386"/>
                <a:gd name="T50" fmla="*/ 148 w 436"/>
                <a:gd name="T51" fmla="*/ 155 h 386"/>
                <a:gd name="T52" fmla="*/ 155 w 436"/>
                <a:gd name="T53" fmla="*/ 138 h 386"/>
                <a:gd name="T54" fmla="*/ 159 w 436"/>
                <a:gd name="T55" fmla="*/ 123 h 386"/>
                <a:gd name="T56" fmla="*/ 159 w 436"/>
                <a:gd name="T57" fmla="*/ 117 h 386"/>
                <a:gd name="T58" fmla="*/ 173 w 436"/>
                <a:gd name="T59" fmla="*/ 117 h 386"/>
                <a:gd name="T60" fmla="*/ 176 w 436"/>
                <a:gd name="T61" fmla="*/ 117 h 386"/>
                <a:gd name="T62" fmla="*/ 179 w 436"/>
                <a:gd name="T63" fmla="*/ 117 h 386"/>
                <a:gd name="T64" fmla="*/ 183 w 436"/>
                <a:gd name="T65" fmla="*/ 117 h 386"/>
                <a:gd name="T66" fmla="*/ 186 w 436"/>
                <a:gd name="T67" fmla="*/ 120 h 386"/>
                <a:gd name="T68" fmla="*/ 190 w 436"/>
                <a:gd name="T69" fmla="*/ 120 h 386"/>
                <a:gd name="T70" fmla="*/ 192 w 436"/>
                <a:gd name="T71" fmla="*/ 122 h 386"/>
                <a:gd name="T72" fmla="*/ 196 w 436"/>
                <a:gd name="T73" fmla="*/ 123 h 386"/>
                <a:gd name="T74" fmla="*/ 201 w 436"/>
                <a:gd name="T75" fmla="*/ 124 h 386"/>
                <a:gd name="T76" fmla="*/ 204 w 436"/>
                <a:gd name="T77" fmla="*/ 126 h 386"/>
                <a:gd name="T78" fmla="*/ 207 w 436"/>
                <a:gd name="T79" fmla="*/ 126 h 386"/>
                <a:gd name="T80" fmla="*/ 212 w 436"/>
                <a:gd name="T81" fmla="*/ 124 h 386"/>
                <a:gd name="T82" fmla="*/ 215 w 436"/>
                <a:gd name="T83" fmla="*/ 123 h 386"/>
                <a:gd name="T84" fmla="*/ 217 w 436"/>
                <a:gd name="T85" fmla="*/ 120 h 386"/>
                <a:gd name="T86" fmla="*/ 218 w 436"/>
                <a:gd name="T87" fmla="*/ 117 h 386"/>
                <a:gd name="T88" fmla="*/ 218 w 436"/>
                <a:gd name="T89" fmla="*/ 113 h 386"/>
                <a:gd name="T90" fmla="*/ 218 w 436"/>
                <a:gd name="T91" fmla="*/ 110 h 386"/>
                <a:gd name="T92" fmla="*/ 216 w 436"/>
                <a:gd name="T93" fmla="*/ 106 h 386"/>
                <a:gd name="T94" fmla="*/ 215 w 436"/>
                <a:gd name="T95" fmla="*/ 103 h 386"/>
                <a:gd name="T96" fmla="*/ 212 w 436"/>
                <a:gd name="T97" fmla="*/ 103 h 386"/>
                <a:gd name="T98" fmla="*/ 209 w 436"/>
                <a:gd name="T99" fmla="*/ 100 h 386"/>
                <a:gd name="T100" fmla="*/ 206 w 436"/>
                <a:gd name="T101" fmla="*/ 100 h 386"/>
                <a:gd name="T102" fmla="*/ 203 w 436"/>
                <a:gd name="T103" fmla="*/ 99 h 386"/>
                <a:gd name="T104" fmla="*/ 198 w 436"/>
                <a:gd name="T105" fmla="*/ 98 h 386"/>
                <a:gd name="T106" fmla="*/ 195 w 436"/>
                <a:gd name="T107" fmla="*/ 97 h 386"/>
                <a:gd name="T108" fmla="*/ 192 w 436"/>
                <a:gd name="T109" fmla="*/ 97 h 386"/>
                <a:gd name="T110" fmla="*/ 188 w 436"/>
                <a:gd name="T111" fmla="*/ 96 h 386"/>
                <a:gd name="T112" fmla="*/ 165 w 436"/>
                <a:gd name="T113" fmla="*/ 93 h 386"/>
                <a:gd name="T114" fmla="*/ 159 w 436"/>
                <a:gd name="T115" fmla="*/ 89 h 3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36"/>
                <a:gd name="T175" fmla="*/ 0 h 386"/>
                <a:gd name="T176" fmla="*/ 436 w 436"/>
                <a:gd name="T177" fmla="*/ 386 h 3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36" h="386">
                  <a:moveTo>
                    <a:pt x="317" y="178"/>
                  </a:moveTo>
                  <a:lnTo>
                    <a:pt x="301" y="137"/>
                  </a:lnTo>
                  <a:lnTo>
                    <a:pt x="287" y="103"/>
                  </a:lnTo>
                  <a:lnTo>
                    <a:pt x="265" y="72"/>
                  </a:lnTo>
                  <a:lnTo>
                    <a:pt x="239" y="40"/>
                  </a:lnTo>
                  <a:lnTo>
                    <a:pt x="212" y="19"/>
                  </a:lnTo>
                  <a:lnTo>
                    <a:pt x="186" y="9"/>
                  </a:lnTo>
                  <a:lnTo>
                    <a:pt x="155" y="0"/>
                  </a:lnTo>
                  <a:lnTo>
                    <a:pt x="118" y="4"/>
                  </a:lnTo>
                  <a:lnTo>
                    <a:pt x="84" y="15"/>
                  </a:lnTo>
                  <a:lnTo>
                    <a:pt x="56" y="37"/>
                  </a:lnTo>
                  <a:lnTo>
                    <a:pt x="31" y="71"/>
                  </a:lnTo>
                  <a:lnTo>
                    <a:pt x="14" y="110"/>
                  </a:lnTo>
                  <a:lnTo>
                    <a:pt x="3" y="163"/>
                  </a:lnTo>
                  <a:lnTo>
                    <a:pt x="0" y="216"/>
                  </a:lnTo>
                  <a:lnTo>
                    <a:pt x="9" y="266"/>
                  </a:lnTo>
                  <a:lnTo>
                    <a:pt x="23" y="309"/>
                  </a:lnTo>
                  <a:lnTo>
                    <a:pt x="43" y="337"/>
                  </a:lnTo>
                  <a:lnTo>
                    <a:pt x="76" y="362"/>
                  </a:lnTo>
                  <a:lnTo>
                    <a:pt x="106" y="377"/>
                  </a:lnTo>
                  <a:lnTo>
                    <a:pt x="146" y="386"/>
                  </a:lnTo>
                  <a:lnTo>
                    <a:pt x="184" y="386"/>
                  </a:lnTo>
                  <a:lnTo>
                    <a:pt x="220" y="377"/>
                  </a:lnTo>
                  <a:lnTo>
                    <a:pt x="251" y="359"/>
                  </a:lnTo>
                  <a:lnTo>
                    <a:pt x="273" y="340"/>
                  </a:lnTo>
                  <a:lnTo>
                    <a:pt x="295" y="309"/>
                  </a:lnTo>
                  <a:lnTo>
                    <a:pt x="309" y="275"/>
                  </a:lnTo>
                  <a:lnTo>
                    <a:pt x="317" y="247"/>
                  </a:lnTo>
                  <a:lnTo>
                    <a:pt x="317" y="235"/>
                  </a:lnTo>
                  <a:lnTo>
                    <a:pt x="345" y="234"/>
                  </a:lnTo>
                  <a:lnTo>
                    <a:pt x="352" y="234"/>
                  </a:lnTo>
                  <a:lnTo>
                    <a:pt x="358" y="235"/>
                  </a:lnTo>
                  <a:lnTo>
                    <a:pt x="365" y="235"/>
                  </a:lnTo>
                  <a:lnTo>
                    <a:pt x="371" y="240"/>
                  </a:lnTo>
                  <a:lnTo>
                    <a:pt x="379" y="240"/>
                  </a:lnTo>
                  <a:lnTo>
                    <a:pt x="384" y="244"/>
                  </a:lnTo>
                  <a:lnTo>
                    <a:pt x="392" y="247"/>
                  </a:lnTo>
                  <a:lnTo>
                    <a:pt x="401" y="249"/>
                  </a:lnTo>
                  <a:lnTo>
                    <a:pt x="407" y="252"/>
                  </a:lnTo>
                  <a:lnTo>
                    <a:pt x="414" y="252"/>
                  </a:lnTo>
                  <a:lnTo>
                    <a:pt x="423" y="249"/>
                  </a:lnTo>
                  <a:lnTo>
                    <a:pt x="429" y="247"/>
                  </a:lnTo>
                  <a:lnTo>
                    <a:pt x="433" y="240"/>
                  </a:lnTo>
                  <a:lnTo>
                    <a:pt x="436" y="234"/>
                  </a:lnTo>
                  <a:lnTo>
                    <a:pt x="436" y="227"/>
                  </a:lnTo>
                  <a:lnTo>
                    <a:pt x="436" y="221"/>
                  </a:lnTo>
                  <a:lnTo>
                    <a:pt x="432" y="213"/>
                  </a:lnTo>
                  <a:lnTo>
                    <a:pt x="429" y="207"/>
                  </a:lnTo>
                  <a:lnTo>
                    <a:pt x="423" y="207"/>
                  </a:lnTo>
                  <a:lnTo>
                    <a:pt x="418" y="200"/>
                  </a:lnTo>
                  <a:lnTo>
                    <a:pt x="411" y="200"/>
                  </a:lnTo>
                  <a:lnTo>
                    <a:pt x="405" y="199"/>
                  </a:lnTo>
                  <a:lnTo>
                    <a:pt x="396" y="196"/>
                  </a:lnTo>
                  <a:lnTo>
                    <a:pt x="389" y="194"/>
                  </a:lnTo>
                  <a:lnTo>
                    <a:pt x="383" y="194"/>
                  </a:lnTo>
                  <a:lnTo>
                    <a:pt x="376" y="191"/>
                  </a:lnTo>
                  <a:lnTo>
                    <a:pt x="330" y="185"/>
                  </a:lnTo>
                  <a:lnTo>
                    <a:pt x="317" y="178"/>
                  </a:lnTo>
                  <a:close/>
                </a:path>
              </a:pathLst>
            </a:custGeom>
            <a:solidFill>
              <a:srgbClr val="000000"/>
            </a:solidFill>
            <a:ln w="9525">
              <a:noFill/>
              <a:round/>
              <a:headEnd/>
              <a:tailEnd/>
            </a:ln>
          </p:spPr>
          <p:txBody>
            <a:bodyPr/>
            <a:lstStyle/>
            <a:p>
              <a:endParaRPr lang="en-US"/>
            </a:p>
          </p:txBody>
        </p:sp>
        <p:sp>
          <p:nvSpPr>
            <p:cNvPr id="24583" name="Freeform 19"/>
            <p:cNvSpPr>
              <a:spLocks/>
            </p:cNvSpPr>
            <p:nvPr/>
          </p:nvSpPr>
          <p:spPr bwMode="auto">
            <a:xfrm>
              <a:off x="4797" y="2642"/>
              <a:ext cx="128" cy="66"/>
            </a:xfrm>
            <a:custGeom>
              <a:avLst/>
              <a:gdLst>
                <a:gd name="T0" fmla="*/ 0 w 256"/>
                <a:gd name="T1" fmla="*/ 12 h 132"/>
                <a:gd name="T2" fmla="*/ 12 w 256"/>
                <a:gd name="T3" fmla="*/ 3 h 132"/>
                <a:gd name="T4" fmla="*/ 35 w 256"/>
                <a:gd name="T5" fmla="*/ 0 h 132"/>
                <a:gd name="T6" fmla="*/ 55 w 256"/>
                <a:gd name="T7" fmla="*/ 2 h 132"/>
                <a:gd name="T8" fmla="*/ 81 w 256"/>
                <a:gd name="T9" fmla="*/ 11 h 132"/>
                <a:gd name="T10" fmla="*/ 94 w 256"/>
                <a:gd name="T11" fmla="*/ 17 h 132"/>
                <a:gd name="T12" fmla="*/ 97 w 256"/>
                <a:gd name="T13" fmla="*/ 17 h 132"/>
                <a:gd name="T14" fmla="*/ 112 w 256"/>
                <a:gd name="T15" fmla="*/ 20 h 132"/>
                <a:gd name="T16" fmla="*/ 128 w 256"/>
                <a:gd name="T17" fmla="*/ 24 h 132"/>
                <a:gd name="T18" fmla="*/ 128 w 256"/>
                <a:gd name="T19" fmla="*/ 33 h 132"/>
                <a:gd name="T20" fmla="*/ 95 w 256"/>
                <a:gd name="T21" fmla="*/ 52 h 132"/>
                <a:gd name="T22" fmla="*/ 70 w 256"/>
                <a:gd name="T23" fmla="*/ 66 h 132"/>
                <a:gd name="T24" fmla="*/ 53 w 256"/>
                <a:gd name="T25" fmla="*/ 63 h 132"/>
                <a:gd name="T26" fmla="*/ 30 w 256"/>
                <a:gd name="T27" fmla="*/ 46 h 132"/>
                <a:gd name="T28" fmla="*/ 14 w 256"/>
                <a:gd name="T29" fmla="*/ 37 h 132"/>
                <a:gd name="T30" fmla="*/ 0 w 256"/>
                <a:gd name="T31" fmla="*/ 22 h 132"/>
                <a:gd name="T32" fmla="*/ 0 w 256"/>
                <a:gd name="T33" fmla="*/ 12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6"/>
                <a:gd name="T52" fmla="*/ 0 h 132"/>
                <a:gd name="T53" fmla="*/ 256 w 256"/>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6" h="132">
                  <a:moveTo>
                    <a:pt x="0" y="25"/>
                  </a:moveTo>
                  <a:lnTo>
                    <a:pt x="25" y="7"/>
                  </a:lnTo>
                  <a:lnTo>
                    <a:pt x="71" y="0"/>
                  </a:lnTo>
                  <a:lnTo>
                    <a:pt x="110" y="4"/>
                  </a:lnTo>
                  <a:lnTo>
                    <a:pt x="163" y="22"/>
                  </a:lnTo>
                  <a:lnTo>
                    <a:pt x="188" y="34"/>
                  </a:lnTo>
                  <a:lnTo>
                    <a:pt x="194" y="34"/>
                  </a:lnTo>
                  <a:lnTo>
                    <a:pt x="224" y="40"/>
                  </a:lnTo>
                  <a:lnTo>
                    <a:pt x="256" y="49"/>
                  </a:lnTo>
                  <a:lnTo>
                    <a:pt x="256" y="65"/>
                  </a:lnTo>
                  <a:lnTo>
                    <a:pt x="190" y="104"/>
                  </a:lnTo>
                  <a:lnTo>
                    <a:pt x="141" y="132"/>
                  </a:lnTo>
                  <a:lnTo>
                    <a:pt x="106" y="127"/>
                  </a:lnTo>
                  <a:lnTo>
                    <a:pt x="60" y="93"/>
                  </a:lnTo>
                  <a:lnTo>
                    <a:pt x="29" y="74"/>
                  </a:lnTo>
                  <a:lnTo>
                    <a:pt x="0" y="44"/>
                  </a:lnTo>
                  <a:lnTo>
                    <a:pt x="0" y="25"/>
                  </a:lnTo>
                  <a:close/>
                </a:path>
              </a:pathLst>
            </a:custGeom>
            <a:solidFill>
              <a:srgbClr val="000000"/>
            </a:solidFill>
            <a:ln w="9525">
              <a:noFill/>
              <a:round/>
              <a:headEnd/>
              <a:tailEnd/>
            </a:ln>
          </p:spPr>
          <p:txBody>
            <a:bodyPr/>
            <a:lstStyle/>
            <a:p>
              <a:endParaRPr lang="en-US"/>
            </a:p>
          </p:txBody>
        </p:sp>
        <p:grpSp>
          <p:nvGrpSpPr>
            <p:cNvPr id="24584" name="Group 22"/>
            <p:cNvGrpSpPr>
              <a:grpSpLocks/>
            </p:cNvGrpSpPr>
            <p:nvPr/>
          </p:nvGrpSpPr>
          <p:grpSpPr bwMode="auto">
            <a:xfrm>
              <a:off x="4725" y="2633"/>
              <a:ext cx="344" cy="350"/>
              <a:chOff x="4725" y="2633"/>
              <a:chExt cx="344" cy="350"/>
            </a:xfrm>
          </p:grpSpPr>
          <p:sp>
            <p:nvSpPr>
              <p:cNvPr id="24609" name="Freeform 20"/>
              <p:cNvSpPr>
                <a:spLocks/>
              </p:cNvSpPr>
              <p:nvPr/>
            </p:nvSpPr>
            <p:spPr bwMode="auto">
              <a:xfrm>
                <a:off x="4725" y="2633"/>
                <a:ext cx="344" cy="350"/>
              </a:xfrm>
              <a:custGeom>
                <a:avLst/>
                <a:gdLst>
                  <a:gd name="T0" fmla="*/ 26 w 689"/>
                  <a:gd name="T1" fmla="*/ 43 h 699"/>
                  <a:gd name="T2" fmla="*/ 73 w 689"/>
                  <a:gd name="T3" fmla="*/ 43 h 699"/>
                  <a:gd name="T4" fmla="*/ 116 w 689"/>
                  <a:gd name="T5" fmla="*/ 41 h 699"/>
                  <a:gd name="T6" fmla="*/ 180 w 689"/>
                  <a:gd name="T7" fmla="*/ 25 h 699"/>
                  <a:gd name="T8" fmla="*/ 229 w 689"/>
                  <a:gd name="T9" fmla="*/ 9 h 699"/>
                  <a:gd name="T10" fmla="*/ 256 w 689"/>
                  <a:gd name="T11" fmla="*/ 1 h 699"/>
                  <a:gd name="T12" fmla="*/ 271 w 689"/>
                  <a:gd name="T13" fmla="*/ 0 h 699"/>
                  <a:gd name="T14" fmla="*/ 280 w 689"/>
                  <a:gd name="T15" fmla="*/ 5 h 699"/>
                  <a:gd name="T16" fmla="*/ 288 w 689"/>
                  <a:gd name="T17" fmla="*/ 33 h 699"/>
                  <a:gd name="T18" fmla="*/ 302 w 689"/>
                  <a:gd name="T19" fmla="*/ 105 h 699"/>
                  <a:gd name="T20" fmla="*/ 304 w 689"/>
                  <a:gd name="T21" fmla="*/ 108 h 699"/>
                  <a:gd name="T22" fmla="*/ 320 w 689"/>
                  <a:gd name="T23" fmla="*/ 186 h 699"/>
                  <a:gd name="T24" fmla="*/ 339 w 689"/>
                  <a:gd name="T25" fmla="*/ 270 h 699"/>
                  <a:gd name="T26" fmla="*/ 344 w 689"/>
                  <a:gd name="T27" fmla="*/ 299 h 699"/>
                  <a:gd name="T28" fmla="*/ 343 w 689"/>
                  <a:gd name="T29" fmla="*/ 310 h 699"/>
                  <a:gd name="T30" fmla="*/ 332 w 689"/>
                  <a:gd name="T31" fmla="*/ 321 h 699"/>
                  <a:gd name="T32" fmla="*/ 328 w 689"/>
                  <a:gd name="T33" fmla="*/ 321 h 699"/>
                  <a:gd name="T34" fmla="*/ 308 w 689"/>
                  <a:gd name="T35" fmla="*/ 325 h 699"/>
                  <a:gd name="T36" fmla="*/ 226 w 689"/>
                  <a:gd name="T37" fmla="*/ 325 h 699"/>
                  <a:gd name="T38" fmla="*/ 223 w 689"/>
                  <a:gd name="T39" fmla="*/ 327 h 699"/>
                  <a:gd name="T40" fmla="*/ 151 w 689"/>
                  <a:gd name="T41" fmla="*/ 336 h 699"/>
                  <a:gd name="T42" fmla="*/ 98 w 689"/>
                  <a:gd name="T43" fmla="*/ 345 h 699"/>
                  <a:gd name="T44" fmla="*/ 60 w 689"/>
                  <a:gd name="T45" fmla="*/ 349 h 699"/>
                  <a:gd name="T46" fmla="*/ 57 w 689"/>
                  <a:gd name="T47" fmla="*/ 350 h 699"/>
                  <a:gd name="T48" fmla="*/ 37 w 689"/>
                  <a:gd name="T49" fmla="*/ 347 h 699"/>
                  <a:gd name="T50" fmla="*/ 30 w 689"/>
                  <a:gd name="T51" fmla="*/ 338 h 699"/>
                  <a:gd name="T52" fmla="*/ 26 w 689"/>
                  <a:gd name="T53" fmla="*/ 308 h 699"/>
                  <a:gd name="T54" fmla="*/ 21 w 689"/>
                  <a:gd name="T55" fmla="*/ 244 h 699"/>
                  <a:gd name="T56" fmla="*/ 12 w 689"/>
                  <a:gd name="T57" fmla="*/ 161 h 699"/>
                  <a:gd name="T58" fmla="*/ 0 w 689"/>
                  <a:gd name="T59" fmla="*/ 62 h 699"/>
                  <a:gd name="T60" fmla="*/ 0 w 689"/>
                  <a:gd name="T61" fmla="*/ 49 h 699"/>
                  <a:gd name="T62" fmla="*/ 10 w 689"/>
                  <a:gd name="T63" fmla="*/ 42 h 699"/>
                  <a:gd name="T64" fmla="*/ 26 w 689"/>
                  <a:gd name="T65" fmla="*/ 43 h 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9"/>
                  <a:gd name="T100" fmla="*/ 0 h 699"/>
                  <a:gd name="T101" fmla="*/ 689 w 689"/>
                  <a:gd name="T102" fmla="*/ 699 h 6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9" h="699">
                    <a:moveTo>
                      <a:pt x="53" y="85"/>
                    </a:moveTo>
                    <a:lnTo>
                      <a:pt x="146" y="85"/>
                    </a:lnTo>
                    <a:lnTo>
                      <a:pt x="233" y="81"/>
                    </a:lnTo>
                    <a:lnTo>
                      <a:pt x="361" y="50"/>
                    </a:lnTo>
                    <a:lnTo>
                      <a:pt x="459" y="17"/>
                    </a:lnTo>
                    <a:lnTo>
                      <a:pt x="512" y="1"/>
                    </a:lnTo>
                    <a:lnTo>
                      <a:pt x="542" y="0"/>
                    </a:lnTo>
                    <a:lnTo>
                      <a:pt x="561" y="10"/>
                    </a:lnTo>
                    <a:lnTo>
                      <a:pt x="577" y="66"/>
                    </a:lnTo>
                    <a:lnTo>
                      <a:pt x="604" y="209"/>
                    </a:lnTo>
                    <a:lnTo>
                      <a:pt x="608" y="216"/>
                    </a:lnTo>
                    <a:lnTo>
                      <a:pt x="640" y="371"/>
                    </a:lnTo>
                    <a:lnTo>
                      <a:pt x="679" y="540"/>
                    </a:lnTo>
                    <a:lnTo>
                      <a:pt x="689" y="597"/>
                    </a:lnTo>
                    <a:lnTo>
                      <a:pt x="687" y="619"/>
                    </a:lnTo>
                    <a:lnTo>
                      <a:pt x="665" y="641"/>
                    </a:lnTo>
                    <a:lnTo>
                      <a:pt x="656" y="641"/>
                    </a:lnTo>
                    <a:lnTo>
                      <a:pt x="617" y="649"/>
                    </a:lnTo>
                    <a:lnTo>
                      <a:pt x="453" y="649"/>
                    </a:lnTo>
                    <a:lnTo>
                      <a:pt x="446" y="653"/>
                    </a:lnTo>
                    <a:lnTo>
                      <a:pt x="303" y="671"/>
                    </a:lnTo>
                    <a:lnTo>
                      <a:pt x="197" y="690"/>
                    </a:lnTo>
                    <a:lnTo>
                      <a:pt x="120" y="697"/>
                    </a:lnTo>
                    <a:lnTo>
                      <a:pt x="114" y="699"/>
                    </a:lnTo>
                    <a:lnTo>
                      <a:pt x="74" y="693"/>
                    </a:lnTo>
                    <a:lnTo>
                      <a:pt x="61" y="675"/>
                    </a:lnTo>
                    <a:lnTo>
                      <a:pt x="52" y="615"/>
                    </a:lnTo>
                    <a:lnTo>
                      <a:pt x="43" y="487"/>
                    </a:lnTo>
                    <a:lnTo>
                      <a:pt x="25" y="322"/>
                    </a:lnTo>
                    <a:lnTo>
                      <a:pt x="0" y="123"/>
                    </a:lnTo>
                    <a:lnTo>
                      <a:pt x="0" y="97"/>
                    </a:lnTo>
                    <a:lnTo>
                      <a:pt x="21" y="84"/>
                    </a:lnTo>
                    <a:lnTo>
                      <a:pt x="53" y="85"/>
                    </a:lnTo>
                    <a:close/>
                  </a:path>
                </a:pathLst>
              </a:custGeom>
              <a:solidFill>
                <a:srgbClr val="000000"/>
              </a:solidFill>
              <a:ln w="9525">
                <a:noFill/>
                <a:round/>
                <a:headEnd/>
                <a:tailEnd/>
              </a:ln>
            </p:spPr>
            <p:txBody>
              <a:bodyPr/>
              <a:lstStyle/>
              <a:p>
                <a:endParaRPr lang="en-US"/>
              </a:p>
            </p:txBody>
          </p:sp>
          <p:sp>
            <p:nvSpPr>
              <p:cNvPr id="24610" name="Freeform 21"/>
              <p:cNvSpPr>
                <a:spLocks/>
              </p:cNvSpPr>
              <p:nvPr/>
            </p:nvSpPr>
            <p:spPr bwMode="auto">
              <a:xfrm>
                <a:off x="4742" y="2652"/>
                <a:ext cx="306" cy="312"/>
              </a:xfrm>
              <a:custGeom>
                <a:avLst/>
                <a:gdLst>
                  <a:gd name="T0" fmla="*/ 0 w 614"/>
                  <a:gd name="T1" fmla="*/ 39 h 625"/>
                  <a:gd name="T2" fmla="*/ 48 w 614"/>
                  <a:gd name="T3" fmla="*/ 37 h 625"/>
                  <a:gd name="T4" fmla="*/ 101 w 614"/>
                  <a:gd name="T5" fmla="*/ 37 h 625"/>
                  <a:gd name="T6" fmla="*/ 143 w 614"/>
                  <a:gd name="T7" fmla="*/ 30 h 625"/>
                  <a:gd name="T8" fmla="*/ 189 w 614"/>
                  <a:gd name="T9" fmla="*/ 16 h 625"/>
                  <a:gd name="T10" fmla="*/ 236 w 614"/>
                  <a:gd name="T11" fmla="*/ 0 h 625"/>
                  <a:gd name="T12" fmla="*/ 244 w 614"/>
                  <a:gd name="T13" fmla="*/ 0 h 625"/>
                  <a:gd name="T14" fmla="*/ 255 w 614"/>
                  <a:gd name="T15" fmla="*/ 6 h 625"/>
                  <a:gd name="T16" fmla="*/ 267 w 614"/>
                  <a:gd name="T17" fmla="*/ 78 h 625"/>
                  <a:gd name="T18" fmla="*/ 280 w 614"/>
                  <a:gd name="T19" fmla="*/ 134 h 625"/>
                  <a:gd name="T20" fmla="*/ 291 w 614"/>
                  <a:gd name="T21" fmla="*/ 189 h 625"/>
                  <a:gd name="T22" fmla="*/ 306 w 614"/>
                  <a:gd name="T23" fmla="*/ 264 h 625"/>
                  <a:gd name="T24" fmla="*/ 306 w 614"/>
                  <a:gd name="T25" fmla="*/ 279 h 625"/>
                  <a:gd name="T26" fmla="*/ 299 w 614"/>
                  <a:gd name="T27" fmla="*/ 286 h 625"/>
                  <a:gd name="T28" fmla="*/ 274 w 614"/>
                  <a:gd name="T29" fmla="*/ 290 h 625"/>
                  <a:gd name="T30" fmla="*/ 201 w 614"/>
                  <a:gd name="T31" fmla="*/ 290 h 625"/>
                  <a:gd name="T32" fmla="*/ 198 w 614"/>
                  <a:gd name="T33" fmla="*/ 291 h 625"/>
                  <a:gd name="T34" fmla="*/ 150 w 614"/>
                  <a:gd name="T35" fmla="*/ 298 h 625"/>
                  <a:gd name="T36" fmla="*/ 145 w 614"/>
                  <a:gd name="T37" fmla="*/ 300 h 625"/>
                  <a:gd name="T38" fmla="*/ 87 w 614"/>
                  <a:gd name="T39" fmla="*/ 308 h 625"/>
                  <a:gd name="T40" fmla="*/ 42 w 614"/>
                  <a:gd name="T41" fmla="*/ 312 h 625"/>
                  <a:gd name="T42" fmla="*/ 31 w 614"/>
                  <a:gd name="T43" fmla="*/ 309 h 625"/>
                  <a:gd name="T44" fmla="*/ 27 w 614"/>
                  <a:gd name="T45" fmla="*/ 308 h 625"/>
                  <a:gd name="T46" fmla="*/ 23 w 614"/>
                  <a:gd name="T47" fmla="*/ 286 h 625"/>
                  <a:gd name="T48" fmla="*/ 17 w 614"/>
                  <a:gd name="T49" fmla="*/ 185 h 625"/>
                  <a:gd name="T50" fmla="*/ 14 w 614"/>
                  <a:gd name="T51" fmla="*/ 125 h 625"/>
                  <a:gd name="T52" fmla="*/ 2 w 614"/>
                  <a:gd name="T53" fmla="*/ 66 h 625"/>
                  <a:gd name="T54" fmla="*/ 0 w 614"/>
                  <a:gd name="T55" fmla="*/ 39 h 6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4"/>
                  <a:gd name="T85" fmla="*/ 0 h 625"/>
                  <a:gd name="T86" fmla="*/ 614 w 614"/>
                  <a:gd name="T87" fmla="*/ 625 h 6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4" h="625">
                    <a:moveTo>
                      <a:pt x="0" y="79"/>
                    </a:moveTo>
                    <a:lnTo>
                      <a:pt x="97" y="75"/>
                    </a:lnTo>
                    <a:lnTo>
                      <a:pt x="203" y="75"/>
                    </a:lnTo>
                    <a:lnTo>
                      <a:pt x="287" y="61"/>
                    </a:lnTo>
                    <a:lnTo>
                      <a:pt x="380" y="33"/>
                    </a:lnTo>
                    <a:lnTo>
                      <a:pt x="474" y="0"/>
                    </a:lnTo>
                    <a:lnTo>
                      <a:pt x="490" y="0"/>
                    </a:lnTo>
                    <a:lnTo>
                      <a:pt x="512" y="13"/>
                    </a:lnTo>
                    <a:lnTo>
                      <a:pt x="536" y="157"/>
                    </a:lnTo>
                    <a:lnTo>
                      <a:pt x="561" y="269"/>
                    </a:lnTo>
                    <a:lnTo>
                      <a:pt x="584" y="378"/>
                    </a:lnTo>
                    <a:lnTo>
                      <a:pt x="614" y="528"/>
                    </a:lnTo>
                    <a:lnTo>
                      <a:pt x="614" y="559"/>
                    </a:lnTo>
                    <a:lnTo>
                      <a:pt x="600" y="573"/>
                    </a:lnTo>
                    <a:lnTo>
                      <a:pt x="549" y="581"/>
                    </a:lnTo>
                    <a:lnTo>
                      <a:pt x="403" y="581"/>
                    </a:lnTo>
                    <a:lnTo>
                      <a:pt x="397" y="582"/>
                    </a:lnTo>
                    <a:lnTo>
                      <a:pt x="300" y="596"/>
                    </a:lnTo>
                    <a:lnTo>
                      <a:pt x="291" y="600"/>
                    </a:lnTo>
                    <a:lnTo>
                      <a:pt x="174" y="616"/>
                    </a:lnTo>
                    <a:lnTo>
                      <a:pt x="84" y="625"/>
                    </a:lnTo>
                    <a:lnTo>
                      <a:pt x="62" y="618"/>
                    </a:lnTo>
                    <a:lnTo>
                      <a:pt x="55" y="616"/>
                    </a:lnTo>
                    <a:lnTo>
                      <a:pt x="46" y="572"/>
                    </a:lnTo>
                    <a:lnTo>
                      <a:pt x="35" y="370"/>
                    </a:lnTo>
                    <a:lnTo>
                      <a:pt x="28" y="250"/>
                    </a:lnTo>
                    <a:lnTo>
                      <a:pt x="5" y="132"/>
                    </a:lnTo>
                    <a:lnTo>
                      <a:pt x="0" y="79"/>
                    </a:lnTo>
                    <a:close/>
                  </a:path>
                </a:pathLst>
              </a:custGeom>
              <a:solidFill>
                <a:srgbClr val="FFFFFF"/>
              </a:solidFill>
              <a:ln w="9525">
                <a:noFill/>
                <a:round/>
                <a:headEnd/>
                <a:tailEnd/>
              </a:ln>
            </p:spPr>
            <p:txBody>
              <a:bodyPr/>
              <a:lstStyle/>
              <a:p>
                <a:endParaRPr lang="en-US"/>
              </a:p>
            </p:txBody>
          </p:sp>
        </p:grpSp>
        <p:sp>
          <p:nvSpPr>
            <p:cNvPr id="24585" name="Freeform 23"/>
            <p:cNvSpPr>
              <a:spLocks/>
            </p:cNvSpPr>
            <p:nvPr/>
          </p:nvSpPr>
          <p:spPr bwMode="auto">
            <a:xfrm>
              <a:off x="4923" y="2625"/>
              <a:ext cx="137" cy="73"/>
            </a:xfrm>
            <a:custGeom>
              <a:avLst/>
              <a:gdLst>
                <a:gd name="T0" fmla="*/ 44 w 275"/>
                <a:gd name="T1" fmla="*/ 4 h 145"/>
                <a:gd name="T2" fmla="*/ 36 w 275"/>
                <a:gd name="T3" fmla="*/ 4 h 145"/>
                <a:gd name="T4" fmla="*/ 29 w 275"/>
                <a:gd name="T5" fmla="*/ 7 h 145"/>
                <a:gd name="T6" fmla="*/ 22 w 275"/>
                <a:gd name="T7" fmla="*/ 11 h 145"/>
                <a:gd name="T8" fmla="*/ 16 w 275"/>
                <a:gd name="T9" fmla="*/ 16 h 145"/>
                <a:gd name="T10" fmla="*/ 9 w 275"/>
                <a:gd name="T11" fmla="*/ 24 h 145"/>
                <a:gd name="T12" fmla="*/ 3 w 275"/>
                <a:gd name="T13" fmla="*/ 30 h 145"/>
                <a:gd name="T14" fmla="*/ 2 w 275"/>
                <a:gd name="T15" fmla="*/ 37 h 145"/>
                <a:gd name="T16" fmla="*/ 0 w 275"/>
                <a:gd name="T17" fmla="*/ 44 h 145"/>
                <a:gd name="T18" fmla="*/ 0 w 275"/>
                <a:gd name="T19" fmla="*/ 51 h 145"/>
                <a:gd name="T20" fmla="*/ 4 w 275"/>
                <a:gd name="T21" fmla="*/ 60 h 145"/>
                <a:gd name="T22" fmla="*/ 11 w 275"/>
                <a:gd name="T23" fmla="*/ 63 h 145"/>
                <a:gd name="T24" fmla="*/ 18 w 275"/>
                <a:gd name="T25" fmla="*/ 63 h 145"/>
                <a:gd name="T26" fmla="*/ 25 w 275"/>
                <a:gd name="T27" fmla="*/ 61 h 145"/>
                <a:gd name="T28" fmla="*/ 33 w 275"/>
                <a:gd name="T29" fmla="*/ 55 h 145"/>
                <a:gd name="T30" fmla="*/ 35 w 275"/>
                <a:gd name="T31" fmla="*/ 48 h 145"/>
                <a:gd name="T32" fmla="*/ 36 w 275"/>
                <a:gd name="T33" fmla="*/ 41 h 145"/>
                <a:gd name="T34" fmla="*/ 35 w 275"/>
                <a:gd name="T35" fmla="*/ 35 h 145"/>
                <a:gd name="T36" fmla="*/ 35 w 275"/>
                <a:gd name="T37" fmla="*/ 28 h 145"/>
                <a:gd name="T38" fmla="*/ 42 w 275"/>
                <a:gd name="T39" fmla="*/ 24 h 145"/>
                <a:gd name="T40" fmla="*/ 48 w 275"/>
                <a:gd name="T41" fmla="*/ 24 h 145"/>
                <a:gd name="T42" fmla="*/ 55 w 275"/>
                <a:gd name="T43" fmla="*/ 27 h 145"/>
                <a:gd name="T44" fmla="*/ 57 w 275"/>
                <a:gd name="T45" fmla="*/ 33 h 145"/>
                <a:gd name="T46" fmla="*/ 55 w 275"/>
                <a:gd name="T47" fmla="*/ 40 h 145"/>
                <a:gd name="T48" fmla="*/ 55 w 275"/>
                <a:gd name="T49" fmla="*/ 46 h 145"/>
                <a:gd name="T50" fmla="*/ 53 w 275"/>
                <a:gd name="T51" fmla="*/ 55 h 145"/>
                <a:gd name="T52" fmla="*/ 51 w 275"/>
                <a:gd name="T53" fmla="*/ 64 h 145"/>
                <a:gd name="T54" fmla="*/ 55 w 275"/>
                <a:gd name="T55" fmla="*/ 71 h 145"/>
                <a:gd name="T56" fmla="*/ 62 w 275"/>
                <a:gd name="T57" fmla="*/ 73 h 145"/>
                <a:gd name="T58" fmla="*/ 68 w 275"/>
                <a:gd name="T59" fmla="*/ 73 h 145"/>
                <a:gd name="T60" fmla="*/ 75 w 275"/>
                <a:gd name="T61" fmla="*/ 71 h 145"/>
                <a:gd name="T62" fmla="*/ 80 w 275"/>
                <a:gd name="T63" fmla="*/ 66 h 145"/>
                <a:gd name="T64" fmla="*/ 84 w 275"/>
                <a:gd name="T65" fmla="*/ 57 h 145"/>
                <a:gd name="T66" fmla="*/ 84 w 275"/>
                <a:gd name="T67" fmla="*/ 51 h 145"/>
                <a:gd name="T68" fmla="*/ 81 w 275"/>
                <a:gd name="T69" fmla="*/ 44 h 145"/>
                <a:gd name="T70" fmla="*/ 79 w 275"/>
                <a:gd name="T71" fmla="*/ 38 h 145"/>
                <a:gd name="T72" fmla="*/ 77 w 275"/>
                <a:gd name="T73" fmla="*/ 31 h 145"/>
                <a:gd name="T74" fmla="*/ 75 w 275"/>
                <a:gd name="T75" fmla="*/ 24 h 145"/>
                <a:gd name="T76" fmla="*/ 78 w 275"/>
                <a:gd name="T77" fmla="*/ 20 h 145"/>
                <a:gd name="T78" fmla="*/ 86 w 275"/>
                <a:gd name="T79" fmla="*/ 20 h 145"/>
                <a:gd name="T80" fmla="*/ 93 w 275"/>
                <a:gd name="T81" fmla="*/ 22 h 145"/>
                <a:gd name="T82" fmla="*/ 99 w 275"/>
                <a:gd name="T83" fmla="*/ 28 h 145"/>
                <a:gd name="T84" fmla="*/ 104 w 275"/>
                <a:gd name="T85" fmla="*/ 35 h 145"/>
                <a:gd name="T86" fmla="*/ 113 w 275"/>
                <a:gd name="T87" fmla="*/ 42 h 145"/>
                <a:gd name="T88" fmla="*/ 120 w 275"/>
                <a:gd name="T89" fmla="*/ 46 h 145"/>
                <a:gd name="T90" fmla="*/ 126 w 275"/>
                <a:gd name="T91" fmla="*/ 46 h 145"/>
                <a:gd name="T92" fmla="*/ 133 w 275"/>
                <a:gd name="T93" fmla="*/ 41 h 145"/>
                <a:gd name="T94" fmla="*/ 137 w 275"/>
                <a:gd name="T95" fmla="*/ 35 h 145"/>
                <a:gd name="T96" fmla="*/ 137 w 275"/>
                <a:gd name="T97" fmla="*/ 28 h 145"/>
                <a:gd name="T98" fmla="*/ 132 w 275"/>
                <a:gd name="T99" fmla="*/ 21 h 145"/>
                <a:gd name="T100" fmla="*/ 126 w 275"/>
                <a:gd name="T101" fmla="*/ 16 h 145"/>
                <a:gd name="T102" fmla="*/ 120 w 275"/>
                <a:gd name="T103" fmla="*/ 11 h 145"/>
                <a:gd name="T104" fmla="*/ 112 w 275"/>
                <a:gd name="T105" fmla="*/ 6 h 145"/>
                <a:gd name="T106" fmla="*/ 104 w 275"/>
                <a:gd name="T107" fmla="*/ 2 h 145"/>
                <a:gd name="T108" fmla="*/ 97 w 275"/>
                <a:gd name="T109" fmla="*/ 2 h 145"/>
                <a:gd name="T110" fmla="*/ 90 w 275"/>
                <a:gd name="T111" fmla="*/ 0 h 145"/>
                <a:gd name="T112" fmla="*/ 84 w 275"/>
                <a:gd name="T113" fmla="*/ 0 h 1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75"/>
                <a:gd name="T172" fmla="*/ 0 h 145"/>
                <a:gd name="T173" fmla="*/ 275 w 275"/>
                <a:gd name="T174" fmla="*/ 145 h 1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75" h="145">
                  <a:moveTo>
                    <a:pt x="97" y="4"/>
                  </a:moveTo>
                  <a:lnTo>
                    <a:pt x="88" y="7"/>
                  </a:lnTo>
                  <a:lnTo>
                    <a:pt x="80" y="7"/>
                  </a:lnTo>
                  <a:lnTo>
                    <a:pt x="72" y="7"/>
                  </a:lnTo>
                  <a:lnTo>
                    <a:pt x="66" y="11"/>
                  </a:lnTo>
                  <a:lnTo>
                    <a:pt x="59" y="13"/>
                  </a:lnTo>
                  <a:lnTo>
                    <a:pt x="53" y="16"/>
                  </a:lnTo>
                  <a:lnTo>
                    <a:pt x="44" y="22"/>
                  </a:lnTo>
                  <a:lnTo>
                    <a:pt x="40" y="29"/>
                  </a:lnTo>
                  <a:lnTo>
                    <a:pt x="32" y="31"/>
                  </a:lnTo>
                  <a:lnTo>
                    <a:pt x="27" y="38"/>
                  </a:lnTo>
                  <a:lnTo>
                    <a:pt x="18" y="47"/>
                  </a:lnTo>
                  <a:lnTo>
                    <a:pt x="13" y="53"/>
                  </a:lnTo>
                  <a:lnTo>
                    <a:pt x="6" y="60"/>
                  </a:lnTo>
                  <a:lnTo>
                    <a:pt x="4" y="66"/>
                  </a:lnTo>
                  <a:lnTo>
                    <a:pt x="4" y="73"/>
                  </a:lnTo>
                  <a:lnTo>
                    <a:pt x="0" y="79"/>
                  </a:lnTo>
                  <a:lnTo>
                    <a:pt x="0" y="88"/>
                  </a:lnTo>
                  <a:lnTo>
                    <a:pt x="0" y="95"/>
                  </a:lnTo>
                  <a:lnTo>
                    <a:pt x="0" y="101"/>
                  </a:lnTo>
                  <a:lnTo>
                    <a:pt x="4" y="109"/>
                  </a:lnTo>
                  <a:lnTo>
                    <a:pt x="9" y="119"/>
                  </a:lnTo>
                  <a:lnTo>
                    <a:pt x="15" y="123"/>
                  </a:lnTo>
                  <a:lnTo>
                    <a:pt x="22" y="126"/>
                  </a:lnTo>
                  <a:lnTo>
                    <a:pt x="31" y="126"/>
                  </a:lnTo>
                  <a:lnTo>
                    <a:pt x="37" y="126"/>
                  </a:lnTo>
                  <a:lnTo>
                    <a:pt x="44" y="123"/>
                  </a:lnTo>
                  <a:lnTo>
                    <a:pt x="50" y="122"/>
                  </a:lnTo>
                  <a:lnTo>
                    <a:pt x="59" y="114"/>
                  </a:lnTo>
                  <a:lnTo>
                    <a:pt x="66" y="109"/>
                  </a:lnTo>
                  <a:lnTo>
                    <a:pt x="71" y="101"/>
                  </a:lnTo>
                  <a:lnTo>
                    <a:pt x="71" y="95"/>
                  </a:lnTo>
                  <a:lnTo>
                    <a:pt x="72" y="88"/>
                  </a:lnTo>
                  <a:lnTo>
                    <a:pt x="72" y="82"/>
                  </a:lnTo>
                  <a:lnTo>
                    <a:pt x="71" y="75"/>
                  </a:lnTo>
                  <a:lnTo>
                    <a:pt x="71" y="69"/>
                  </a:lnTo>
                  <a:lnTo>
                    <a:pt x="71" y="61"/>
                  </a:lnTo>
                  <a:lnTo>
                    <a:pt x="71" y="56"/>
                  </a:lnTo>
                  <a:lnTo>
                    <a:pt x="77" y="48"/>
                  </a:lnTo>
                  <a:lnTo>
                    <a:pt x="84" y="48"/>
                  </a:lnTo>
                  <a:lnTo>
                    <a:pt x="90" y="47"/>
                  </a:lnTo>
                  <a:lnTo>
                    <a:pt x="97" y="47"/>
                  </a:lnTo>
                  <a:lnTo>
                    <a:pt x="103" y="48"/>
                  </a:lnTo>
                  <a:lnTo>
                    <a:pt x="110" y="53"/>
                  </a:lnTo>
                  <a:lnTo>
                    <a:pt x="115" y="60"/>
                  </a:lnTo>
                  <a:lnTo>
                    <a:pt x="115" y="66"/>
                  </a:lnTo>
                  <a:lnTo>
                    <a:pt x="115" y="73"/>
                  </a:lnTo>
                  <a:lnTo>
                    <a:pt x="110" y="79"/>
                  </a:lnTo>
                  <a:lnTo>
                    <a:pt x="110" y="86"/>
                  </a:lnTo>
                  <a:lnTo>
                    <a:pt x="110" y="92"/>
                  </a:lnTo>
                  <a:lnTo>
                    <a:pt x="107" y="101"/>
                  </a:lnTo>
                  <a:lnTo>
                    <a:pt x="106" y="110"/>
                  </a:lnTo>
                  <a:lnTo>
                    <a:pt x="103" y="119"/>
                  </a:lnTo>
                  <a:lnTo>
                    <a:pt x="102" y="128"/>
                  </a:lnTo>
                  <a:lnTo>
                    <a:pt x="106" y="135"/>
                  </a:lnTo>
                  <a:lnTo>
                    <a:pt x="110" y="141"/>
                  </a:lnTo>
                  <a:lnTo>
                    <a:pt x="116" y="144"/>
                  </a:lnTo>
                  <a:lnTo>
                    <a:pt x="124" y="145"/>
                  </a:lnTo>
                  <a:lnTo>
                    <a:pt x="130" y="145"/>
                  </a:lnTo>
                  <a:lnTo>
                    <a:pt x="137" y="145"/>
                  </a:lnTo>
                  <a:lnTo>
                    <a:pt x="143" y="145"/>
                  </a:lnTo>
                  <a:lnTo>
                    <a:pt x="150" y="141"/>
                  </a:lnTo>
                  <a:lnTo>
                    <a:pt x="155" y="135"/>
                  </a:lnTo>
                  <a:lnTo>
                    <a:pt x="160" y="131"/>
                  </a:lnTo>
                  <a:lnTo>
                    <a:pt x="165" y="122"/>
                  </a:lnTo>
                  <a:lnTo>
                    <a:pt x="168" y="114"/>
                  </a:lnTo>
                  <a:lnTo>
                    <a:pt x="168" y="109"/>
                  </a:lnTo>
                  <a:lnTo>
                    <a:pt x="168" y="101"/>
                  </a:lnTo>
                  <a:lnTo>
                    <a:pt x="168" y="95"/>
                  </a:lnTo>
                  <a:lnTo>
                    <a:pt x="163" y="88"/>
                  </a:lnTo>
                  <a:lnTo>
                    <a:pt x="160" y="82"/>
                  </a:lnTo>
                  <a:lnTo>
                    <a:pt x="159" y="75"/>
                  </a:lnTo>
                  <a:lnTo>
                    <a:pt x="156" y="69"/>
                  </a:lnTo>
                  <a:lnTo>
                    <a:pt x="155" y="61"/>
                  </a:lnTo>
                  <a:lnTo>
                    <a:pt x="152" y="56"/>
                  </a:lnTo>
                  <a:lnTo>
                    <a:pt x="150" y="48"/>
                  </a:lnTo>
                  <a:lnTo>
                    <a:pt x="150" y="42"/>
                  </a:lnTo>
                  <a:lnTo>
                    <a:pt x="156" y="39"/>
                  </a:lnTo>
                  <a:lnTo>
                    <a:pt x="163" y="39"/>
                  </a:lnTo>
                  <a:lnTo>
                    <a:pt x="172" y="39"/>
                  </a:lnTo>
                  <a:lnTo>
                    <a:pt x="181" y="42"/>
                  </a:lnTo>
                  <a:lnTo>
                    <a:pt x="187" y="44"/>
                  </a:lnTo>
                  <a:lnTo>
                    <a:pt x="194" y="48"/>
                  </a:lnTo>
                  <a:lnTo>
                    <a:pt x="199" y="56"/>
                  </a:lnTo>
                  <a:lnTo>
                    <a:pt x="203" y="61"/>
                  </a:lnTo>
                  <a:lnTo>
                    <a:pt x="209" y="70"/>
                  </a:lnTo>
                  <a:lnTo>
                    <a:pt x="218" y="79"/>
                  </a:lnTo>
                  <a:lnTo>
                    <a:pt x="227" y="84"/>
                  </a:lnTo>
                  <a:lnTo>
                    <a:pt x="234" y="86"/>
                  </a:lnTo>
                  <a:lnTo>
                    <a:pt x="240" y="91"/>
                  </a:lnTo>
                  <a:lnTo>
                    <a:pt x="247" y="91"/>
                  </a:lnTo>
                  <a:lnTo>
                    <a:pt x="253" y="91"/>
                  </a:lnTo>
                  <a:lnTo>
                    <a:pt x="260" y="88"/>
                  </a:lnTo>
                  <a:lnTo>
                    <a:pt x="266" y="82"/>
                  </a:lnTo>
                  <a:lnTo>
                    <a:pt x="274" y="78"/>
                  </a:lnTo>
                  <a:lnTo>
                    <a:pt x="275" y="70"/>
                  </a:lnTo>
                  <a:lnTo>
                    <a:pt x="275" y="64"/>
                  </a:lnTo>
                  <a:lnTo>
                    <a:pt x="274" y="56"/>
                  </a:lnTo>
                  <a:lnTo>
                    <a:pt x="269" y="48"/>
                  </a:lnTo>
                  <a:lnTo>
                    <a:pt x="265" y="42"/>
                  </a:lnTo>
                  <a:lnTo>
                    <a:pt x="260" y="35"/>
                  </a:lnTo>
                  <a:lnTo>
                    <a:pt x="253" y="31"/>
                  </a:lnTo>
                  <a:lnTo>
                    <a:pt x="247" y="25"/>
                  </a:lnTo>
                  <a:lnTo>
                    <a:pt x="240" y="22"/>
                  </a:lnTo>
                  <a:lnTo>
                    <a:pt x="231" y="16"/>
                  </a:lnTo>
                  <a:lnTo>
                    <a:pt x="225" y="11"/>
                  </a:lnTo>
                  <a:lnTo>
                    <a:pt x="216" y="8"/>
                  </a:lnTo>
                  <a:lnTo>
                    <a:pt x="208" y="4"/>
                  </a:lnTo>
                  <a:lnTo>
                    <a:pt x="200" y="3"/>
                  </a:lnTo>
                  <a:lnTo>
                    <a:pt x="194" y="3"/>
                  </a:lnTo>
                  <a:lnTo>
                    <a:pt x="187" y="3"/>
                  </a:lnTo>
                  <a:lnTo>
                    <a:pt x="181" y="0"/>
                  </a:lnTo>
                  <a:lnTo>
                    <a:pt x="174" y="0"/>
                  </a:lnTo>
                  <a:lnTo>
                    <a:pt x="168" y="0"/>
                  </a:lnTo>
                  <a:lnTo>
                    <a:pt x="97" y="4"/>
                  </a:lnTo>
                  <a:close/>
                </a:path>
              </a:pathLst>
            </a:custGeom>
            <a:solidFill>
              <a:srgbClr val="000000"/>
            </a:solidFill>
            <a:ln w="9525">
              <a:noFill/>
              <a:round/>
              <a:headEnd/>
              <a:tailEnd/>
            </a:ln>
          </p:spPr>
          <p:txBody>
            <a:bodyPr/>
            <a:lstStyle/>
            <a:p>
              <a:endParaRPr lang="en-US"/>
            </a:p>
          </p:txBody>
        </p:sp>
        <p:sp>
          <p:nvSpPr>
            <p:cNvPr id="24586" name="Freeform 24"/>
            <p:cNvSpPr>
              <a:spLocks/>
            </p:cNvSpPr>
            <p:nvPr/>
          </p:nvSpPr>
          <p:spPr bwMode="auto">
            <a:xfrm>
              <a:off x="4144" y="2693"/>
              <a:ext cx="346" cy="325"/>
            </a:xfrm>
            <a:custGeom>
              <a:avLst/>
              <a:gdLst>
                <a:gd name="T0" fmla="*/ 121 w 691"/>
                <a:gd name="T1" fmla="*/ 15 h 650"/>
                <a:gd name="T2" fmla="*/ 140 w 691"/>
                <a:gd name="T3" fmla="*/ 5 h 650"/>
                <a:gd name="T4" fmla="*/ 166 w 691"/>
                <a:gd name="T5" fmla="*/ 0 h 650"/>
                <a:gd name="T6" fmla="*/ 188 w 691"/>
                <a:gd name="T7" fmla="*/ 7 h 650"/>
                <a:gd name="T8" fmla="*/ 204 w 691"/>
                <a:gd name="T9" fmla="*/ 20 h 650"/>
                <a:gd name="T10" fmla="*/ 221 w 691"/>
                <a:gd name="T11" fmla="*/ 46 h 650"/>
                <a:gd name="T12" fmla="*/ 241 w 691"/>
                <a:gd name="T13" fmla="*/ 59 h 650"/>
                <a:gd name="T14" fmla="*/ 264 w 691"/>
                <a:gd name="T15" fmla="*/ 73 h 650"/>
                <a:gd name="T16" fmla="*/ 302 w 691"/>
                <a:gd name="T17" fmla="*/ 84 h 650"/>
                <a:gd name="T18" fmla="*/ 337 w 691"/>
                <a:gd name="T19" fmla="*/ 102 h 650"/>
                <a:gd name="T20" fmla="*/ 344 w 691"/>
                <a:gd name="T21" fmla="*/ 115 h 650"/>
                <a:gd name="T22" fmla="*/ 346 w 691"/>
                <a:gd name="T23" fmla="*/ 133 h 650"/>
                <a:gd name="T24" fmla="*/ 335 w 691"/>
                <a:gd name="T25" fmla="*/ 137 h 650"/>
                <a:gd name="T26" fmla="*/ 310 w 691"/>
                <a:gd name="T27" fmla="*/ 135 h 650"/>
                <a:gd name="T28" fmla="*/ 254 w 691"/>
                <a:gd name="T29" fmla="*/ 115 h 650"/>
                <a:gd name="T30" fmla="*/ 260 w 691"/>
                <a:gd name="T31" fmla="*/ 149 h 650"/>
                <a:gd name="T32" fmla="*/ 264 w 691"/>
                <a:gd name="T33" fmla="*/ 193 h 650"/>
                <a:gd name="T34" fmla="*/ 264 w 691"/>
                <a:gd name="T35" fmla="*/ 196 h 650"/>
                <a:gd name="T36" fmla="*/ 262 w 691"/>
                <a:gd name="T37" fmla="*/ 243 h 650"/>
                <a:gd name="T38" fmla="*/ 251 w 691"/>
                <a:gd name="T39" fmla="*/ 281 h 650"/>
                <a:gd name="T40" fmla="*/ 238 w 691"/>
                <a:gd name="T41" fmla="*/ 305 h 650"/>
                <a:gd name="T42" fmla="*/ 212 w 691"/>
                <a:gd name="T43" fmla="*/ 320 h 650"/>
                <a:gd name="T44" fmla="*/ 175 w 691"/>
                <a:gd name="T45" fmla="*/ 323 h 650"/>
                <a:gd name="T46" fmla="*/ 172 w 691"/>
                <a:gd name="T47" fmla="*/ 325 h 650"/>
                <a:gd name="T48" fmla="*/ 139 w 691"/>
                <a:gd name="T49" fmla="*/ 314 h 650"/>
                <a:gd name="T50" fmla="*/ 135 w 691"/>
                <a:gd name="T51" fmla="*/ 316 h 650"/>
                <a:gd name="T52" fmla="*/ 118 w 691"/>
                <a:gd name="T53" fmla="*/ 285 h 650"/>
                <a:gd name="T54" fmla="*/ 99 w 691"/>
                <a:gd name="T55" fmla="*/ 243 h 650"/>
                <a:gd name="T56" fmla="*/ 91 w 691"/>
                <a:gd name="T57" fmla="*/ 190 h 650"/>
                <a:gd name="T58" fmla="*/ 64 w 691"/>
                <a:gd name="T59" fmla="*/ 176 h 650"/>
                <a:gd name="T60" fmla="*/ 38 w 691"/>
                <a:gd name="T61" fmla="*/ 163 h 650"/>
                <a:gd name="T62" fmla="*/ 16 w 691"/>
                <a:gd name="T63" fmla="*/ 148 h 650"/>
                <a:gd name="T64" fmla="*/ 3 w 691"/>
                <a:gd name="T65" fmla="*/ 129 h 650"/>
                <a:gd name="T66" fmla="*/ 0 w 691"/>
                <a:gd name="T67" fmla="*/ 117 h 650"/>
                <a:gd name="T68" fmla="*/ 1 w 691"/>
                <a:gd name="T69" fmla="*/ 102 h 650"/>
                <a:gd name="T70" fmla="*/ 14 w 691"/>
                <a:gd name="T71" fmla="*/ 88 h 650"/>
                <a:gd name="T72" fmla="*/ 33 w 691"/>
                <a:gd name="T73" fmla="*/ 72 h 650"/>
                <a:gd name="T74" fmla="*/ 29 w 691"/>
                <a:gd name="T75" fmla="*/ 74 h 650"/>
                <a:gd name="T76" fmla="*/ 33 w 691"/>
                <a:gd name="T77" fmla="*/ 72 h 650"/>
                <a:gd name="T78" fmla="*/ 57 w 691"/>
                <a:gd name="T79" fmla="*/ 53 h 650"/>
                <a:gd name="T80" fmla="*/ 88 w 691"/>
                <a:gd name="T81" fmla="*/ 28 h 650"/>
                <a:gd name="T82" fmla="*/ 121 w 691"/>
                <a:gd name="T83" fmla="*/ 15 h 6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1"/>
                <a:gd name="T127" fmla="*/ 0 h 650"/>
                <a:gd name="T128" fmla="*/ 691 w 691"/>
                <a:gd name="T129" fmla="*/ 650 h 6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1" h="650">
                  <a:moveTo>
                    <a:pt x="242" y="31"/>
                  </a:moveTo>
                  <a:lnTo>
                    <a:pt x="279" y="9"/>
                  </a:lnTo>
                  <a:lnTo>
                    <a:pt x="332" y="0"/>
                  </a:lnTo>
                  <a:lnTo>
                    <a:pt x="376" y="15"/>
                  </a:lnTo>
                  <a:lnTo>
                    <a:pt x="407" y="41"/>
                  </a:lnTo>
                  <a:lnTo>
                    <a:pt x="442" y="93"/>
                  </a:lnTo>
                  <a:lnTo>
                    <a:pt x="481" y="119"/>
                  </a:lnTo>
                  <a:lnTo>
                    <a:pt x="528" y="146"/>
                  </a:lnTo>
                  <a:lnTo>
                    <a:pt x="603" y="169"/>
                  </a:lnTo>
                  <a:lnTo>
                    <a:pt x="673" y="205"/>
                  </a:lnTo>
                  <a:lnTo>
                    <a:pt x="688" y="230"/>
                  </a:lnTo>
                  <a:lnTo>
                    <a:pt x="691" y="266"/>
                  </a:lnTo>
                  <a:lnTo>
                    <a:pt x="669" y="274"/>
                  </a:lnTo>
                  <a:lnTo>
                    <a:pt x="620" y="269"/>
                  </a:lnTo>
                  <a:lnTo>
                    <a:pt x="507" y="231"/>
                  </a:lnTo>
                  <a:lnTo>
                    <a:pt x="519" y="297"/>
                  </a:lnTo>
                  <a:lnTo>
                    <a:pt x="528" y="386"/>
                  </a:lnTo>
                  <a:lnTo>
                    <a:pt x="528" y="393"/>
                  </a:lnTo>
                  <a:lnTo>
                    <a:pt x="523" y="487"/>
                  </a:lnTo>
                  <a:lnTo>
                    <a:pt x="501" y="562"/>
                  </a:lnTo>
                  <a:lnTo>
                    <a:pt x="475" y="609"/>
                  </a:lnTo>
                  <a:lnTo>
                    <a:pt x="423" y="640"/>
                  </a:lnTo>
                  <a:lnTo>
                    <a:pt x="350" y="646"/>
                  </a:lnTo>
                  <a:lnTo>
                    <a:pt x="344" y="650"/>
                  </a:lnTo>
                  <a:lnTo>
                    <a:pt x="278" y="628"/>
                  </a:lnTo>
                  <a:lnTo>
                    <a:pt x="270" y="631"/>
                  </a:lnTo>
                  <a:lnTo>
                    <a:pt x="235" y="569"/>
                  </a:lnTo>
                  <a:lnTo>
                    <a:pt x="198" y="486"/>
                  </a:lnTo>
                  <a:lnTo>
                    <a:pt x="181" y="380"/>
                  </a:lnTo>
                  <a:lnTo>
                    <a:pt x="128" y="353"/>
                  </a:lnTo>
                  <a:lnTo>
                    <a:pt x="75" y="327"/>
                  </a:lnTo>
                  <a:lnTo>
                    <a:pt x="32" y="296"/>
                  </a:lnTo>
                  <a:lnTo>
                    <a:pt x="5" y="258"/>
                  </a:lnTo>
                  <a:lnTo>
                    <a:pt x="0" y="235"/>
                  </a:lnTo>
                  <a:lnTo>
                    <a:pt x="1" y="205"/>
                  </a:lnTo>
                  <a:lnTo>
                    <a:pt x="28" y="177"/>
                  </a:lnTo>
                  <a:lnTo>
                    <a:pt x="66" y="143"/>
                  </a:lnTo>
                  <a:lnTo>
                    <a:pt x="58" y="147"/>
                  </a:lnTo>
                  <a:lnTo>
                    <a:pt x="66" y="143"/>
                  </a:lnTo>
                  <a:lnTo>
                    <a:pt x="114" y="106"/>
                  </a:lnTo>
                  <a:lnTo>
                    <a:pt x="176" y="57"/>
                  </a:lnTo>
                  <a:lnTo>
                    <a:pt x="242" y="31"/>
                  </a:lnTo>
                  <a:close/>
                </a:path>
              </a:pathLst>
            </a:custGeom>
            <a:solidFill>
              <a:srgbClr val="000000"/>
            </a:solidFill>
            <a:ln w="9525">
              <a:noFill/>
              <a:round/>
              <a:headEnd/>
              <a:tailEnd/>
            </a:ln>
          </p:spPr>
          <p:txBody>
            <a:bodyPr/>
            <a:lstStyle/>
            <a:p>
              <a:endParaRPr lang="en-US"/>
            </a:p>
          </p:txBody>
        </p:sp>
        <p:grpSp>
          <p:nvGrpSpPr>
            <p:cNvPr id="24587" name="Group 27"/>
            <p:cNvGrpSpPr>
              <a:grpSpLocks/>
            </p:cNvGrpSpPr>
            <p:nvPr/>
          </p:nvGrpSpPr>
          <p:grpSpPr bwMode="auto">
            <a:xfrm>
              <a:off x="4195" y="2678"/>
              <a:ext cx="332" cy="337"/>
              <a:chOff x="4195" y="2678"/>
              <a:chExt cx="332" cy="337"/>
            </a:xfrm>
          </p:grpSpPr>
          <p:sp>
            <p:nvSpPr>
              <p:cNvPr id="24607" name="Freeform 25"/>
              <p:cNvSpPr>
                <a:spLocks/>
              </p:cNvSpPr>
              <p:nvPr/>
            </p:nvSpPr>
            <p:spPr bwMode="auto">
              <a:xfrm>
                <a:off x="4195" y="2678"/>
                <a:ext cx="332" cy="337"/>
              </a:xfrm>
              <a:custGeom>
                <a:avLst/>
                <a:gdLst>
                  <a:gd name="T0" fmla="*/ 28 w 664"/>
                  <a:gd name="T1" fmla="*/ 30 h 676"/>
                  <a:gd name="T2" fmla="*/ 75 w 664"/>
                  <a:gd name="T3" fmla="*/ 32 h 676"/>
                  <a:gd name="T4" fmla="*/ 118 w 664"/>
                  <a:gd name="T5" fmla="*/ 32 h 676"/>
                  <a:gd name="T6" fmla="*/ 182 w 664"/>
                  <a:gd name="T7" fmla="*/ 20 h 676"/>
                  <a:gd name="T8" fmla="*/ 232 w 664"/>
                  <a:gd name="T9" fmla="*/ 6 h 676"/>
                  <a:gd name="T10" fmla="*/ 259 w 664"/>
                  <a:gd name="T11" fmla="*/ 0 h 676"/>
                  <a:gd name="T12" fmla="*/ 274 w 664"/>
                  <a:gd name="T13" fmla="*/ 0 h 676"/>
                  <a:gd name="T14" fmla="*/ 284 w 664"/>
                  <a:gd name="T15" fmla="*/ 6 h 676"/>
                  <a:gd name="T16" fmla="*/ 290 w 664"/>
                  <a:gd name="T17" fmla="*/ 34 h 676"/>
                  <a:gd name="T18" fmla="*/ 300 w 664"/>
                  <a:gd name="T19" fmla="*/ 106 h 676"/>
                  <a:gd name="T20" fmla="*/ 301 w 664"/>
                  <a:gd name="T21" fmla="*/ 109 h 676"/>
                  <a:gd name="T22" fmla="*/ 314 w 664"/>
                  <a:gd name="T23" fmla="*/ 187 h 676"/>
                  <a:gd name="T24" fmla="*/ 328 w 664"/>
                  <a:gd name="T25" fmla="*/ 273 h 676"/>
                  <a:gd name="T26" fmla="*/ 332 w 664"/>
                  <a:gd name="T27" fmla="*/ 302 h 676"/>
                  <a:gd name="T28" fmla="*/ 331 w 664"/>
                  <a:gd name="T29" fmla="*/ 313 h 676"/>
                  <a:gd name="T30" fmla="*/ 319 w 664"/>
                  <a:gd name="T31" fmla="*/ 323 h 676"/>
                  <a:gd name="T32" fmla="*/ 314 w 664"/>
                  <a:gd name="T33" fmla="*/ 323 h 676"/>
                  <a:gd name="T34" fmla="*/ 295 w 664"/>
                  <a:gd name="T35" fmla="*/ 325 h 676"/>
                  <a:gd name="T36" fmla="*/ 212 w 664"/>
                  <a:gd name="T37" fmla="*/ 322 h 676"/>
                  <a:gd name="T38" fmla="*/ 209 w 664"/>
                  <a:gd name="T39" fmla="*/ 323 h 676"/>
                  <a:gd name="T40" fmla="*/ 138 w 664"/>
                  <a:gd name="T41" fmla="*/ 328 h 676"/>
                  <a:gd name="T42" fmla="*/ 84 w 664"/>
                  <a:gd name="T43" fmla="*/ 335 h 676"/>
                  <a:gd name="T44" fmla="*/ 45 w 664"/>
                  <a:gd name="T45" fmla="*/ 337 h 676"/>
                  <a:gd name="T46" fmla="*/ 42 w 664"/>
                  <a:gd name="T47" fmla="*/ 337 h 676"/>
                  <a:gd name="T48" fmla="*/ 22 w 664"/>
                  <a:gd name="T49" fmla="*/ 333 h 676"/>
                  <a:gd name="T50" fmla="*/ 16 w 664"/>
                  <a:gd name="T51" fmla="*/ 325 h 676"/>
                  <a:gd name="T52" fmla="*/ 13 w 664"/>
                  <a:gd name="T53" fmla="*/ 294 h 676"/>
                  <a:gd name="T54" fmla="*/ 12 w 664"/>
                  <a:gd name="T55" fmla="*/ 230 h 676"/>
                  <a:gd name="T56" fmla="*/ 7 w 664"/>
                  <a:gd name="T57" fmla="*/ 148 h 676"/>
                  <a:gd name="T58" fmla="*/ 0 w 664"/>
                  <a:gd name="T59" fmla="*/ 48 h 676"/>
                  <a:gd name="T60" fmla="*/ 1 w 664"/>
                  <a:gd name="T61" fmla="*/ 34 h 676"/>
                  <a:gd name="T62" fmla="*/ 12 w 664"/>
                  <a:gd name="T63" fmla="*/ 28 h 676"/>
                  <a:gd name="T64" fmla="*/ 28 w 664"/>
                  <a:gd name="T65" fmla="*/ 30 h 6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4"/>
                  <a:gd name="T100" fmla="*/ 0 h 676"/>
                  <a:gd name="T101" fmla="*/ 664 w 664"/>
                  <a:gd name="T102" fmla="*/ 676 h 6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4" h="676">
                    <a:moveTo>
                      <a:pt x="56" y="60"/>
                    </a:moveTo>
                    <a:lnTo>
                      <a:pt x="149" y="65"/>
                    </a:lnTo>
                    <a:lnTo>
                      <a:pt x="236" y="65"/>
                    </a:lnTo>
                    <a:lnTo>
                      <a:pt x="365" y="41"/>
                    </a:lnTo>
                    <a:lnTo>
                      <a:pt x="465" y="13"/>
                    </a:lnTo>
                    <a:lnTo>
                      <a:pt x="518" y="0"/>
                    </a:lnTo>
                    <a:lnTo>
                      <a:pt x="547" y="0"/>
                    </a:lnTo>
                    <a:lnTo>
                      <a:pt x="567" y="12"/>
                    </a:lnTo>
                    <a:lnTo>
                      <a:pt x="580" y="69"/>
                    </a:lnTo>
                    <a:lnTo>
                      <a:pt x="599" y="212"/>
                    </a:lnTo>
                    <a:lnTo>
                      <a:pt x="602" y="219"/>
                    </a:lnTo>
                    <a:lnTo>
                      <a:pt x="627" y="375"/>
                    </a:lnTo>
                    <a:lnTo>
                      <a:pt x="656" y="547"/>
                    </a:lnTo>
                    <a:lnTo>
                      <a:pt x="664" y="605"/>
                    </a:lnTo>
                    <a:lnTo>
                      <a:pt x="661" y="627"/>
                    </a:lnTo>
                    <a:lnTo>
                      <a:pt x="637" y="648"/>
                    </a:lnTo>
                    <a:lnTo>
                      <a:pt x="628" y="648"/>
                    </a:lnTo>
                    <a:lnTo>
                      <a:pt x="589" y="652"/>
                    </a:lnTo>
                    <a:lnTo>
                      <a:pt x="425" y="645"/>
                    </a:lnTo>
                    <a:lnTo>
                      <a:pt x="418" y="648"/>
                    </a:lnTo>
                    <a:lnTo>
                      <a:pt x="275" y="658"/>
                    </a:lnTo>
                    <a:lnTo>
                      <a:pt x="168" y="671"/>
                    </a:lnTo>
                    <a:lnTo>
                      <a:pt x="90" y="676"/>
                    </a:lnTo>
                    <a:lnTo>
                      <a:pt x="84" y="676"/>
                    </a:lnTo>
                    <a:lnTo>
                      <a:pt x="44" y="668"/>
                    </a:lnTo>
                    <a:lnTo>
                      <a:pt x="32" y="651"/>
                    </a:lnTo>
                    <a:lnTo>
                      <a:pt x="27" y="589"/>
                    </a:lnTo>
                    <a:lnTo>
                      <a:pt x="24" y="461"/>
                    </a:lnTo>
                    <a:lnTo>
                      <a:pt x="15" y="296"/>
                    </a:lnTo>
                    <a:lnTo>
                      <a:pt x="0" y="96"/>
                    </a:lnTo>
                    <a:lnTo>
                      <a:pt x="2" y="69"/>
                    </a:lnTo>
                    <a:lnTo>
                      <a:pt x="24" y="57"/>
                    </a:lnTo>
                    <a:lnTo>
                      <a:pt x="56" y="60"/>
                    </a:lnTo>
                    <a:close/>
                  </a:path>
                </a:pathLst>
              </a:custGeom>
              <a:solidFill>
                <a:srgbClr val="000000"/>
              </a:solidFill>
              <a:ln w="9525">
                <a:noFill/>
                <a:round/>
                <a:headEnd/>
                <a:tailEnd/>
              </a:ln>
            </p:spPr>
            <p:txBody>
              <a:bodyPr/>
              <a:lstStyle/>
              <a:p>
                <a:endParaRPr lang="en-US"/>
              </a:p>
            </p:txBody>
          </p:sp>
          <p:sp>
            <p:nvSpPr>
              <p:cNvPr id="24608" name="Freeform 26"/>
              <p:cNvSpPr>
                <a:spLocks/>
              </p:cNvSpPr>
              <p:nvPr/>
            </p:nvSpPr>
            <p:spPr bwMode="auto">
              <a:xfrm>
                <a:off x="4213" y="2695"/>
                <a:ext cx="294" cy="303"/>
              </a:xfrm>
              <a:custGeom>
                <a:avLst/>
                <a:gdLst>
                  <a:gd name="T0" fmla="*/ 0 w 589"/>
                  <a:gd name="T1" fmla="*/ 28 h 605"/>
                  <a:gd name="T2" fmla="*/ 49 w 589"/>
                  <a:gd name="T3" fmla="*/ 28 h 605"/>
                  <a:gd name="T4" fmla="*/ 101 w 589"/>
                  <a:gd name="T5" fmla="*/ 31 h 605"/>
                  <a:gd name="T6" fmla="*/ 143 w 589"/>
                  <a:gd name="T7" fmla="*/ 26 h 605"/>
                  <a:gd name="T8" fmla="*/ 190 w 589"/>
                  <a:gd name="T9" fmla="*/ 15 h 605"/>
                  <a:gd name="T10" fmla="*/ 238 w 589"/>
                  <a:gd name="T11" fmla="*/ 0 h 605"/>
                  <a:gd name="T12" fmla="*/ 246 w 589"/>
                  <a:gd name="T13" fmla="*/ 1 h 605"/>
                  <a:gd name="T14" fmla="*/ 257 w 589"/>
                  <a:gd name="T15" fmla="*/ 8 h 605"/>
                  <a:gd name="T16" fmla="*/ 265 w 589"/>
                  <a:gd name="T17" fmla="*/ 81 h 605"/>
                  <a:gd name="T18" fmla="*/ 274 w 589"/>
                  <a:gd name="T19" fmla="*/ 137 h 605"/>
                  <a:gd name="T20" fmla="*/ 283 w 589"/>
                  <a:gd name="T21" fmla="*/ 192 h 605"/>
                  <a:gd name="T22" fmla="*/ 294 w 589"/>
                  <a:gd name="T23" fmla="*/ 268 h 605"/>
                  <a:gd name="T24" fmla="*/ 293 w 589"/>
                  <a:gd name="T25" fmla="*/ 284 h 605"/>
                  <a:gd name="T26" fmla="*/ 286 w 589"/>
                  <a:gd name="T27" fmla="*/ 290 h 605"/>
                  <a:gd name="T28" fmla="*/ 260 w 589"/>
                  <a:gd name="T29" fmla="*/ 293 h 605"/>
                  <a:gd name="T30" fmla="*/ 188 w 589"/>
                  <a:gd name="T31" fmla="*/ 289 h 605"/>
                  <a:gd name="T32" fmla="*/ 185 w 589"/>
                  <a:gd name="T33" fmla="*/ 290 h 605"/>
                  <a:gd name="T34" fmla="*/ 136 w 589"/>
                  <a:gd name="T35" fmla="*/ 293 h 605"/>
                  <a:gd name="T36" fmla="*/ 132 w 589"/>
                  <a:gd name="T37" fmla="*/ 295 h 605"/>
                  <a:gd name="T38" fmla="*/ 72 w 589"/>
                  <a:gd name="T39" fmla="*/ 301 h 605"/>
                  <a:gd name="T40" fmla="*/ 27 w 589"/>
                  <a:gd name="T41" fmla="*/ 303 h 605"/>
                  <a:gd name="T42" fmla="*/ 16 w 589"/>
                  <a:gd name="T43" fmla="*/ 298 h 605"/>
                  <a:gd name="T44" fmla="*/ 12 w 589"/>
                  <a:gd name="T45" fmla="*/ 298 h 605"/>
                  <a:gd name="T46" fmla="*/ 10 w 589"/>
                  <a:gd name="T47" fmla="*/ 275 h 605"/>
                  <a:gd name="T48" fmla="*/ 10 w 589"/>
                  <a:gd name="T49" fmla="*/ 174 h 605"/>
                  <a:gd name="T50" fmla="*/ 9 w 589"/>
                  <a:gd name="T51" fmla="*/ 114 h 605"/>
                  <a:gd name="T52" fmla="*/ 1 w 589"/>
                  <a:gd name="T53" fmla="*/ 54 h 605"/>
                  <a:gd name="T54" fmla="*/ 0 w 589"/>
                  <a:gd name="T55" fmla="*/ 28 h 60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9"/>
                  <a:gd name="T85" fmla="*/ 0 h 605"/>
                  <a:gd name="T86" fmla="*/ 589 w 589"/>
                  <a:gd name="T87" fmla="*/ 605 h 60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9" h="605">
                    <a:moveTo>
                      <a:pt x="0" y="55"/>
                    </a:moveTo>
                    <a:lnTo>
                      <a:pt x="98" y="56"/>
                    </a:lnTo>
                    <a:lnTo>
                      <a:pt x="203" y="61"/>
                    </a:lnTo>
                    <a:lnTo>
                      <a:pt x="287" y="52"/>
                    </a:lnTo>
                    <a:lnTo>
                      <a:pt x="381" y="30"/>
                    </a:lnTo>
                    <a:lnTo>
                      <a:pt x="477" y="0"/>
                    </a:lnTo>
                    <a:lnTo>
                      <a:pt x="493" y="2"/>
                    </a:lnTo>
                    <a:lnTo>
                      <a:pt x="514" y="15"/>
                    </a:lnTo>
                    <a:lnTo>
                      <a:pt x="530" y="161"/>
                    </a:lnTo>
                    <a:lnTo>
                      <a:pt x="549" y="274"/>
                    </a:lnTo>
                    <a:lnTo>
                      <a:pt x="567" y="384"/>
                    </a:lnTo>
                    <a:lnTo>
                      <a:pt x="589" y="536"/>
                    </a:lnTo>
                    <a:lnTo>
                      <a:pt x="587" y="567"/>
                    </a:lnTo>
                    <a:lnTo>
                      <a:pt x="573" y="580"/>
                    </a:lnTo>
                    <a:lnTo>
                      <a:pt x="521" y="585"/>
                    </a:lnTo>
                    <a:lnTo>
                      <a:pt x="376" y="577"/>
                    </a:lnTo>
                    <a:lnTo>
                      <a:pt x="370" y="579"/>
                    </a:lnTo>
                    <a:lnTo>
                      <a:pt x="273" y="586"/>
                    </a:lnTo>
                    <a:lnTo>
                      <a:pt x="264" y="590"/>
                    </a:lnTo>
                    <a:lnTo>
                      <a:pt x="145" y="601"/>
                    </a:lnTo>
                    <a:lnTo>
                      <a:pt x="55" y="605"/>
                    </a:lnTo>
                    <a:lnTo>
                      <a:pt x="33" y="596"/>
                    </a:lnTo>
                    <a:lnTo>
                      <a:pt x="25" y="595"/>
                    </a:lnTo>
                    <a:lnTo>
                      <a:pt x="20" y="549"/>
                    </a:lnTo>
                    <a:lnTo>
                      <a:pt x="20" y="348"/>
                    </a:lnTo>
                    <a:lnTo>
                      <a:pt x="18" y="227"/>
                    </a:lnTo>
                    <a:lnTo>
                      <a:pt x="2" y="108"/>
                    </a:lnTo>
                    <a:lnTo>
                      <a:pt x="0" y="55"/>
                    </a:lnTo>
                    <a:close/>
                  </a:path>
                </a:pathLst>
              </a:custGeom>
              <a:solidFill>
                <a:srgbClr val="FFFFFF"/>
              </a:solidFill>
              <a:ln w="9525">
                <a:noFill/>
                <a:round/>
                <a:headEnd/>
                <a:tailEnd/>
              </a:ln>
            </p:spPr>
            <p:txBody>
              <a:bodyPr/>
              <a:lstStyle/>
              <a:p>
                <a:endParaRPr lang="en-US"/>
              </a:p>
            </p:txBody>
          </p:sp>
        </p:grpSp>
        <p:sp>
          <p:nvSpPr>
            <p:cNvPr id="24588" name="Freeform 28"/>
            <p:cNvSpPr>
              <a:spLocks/>
            </p:cNvSpPr>
            <p:nvPr/>
          </p:nvSpPr>
          <p:spPr bwMode="auto">
            <a:xfrm>
              <a:off x="4191" y="2803"/>
              <a:ext cx="72" cy="128"/>
            </a:xfrm>
            <a:custGeom>
              <a:avLst/>
              <a:gdLst>
                <a:gd name="T0" fmla="*/ 9 w 146"/>
                <a:gd name="T1" fmla="*/ 40 h 256"/>
                <a:gd name="T2" fmla="*/ 16 w 146"/>
                <a:gd name="T3" fmla="*/ 33 h 256"/>
                <a:gd name="T4" fmla="*/ 16 w 146"/>
                <a:gd name="T5" fmla="*/ 26 h 256"/>
                <a:gd name="T6" fmla="*/ 15 w 146"/>
                <a:gd name="T7" fmla="*/ 19 h 256"/>
                <a:gd name="T8" fmla="*/ 20 w 146"/>
                <a:gd name="T9" fmla="*/ 13 h 256"/>
                <a:gd name="T10" fmla="*/ 26 w 146"/>
                <a:gd name="T11" fmla="*/ 6 h 256"/>
                <a:gd name="T12" fmla="*/ 33 w 146"/>
                <a:gd name="T13" fmla="*/ 3 h 256"/>
                <a:gd name="T14" fmla="*/ 40 w 146"/>
                <a:gd name="T15" fmla="*/ 0 h 256"/>
                <a:gd name="T16" fmla="*/ 48 w 146"/>
                <a:gd name="T17" fmla="*/ 1 h 256"/>
                <a:gd name="T18" fmla="*/ 55 w 146"/>
                <a:gd name="T19" fmla="*/ 3 h 256"/>
                <a:gd name="T20" fmla="*/ 60 w 146"/>
                <a:gd name="T21" fmla="*/ 7 h 256"/>
                <a:gd name="T22" fmla="*/ 63 w 146"/>
                <a:gd name="T23" fmla="*/ 15 h 256"/>
                <a:gd name="T24" fmla="*/ 59 w 146"/>
                <a:gd name="T25" fmla="*/ 22 h 256"/>
                <a:gd name="T26" fmla="*/ 55 w 146"/>
                <a:gd name="T27" fmla="*/ 28 h 256"/>
                <a:gd name="T28" fmla="*/ 48 w 146"/>
                <a:gd name="T29" fmla="*/ 33 h 256"/>
                <a:gd name="T30" fmla="*/ 41 w 146"/>
                <a:gd name="T31" fmla="*/ 36 h 256"/>
                <a:gd name="T32" fmla="*/ 38 w 146"/>
                <a:gd name="T33" fmla="*/ 42 h 256"/>
                <a:gd name="T34" fmla="*/ 37 w 146"/>
                <a:gd name="T35" fmla="*/ 48 h 256"/>
                <a:gd name="T36" fmla="*/ 40 w 146"/>
                <a:gd name="T37" fmla="*/ 53 h 256"/>
                <a:gd name="T38" fmla="*/ 46 w 146"/>
                <a:gd name="T39" fmla="*/ 57 h 256"/>
                <a:gd name="T40" fmla="*/ 57 w 146"/>
                <a:gd name="T41" fmla="*/ 61 h 256"/>
                <a:gd name="T42" fmla="*/ 64 w 146"/>
                <a:gd name="T43" fmla="*/ 66 h 256"/>
                <a:gd name="T44" fmla="*/ 71 w 146"/>
                <a:gd name="T45" fmla="*/ 72 h 256"/>
                <a:gd name="T46" fmla="*/ 72 w 146"/>
                <a:gd name="T47" fmla="*/ 80 h 256"/>
                <a:gd name="T48" fmla="*/ 72 w 146"/>
                <a:gd name="T49" fmla="*/ 88 h 256"/>
                <a:gd name="T50" fmla="*/ 71 w 146"/>
                <a:gd name="T51" fmla="*/ 95 h 256"/>
                <a:gd name="T52" fmla="*/ 64 w 146"/>
                <a:gd name="T53" fmla="*/ 97 h 256"/>
                <a:gd name="T54" fmla="*/ 55 w 146"/>
                <a:gd name="T55" fmla="*/ 99 h 256"/>
                <a:gd name="T56" fmla="*/ 48 w 146"/>
                <a:gd name="T57" fmla="*/ 100 h 256"/>
                <a:gd name="T58" fmla="*/ 40 w 146"/>
                <a:gd name="T59" fmla="*/ 95 h 256"/>
                <a:gd name="T60" fmla="*/ 35 w 146"/>
                <a:gd name="T61" fmla="*/ 89 h 256"/>
                <a:gd name="T62" fmla="*/ 29 w 146"/>
                <a:gd name="T63" fmla="*/ 93 h 256"/>
                <a:gd name="T64" fmla="*/ 29 w 146"/>
                <a:gd name="T65" fmla="*/ 100 h 256"/>
                <a:gd name="T66" fmla="*/ 34 w 146"/>
                <a:gd name="T67" fmla="*/ 108 h 256"/>
                <a:gd name="T68" fmla="*/ 36 w 146"/>
                <a:gd name="T69" fmla="*/ 115 h 256"/>
                <a:gd name="T70" fmla="*/ 32 w 146"/>
                <a:gd name="T71" fmla="*/ 123 h 256"/>
                <a:gd name="T72" fmla="*/ 25 w 146"/>
                <a:gd name="T73" fmla="*/ 126 h 256"/>
                <a:gd name="T74" fmla="*/ 18 w 146"/>
                <a:gd name="T75" fmla="*/ 126 h 256"/>
                <a:gd name="T76" fmla="*/ 11 w 146"/>
                <a:gd name="T77" fmla="*/ 120 h 256"/>
                <a:gd name="T78" fmla="*/ 4 w 146"/>
                <a:gd name="T79" fmla="*/ 112 h 256"/>
                <a:gd name="T80" fmla="*/ 3 w 146"/>
                <a:gd name="T81" fmla="*/ 104 h 256"/>
                <a:gd name="T82" fmla="*/ 3 w 146"/>
                <a:gd name="T83" fmla="*/ 97 h 256"/>
                <a:gd name="T84" fmla="*/ 5 w 146"/>
                <a:gd name="T85" fmla="*/ 89 h 256"/>
                <a:gd name="T86" fmla="*/ 5 w 146"/>
                <a:gd name="T87" fmla="*/ 82 h 256"/>
                <a:gd name="T88" fmla="*/ 5 w 146"/>
                <a:gd name="T89" fmla="*/ 75 h 256"/>
                <a:gd name="T90" fmla="*/ 5 w 146"/>
                <a:gd name="T91" fmla="*/ 69 h 256"/>
                <a:gd name="T92" fmla="*/ 0 w 146"/>
                <a:gd name="T93" fmla="*/ 51 h 2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256"/>
                <a:gd name="T143" fmla="*/ 146 w 146"/>
                <a:gd name="T144" fmla="*/ 256 h 25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256">
                  <a:moveTo>
                    <a:pt x="11" y="81"/>
                  </a:moveTo>
                  <a:lnTo>
                    <a:pt x="19" y="81"/>
                  </a:lnTo>
                  <a:lnTo>
                    <a:pt x="27" y="75"/>
                  </a:lnTo>
                  <a:lnTo>
                    <a:pt x="33" y="66"/>
                  </a:lnTo>
                  <a:lnTo>
                    <a:pt x="33" y="59"/>
                  </a:lnTo>
                  <a:lnTo>
                    <a:pt x="33" y="53"/>
                  </a:lnTo>
                  <a:lnTo>
                    <a:pt x="31" y="45"/>
                  </a:lnTo>
                  <a:lnTo>
                    <a:pt x="31" y="39"/>
                  </a:lnTo>
                  <a:lnTo>
                    <a:pt x="33" y="32"/>
                  </a:lnTo>
                  <a:lnTo>
                    <a:pt x="40" y="26"/>
                  </a:lnTo>
                  <a:lnTo>
                    <a:pt x="44" y="19"/>
                  </a:lnTo>
                  <a:lnTo>
                    <a:pt x="53" y="13"/>
                  </a:lnTo>
                  <a:lnTo>
                    <a:pt x="59" y="9"/>
                  </a:lnTo>
                  <a:lnTo>
                    <a:pt x="66" y="6"/>
                  </a:lnTo>
                  <a:lnTo>
                    <a:pt x="72" y="1"/>
                  </a:lnTo>
                  <a:lnTo>
                    <a:pt x="81" y="0"/>
                  </a:lnTo>
                  <a:lnTo>
                    <a:pt x="89" y="0"/>
                  </a:lnTo>
                  <a:lnTo>
                    <a:pt x="97" y="1"/>
                  </a:lnTo>
                  <a:lnTo>
                    <a:pt x="103" y="4"/>
                  </a:lnTo>
                  <a:lnTo>
                    <a:pt x="111" y="6"/>
                  </a:lnTo>
                  <a:lnTo>
                    <a:pt x="117" y="9"/>
                  </a:lnTo>
                  <a:lnTo>
                    <a:pt x="121" y="14"/>
                  </a:lnTo>
                  <a:lnTo>
                    <a:pt x="128" y="23"/>
                  </a:lnTo>
                  <a:lnTo>
                    <a:pt x="128" y="31"/>
                  </a:lnTo>
                  <a:lnTo>
                    <a:pt x="128" y="37"/>
                  </a:lnTo>
                  <a:lnTo>
                    <a:pt x="119" y="45"/>
                  </a:lnTo>
                  <a:lnTo>
                    <a:pt x="117" y="54"/>
                  </a:lnTo>
                  <a:lnTo>
                    <a:pt x="111" y="57"/>
                  </a:lnTo>
                  <a:lnTo>
                    <a:pt x="103" y="62"/>
                  </a:lnTo>
                  <a:lnTo>
                    <a:pt x="97" y="66"/>
                  </a:lnTo>
                  <a:lnTo>
                    <a:pt x="90" y="67"/>
                  </a:lnTo>
                  <a:lnTo>
                    <a:pt x="84" y="72"/>
                  </a:lnTo>
                  <a:lnTo>
                    <a:pt x="77" y="76"/>
                  </a:lnTo>
                  <a:lnTo>
                    <a:pt x="77" y="84"/>
                  </a:lnTo>
                  <a:lnTo>
                    <a:pt x="75" y="89"/>
                  </a:lnTo>
                  <a:lnTo>
                    <a:pt x="75" y="97"/>
                  </a:lnTo>
                  <a:lnTo>
                    <a:pt x="75" y="103"/>
                  </a:lnTo>
                  <a:lnTo>
                    <a:pt x="81" y="107"/>
                  </a:lnTo>
                  <a:lnTo>
                    <a:pt x="89" y="110"/>
                  </a:lnTo>
                  <a:lnTo>
                    <a:pt x="94" y="115"/>
                  </a:lnTo>
                  <a:lnTo>
                    <a:pt x="103" y="116"/>
                  </a:lnTo>
                  <a:lnTo>
                    <a:pt x="115" y="123"/>
                  </a:lnTo>
                  <a:lnTo>
                    <a:pt x="124" y="128"/>
                  </a:lnTo>
                  <a:lnTo>
                    <a:pt x="130" y="132"/>
                  </a:lnTo>
                  <a:lnTo>
                    <a:pt x="137" y="141"/>
                  </a:lnTo>
                  <a:lnTo>
                    <a:pt x="143" y="145"/>
                  </a:lnTo>
                  <a:lnTo>
                    <a:pt x="143" y="151"/>
                  </a:lnTo>
                  <a:lnTo>
                    <a:pt x="146" y="160"/>
                  </a:lnTo>
                  <a:lnTo>
                    <a:pt x="146" y="167"/>
                  </a:lnTo>
                  <a:lnTo>
                    <a:pt x="146" y="176"/>
                  </a:lnTo>
                  <a:lnTo>
                    <a:pt x="143" y="182"/>
                  </a:lnTo>
                  <a:lnTo>
                    <a:pt x="143" y="190"/>
                  </a:lnTo>
                  <a:lnTo>
                    <a:pt x="137" y="194"/>
                  </a:lnTo>
                  <a:lnTo>
                    <a:pt x="130" y="195"/>
                  </a:lnTo>
                  <a:lnTo>
                    <a:pt x="121" y="195"/>
                  </a:lnTo>
                  <a:lnTo>
                    <a:pt x="112" y="198"/>
                  </a:lnTo>
                  <a:lnTo>
                    <a:pt x="106" y="200"/>
                  </a:lnTo>
                  <a:lnTo>
                    <a:pt x="97" y="200"/>
                  </a:lnTo>
                  <a:lnTo>
                    <a:pt x="90" y="195"/>
                  </a:lnTo>
                  <a:lnTo>
                    <a:pt x="81" y="191"/>
                  </a:lnTo>
                  <a:lnTo>
                    <a:pt x="75" y="185"/>
                  </a:lnTo>
                  <a:lnTo>
                    <a:pt x="71" y="178"/>
                  </a:lnTo>
                  <a:lnTo>
                    <a:pt x="64" y="181"/>
                  </a:lnTo>
                  <a:lnTo>
                    <a:pt x="59" y="187"/>
                  </a:lnTo>
                  <a:lnTo>
                    <a:pt x="59" y="194"/>
                  </a:lnTo>
                  <a:lnTo>
                    <a:pt x="59" y="200"/>
                  </a:lnTo>
                  <a:lnTo>
                    <a:pt x="64" y="207"/>
                  </a:lnTo>
                  <a:lnTo>
                    <a:pt x="68" y="216"/>
                  </a:lnTo>
                  <a:lnTo>
                    <a:pt x="72" y="222"/>
                  </a:lnTo>
                  <a:lnTo>
                    <a:pt x="72" y="231"/>
                  </a:lnTo>
                  <a:lnTo>
                    <a:pt x="71" y="238"/>
                  </a:lnTo>
                  <a:lnTo>
                    <a:pt x="64" y="247"/>
                  </a:lnTo>
                  <a:lnTo>
                    <a:pt x="58" y="248"/>
                  </a:lnTo>
                  <a:lnTo>
                    <a:pt x="50" y="253"/>
                  </a:lnTo>
                  <a:lnTo>
                    <a:pt x="41" y="256"/>
                  </a:lnTo>
                  <a:lnTo>
                    <a:pt x="36" y="253"/>
                  </a:lnTo>
                  <a:lnTo>
                    <a:pt x="27" y="247"/>
                  </a:lnTo>
                  <a:lnTo>
                    <a:pt x="22" y="240"/>
                  </a:lnTo>
                  <a:lnTo>
                    <a:pt x="15" y="231"/>
                  </a:lnTo>
                  <a:lnTo>
                    <a:pt x="9" y="225"/>
                  </a:lnTo>
                  <a:lnTo>
                    <a:pt x="6" y="216"/>
                  </a:lnTo>
                  <a:lnTo>
                    <a:pt x="6" y="209"/>
                  </a:lnTo>
                  <a:lnTo>
                    <a:pt x="5" y="200"/>
                  </a:lnTo>
                  <a:lnTo>
                    <a:pt x="6" y="194"/>
                  </a:lnTo>
                  <a:lnTo>
                    <a:pt x="6" y="187"/>
                  </a:lnTo>
                  <a:lnTo>
                    <a:pt x="11" y="178"/>
                  </a:lnTo>
                  <a:lnTo>
                    <a:pt x="11" y="172"/>
                  </a:lnTo>
                  <a:lnTo>
                    <a:pt x="11" y="165"/>
                  </a:lnTo>
                  <a:lnTo>
                    <a:pt x="11" y="159"/>
                  </a:lnTo>
                  <a:lnTo>
                    <a:pt x="11" y="151"/>
                  </a:lnTo>
                  <a:lnTo>
                    <a:pt x="11" y="145"/>
                  </a:lnTo>
                  <a:lnTo>
                    <a:pt x="11" y="138"/>
                  </a:lnTo>
                  <a:lnTo>
                    <a:pt x="11" y="132"/>
                  </a:lnTo>
                  <a:lnTo>
                    <a:pt x="0" y="103"/>
                  </a:lnTo>
                  <a:lnTo>
                    <a:pt x="11" y="81"/>
                  </a:lnTo>
                  <a:close/>
                </a:path>
              </a:pathLst>
            </a:custGeom>
            <a:solidFill>
              <a:srgbClr val="000000"/>
            </a:solidFill>
            <a:ln w="9525">
              <a:noFill/>
              <a:round/>
              <a:headEnd/>
              <a:tailEnd/>
            </a:ln>
          </p:spPr>
          <p:txBody>
            <a:bodyPr/>
            <a:lstStyle/>
            <a:p>
              <a:endParaRPr lang="en-US"/>
            </a:p>
          </p:txBody>
        </p:sp>
        <p:sp>
          <p:nvSpPr>
            <p:cNvPr id="24589" name="Freeform 29"/>
            <p:cNvSpPr>
              <a:spLocks/>
            </p:cNvSpPr>
            <p:nvPr/>
          </p:nvSpPr>
          <p:spPr bwMode="auto">
            <a:xfrm>
              <a:off x="4437" y="2772"/>
              <a:ext cx="76" cy="105"/>
            </a:xfrm>
            <a:custGeom>
              <a:avLst/>
              <a:gdLst>
                <a:gd name="T0" fmla="*/ 53 w 152"/>
                <a:gd name="T1" fmla="*/ 14 h 209"/>
                <a:gd name="T2" fmla="*/ 44 w 152"/>
                <a:gd name="T3" fmla="*/ 9 h 209"/>
                <a:gd name="T4" fmla="*/ 34 w 152"/>
                <a:gd name="T5" fmla="*/ 5 h 209"/>
                <a:gd name="T6" fmla="*/ 26 w 152"/>
                <a:gd name="T7" fmla="*/ 1 h 209"/>
                <a:gd name="T8" fmla="*/ 19 w 152"/>
                <a:gd name="T9" fmla="*/ 0 h 209"/>
                <a:gd name="T10" fmla="*/ 11 w 152"/>
                <a:gd name="T11" fmla="*/ 0 h 209"/>
                <a:gd name="T12" fmla="*/ 2 w 152"/>
                <a:gd name="T13" fmla="*/ 5 h 209"/>
                <a:gd name="T14" fmla="*/ 0 w 152"/>
                <a:gd name="T15" fmla="*/ 12 h 209"/>
                <a:gd name="T16" fmla="*/ 2 w 152"/>
                <a:gd name="T17" fmla="*/ 19 h 209"/>
                <a:gd name="T18" fmla="*/ 9 w 152"/>
                <a:gd name="T19" fmla="*/ 24 h 209"/>
                <a:gd name="T20" fmla="*/ 16 w 152"/>
                <a:gd name="T21" fmla="*/ 27 h 209"/>
                <a:gd name="T22" fmla="*/ 24 w 152"/>
                <a:gd name="T23" fmla="*/ 29 h 209"/>
                <a:gd name="T24" fmla="*/ 31 w 152"/>
                <a:gd name="T25" fmla="*/ 33 h 209"/>
                <a:gd name="T26" fmla="*/ 29 w 152"/>
                <a:gd name="T27" fmla="*/ 40 h 209"/>
                <a:gd name="T28" fmla="*/ 25 w 152"/>
                <a:gd name="T29" fmla="*/ 45 h 209"/>
                <a:gd name="T30" fmla="*/ 20 w 152"/>
                <a:gd name="T31" fmla="*/ 51 h 209"/>
                <a:gd name="T32" fmla="*/ 16 w 152"/>
                <a:gd name="T33" fmla="*/ 58 h 209"/>
                <a:gd name="T34" fmla="*/ 11 w 152"/>
                <a:gd name="T35" fmla="*/ 64 h 209"/>
                <a:gd name="T36" fmla="*/ 10 w 152"/>
                <a:gd name="T37" fmla="*/ 72 h 209"/>
                <a:gd name="T38" fmla="*/ 13 w 152"/>
                <a:gd name="T39" fmla="*/ 78 h 209"/>
                <a:gd name="T40" fmla="*/ 20 w 152"/>
                <a:gd name="T41" fmla="*/ 80 h 209"/>
                <a:gd name="T42" fmla="*/ 27 w 152"/>
                <a:gd name="T43" fmla="*/ 73 h 209"/>
                <a:gd name="T44" fmla="*/ 36 w 152"/>
                <a:gd name="T45" fmla="*/ 69 h 209"/>
                <a:gd name="T46" fmla="*/ 40 w 152"/>
                <a:gd name="T47" fmla="*/ 76 h 209"/>
                <a:gd name="T48" fmla="*/ 38 w 152"/>
                <a:gd name="T49" fmla="*/ 84 h 209"/>
                <a:gd name="T50" fmla="*/ 38 w 152"/>
                <a:gd name="T51" fmla="*/ 91 h 209"/>
                <a:gd name="T52" fmla="*/ 38 w 152"/>
                <a:gd name="T53" fmla="*/ 98 h 209"/>
                <a:gd name="T54" fmla="*/ 44 w 152"/>
                <a:gd name="T55" fmla="*/ 105 h 209"/>
                <a:gd name="T56" fmla="*/ 53 w 152"/>
                <a:gd name="T57" fmla="*/ 104 h 209"/>
                <a:gd name="T58" fmla="*/ 59 w 152"/>
                <a:gd name="T59" fmla="*/ 98 h 209"/>
                <a:gd name="T60" fmla="*/ 64 w 152"/>
                <a:gd name="T61" fmla="*/ 91 h 209"/>
                <a:gd name="T62" fmla="*/ 67 w 152"/>
                <a:gd name="T63" fmla="*/ 84 h 209"/>
                <a:gd name="T64" fmla="*/ 69 w 152"/>
                <a:gd name="T65" fmla="*/ 76 h 209"/>
                <a:gd name="T66" fmla="*/ 71 w 152"/>
                <a:gd name="T67" fmla="*/ 69 h 209"/>
                <a:gd name="T68" fmla="*/ 75 w 152"/>
                <a:gd name="T69" fmla="*/ 62 h 209"/>
                <a:gd name="T70" fmla="*/ 76 w 152"/>
                <a:gd name="T71" fmla="*/ 55 h 209"/>
                <a:gd name="T72" fmla="*/ 75 w 152"/>
                <a:gd name="T73" fmla="*/ 49 h 209"/>
                <a:gd name="T74" fmla="*/ 73 w 152"/>
                <a:gd name="T75" fmla="*/ 42 h 209"/>
                <a:gd name="T76" fmla="*/ 71 w 152"/>
                <a:gd name="T77" fmla="*/ 36 h 209"/>
                <a:gd name="T78" fmla="*/ 71 w 152"/>
                <a:gd name="T79" fmla="*/ 27 h 209"/>
                <a:gd name="T80" fmla="*/ 67 w 152"/>
                <a:gd name="T81" fmla="*/ 22 h 209"/>
                <a:gd name="T82" fmla="*/ 57 w 152"/>
                <a:gd name="T83" fmla="*/ 16 h 2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2"/>
                <a:gd name="T127" fmla="*/ 0 h 209"/>
                <a:gd name="T128" fmla="*/ 152 w 152"/>
                <a:gd name="T129" fmla="*/ 209 h 2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2" h="209">
                  <a:moveTo>
                    <a:pt x="115" y="31"/>
                  </a:moveTo>
                  <a:lnTo>
                    <a:pt x="106" y="28"/>
                  </a:lnTo>
                  <a:lnTo>
                    <a:pt x="97" y="22"/>
                  </a:lnTo>
                  <a:lnTo>
                    <a:pt x="88" y="18"/>
                  </a:lnTo>
                  <a:lnTo>
                    <a:pt x="77" y="10"/>
                  </a:lnTo>
                  <a:lnTo>
                    <a:pt x="68" y="9"/>
                  </a:lnTo>
                  <a:lnTo>
                    <a:pt x="62" y="4"/>
                  </a:lnTo>
                  <a:lnTo>
                    <a:pt x="53" y="1"/>
                  </a:lnTo>
                  <a:lnTo>
                    <a:pt x="44" y="0"/>
                  </a:lnTo>
                  <a:lnTo>
                    <a:pt x="37" y="0"/>
                  </a:lnTo>
                  <a:lnTo>
                    <a:pt x="28" y="0"/>
                  </a:lnTo>
                  <a:lnTo>
                    <a:pt x="22" y="0"/>
                  </a:lnTo>
                  <a:lnTo>
                    <a:pt x="10" y="1"/>
                  </a:lnTo>
                  <a:lnTo>
                    <a:pt x="5" y="10"/>
                  </a:lnTo>
                  <a:lnTo>
                    <a:pt x="0" y="18"/>
                  </a:lnTo>
                  <a:lnTo>
                    <a:pt x="0" y="23"/>
                  </a:lnTo>
                  <a:lnTo>
                    <a:pt x="0" y="31"/>
                  </a:lnTo>
                  <a:lnTo>
                    <a:pt x="5" y="37"/>
                  </a:lnTo>
                  <a:lnTo>
                    <a:pt x="9" y="44"/>
                  </a:lnTo>
                  <a:lnTo>
                    <a:pt x="18" y="48"/>
                  </a:lnTo>
                  <a:lnTo>
                    <a:pt x="27" y="53"/>
                  </a:lnTo>
                  <a:lnTo>
                    <a:pt x="32" y="53"/>
                  </a:lnTo>
                  <a:lnTo>
                    <a:pt x="40" y="54"/>
                  </a:lnTo>
                  <a:lnTo>
                    <a:pt x="49" y="57"/>
                  </a:lnTo>
                  <a:lnTo>
                    <a:pt x="58" y="59"/>
                  </a:lnTo>
                  <a:lnTo>
                    <a:pt x="62" y="66"/>
                  </a:lnTo>
                  <a:lnTo>
                    <a:pt x="62" y="72"/>
                  </a:lnTo>
                  <a:lnTo>
                    <a:pt x="59" y="79"/>
                  </a:lnTo>
                  <a:lnTo>
                    <a:pt x="53" y="84"/>
                  </a:lnTo>
                  <a:lnTo>
                    <a:pt x="50" y="90"/>
                  </a:lnTo>
                  <a:lnTo>
                    <a:pt x="44" y="94"/>
                  </a:lnTo>
                  <a:lnTo>
                    <a:pt x="40" y="101"/>
                  </a:lnTo>
                  <a:lnTo>
                    <a:pt x="37" y="107"/>
                  </a:lnTo>
                  <a:lnTo>
                    <a:pt x="32" y="115"/>
                  </a:lnTo>
                  <a:lnTo>
                    <a:pt x="27" y="121"/>
                  </a:lnTo>
                  <a:lnTo>
                    <a:pt x="22" y="128"/>
                  </a:lnTo>
                  <a:lnTo>
                    <a:pt x="19" y="134"/>
                  </a:lnTo>
                  <a:lnTo>
                    <a:pt x="19" y="143"/>
                  </a:lnTo>
                  <a:lnTo>
                    <a:pt x="22" y="150"/>
                  </a:lnTo>
                  <a:lnTo>
                    <a:pt x="27" y="156"/>
                  </a:lnTo>
                  <a:lnTo>
                    <a:pt x="35" y="160"/>
                  </a:lnTo>
                  <a:lnTo>
                    <a:pt x="41" y="159"/>
                  </a:lnTo>
                  <a:lnTo>
                    <a:pt x="49" y="154"/>
                  </a:lnTo>
                  <a:lnTo>
                    <a:pt x="55" y="146"/>
                  </a:lnTo>
                  <a:lnTo>
                    <a:pt x="62" y="141"/>
                  </a:lnTo>
                  <a:lnTo>
                    <a:pt x="71" y="138"/>
                  </a:lnTo>
                  <a:lnTo>
                    <a:pt x="77" y="146"/>
                  </a:lnTo>
                  <a:lnTo>
                    <a:pt x="80" y="151"/>
                  </a:lnTo>
                  <a:lnTo>
                    <a:pt x="80" y="159"/>
                  </a:lnTo>
                  <a:lnTo>
                    <a:pt x="77" y="168"/>
                  </a:lnTo>
                  <a:lnTo>
                    <a:pt x="77" y="174"/>
                  </a:lnTo>
                  <a:lnTo>
                    <a:pt x="75" y="182"/>
                  </a:lnTo>
                  <a:lnTo>
                    <a:pt x="75" y="190"/>
                  </a:lnTo>
                  <a:lnTo>
                    <a:pt x="77" y="196"/>
                  </a:lnTo>
                  <a:lnTo>
                    <a:pt x="81" y="204"/>
                  </a:lnTo>
                  <a:lnTo>
                    <a:pt x="88" y="209"/>
                  </a:lnTo>
                  <a:lnTo>
                    <a:pt x="97" y="209"/>
                  </a:lnTo>
                  <a:lnTo>
                    <a:pt x="106" y="207"/>
                  </a:lnTo>
                  <a:lnTo>
                    <a:pt x="115" y="203"/>
                  </a:lnTo>
                  <a:lnTo>
                    <a:pt x="119" y="196"/>
                  </a:lnTo>
                  <a:lnTo>
                    <a:pt x="124" y="190"/>
                  </a:lnTo>
                  <a:lnTo>
                    <a:pt x="128" y="181"/>
                  </a:lnTo>
                  <a:lnTo>
                    <a:pt x="133" y="174"/>
                  </a:lnTo>
                  <a:lnTo>
                    <a:pt x="133" y="168"/>
                  </a:lnTo>
                  <a:lnTo>
                    <a:pt x="134" y="159"/>
                  </a:lnTo>
                  <a:lnTo>
                    <a:pt x="137" y="151"/>
                  </a:lnTo>
                  <a:lnTo>
                    <a:pt x="138" y="146"/>
                  </a:lnTo>
                  <a:lnTo>
                    <a:pt x="141" y="138"/>
                  </a:lnTo>
                  <a:lnTo>
                    <a:pt x="147" y="132"/>
                  </a:lnTo>
                  <a:lnTo>
                    <a:pt x="150" y="124"/>
                  </a:lnTo>
                  <a:lnTo>
                    <a:pt x="152" y="116"/>
                  </a:lnTo>
                  <a:lnTo>
                    <a:pt x="152" y="110"/>
                  </a:lnTo>
                  <a:lnTo>
                    <a:pt x="152" y="103"/>
                  </a:lnTo>
                  <a:lnTo>
                    <a:pt x="150" y="97"/>
                  </a:lnTo>
                  <a:lnTo>
                    <a:pt x="146" y="90"/>
                  </a:lnTo>
                  <a:lnTo>
                    <a:pt x="146" y="84"/>
                  </a:lnTo>
                  <a:lnTo>
                    <a:pt x="141" y="76"/>
                  </a:lnTo>
                  <a:lnTo>
                    <a:pt x="141" y="71"/>
                  </a:lnTo>
                  <a:lnTo>
                    <a:pt x="141" y="62"/>
                  </a:lnTo>
                  <a:lnTo>
                    <a:pt x="141" y="54"/>
                  </a:lnTo>
                  <a:lnTo>
                    <a:pt x="134" y="50"/>
                  </a:lnTo>
                  <a:lnTo>
                    <a:pt x="133" y="44"/>
                  </a:lnTo>
                  <a:lnTo>
                    <a:pt x="128" y="37"/>
                  </a:lnTo>
                  <a:lnTo>
                    <a:pt x="115" y="31"/>
                  </a:lnTo>
                  <a:close/>
                </a:path>
              </a:pathLst>
            </a:custGeom>
            <a:solidFill>
              <a:srgbClr val="000000"/>
            </a:solidFill>
            <a:ln w="9525">
              <a:noFill/>
              <a:round/>
              <a:headEnd/>
              <a:tailEnd/>
            </a:ln>
          </p:spPr>
          <p:txBody>
            <a:bodyPr/>
            <a:lstStyle/>
            <a:p>
              <a:endParaRPr lang="en-US"/>
            </a:p>
          </p:txBody>
        </p:sp>
        <p:sp>
          <p:nvSpPr>
            <p:cNvPr id="24590" name="Freeform 30"/>
            <p:cNvSpPr>
              <a:spLocks/>
            </p:cNvSpPr>
            <p:nvPr/>
          </p:nvSpPr>
          <p:spPr bwMode="auto">
            <a:xfrm>
              <a:off x="4207" y="2495"/>
              <a:ext cx="199" cy="185"/>
            </a:xfrm>
            <a:custGeom>
              <a:avLst/>
              <a:gdLst>
                <a:gd name="T0" fmla="*/ 143 w 398"/>
                <a:gd name="T1" fmla="*/ 77 h 371"/>
                <a:gd name="T2" fmla="*/ 130 w 398"/>
                <a:gd name="T3" fmla="*/ 51 h 371"/>
                <a:gd name="T4" fmla="*/ 114 w 398"/>
                <a:gd name="T5" fmla="*/ 29 h 371"/>
                <a:gd name="T6" fmla="*/ 97 w 398"/>
                <a:gd name="T7" fmla="*/ 13 h 371"/>
                <a:gd name="T8" fmla="*/ 82 w 398"/>
                <a:gd name="T9" fmla="*/ 3 h 371"/>
                <a:gd name="T10" fmla="*/ 66 w 398"/>
                <a:gd name="T11" fmla="*/ 0 h 371"/>
                <a:gd name="T12" fmla="*/ 46 w 398"/>
                <a:gd name="T13" fmla="*/ 0 h 371"/>
                <a:gd name="T14" fmla="*/ 30 w 398"/>
                <a:gd name="T15" fmla="*/ 7 h 371"/>
                <a:gd name="T16" fmla="*/ 11 w 398"/>
                <a:gd name="T17" fmla="*/ 25 h 371"/>
                <a:gd name="T18" fmla="*/ 2 w 398"/>
                <a:gd name="T19" fmla="*/ 42 h 371"/>
                <a:gd name="T20" fmla="*/ 0 w 398"/>
                <a:gd name="T21" fmla="*/ 62 h 371"/>
                <a:gd name="T22" fmla="*/ 0 w 398"/>
                <a:gd name="T23" fmla="*/ 91 h 371"/>
                <a:gd name="T24" fmla="*/ 6 w 398"/>
                <a:gd name="T25" fmla="*/ 115 h 371"/>
                <a:gd name="T26" fmla="*/ 11 w 398"/>
                <a:gd name="T27" fmla="*/ 137 h 371"/>
                <a:gd name="T28" fmla="*/ 21 w 398"/>
                <a:gd name="T29" fmla="*/ 152 h 371"/>
                <a:gd name="T30" fmla="*/ 33 w 398"/>
                <a:gd name="T31" fmla="*/ 165 h 371"/>
                <a:gd name="T32" fmla="*/ 53 w 398"/>
                <a:gd name="T33" fmla="*/ 179 h 371"/>
                <a:gd name="T34" fmla="*/ 70 w 398"/>
                <a:gd name="T35" fmla="*/ 184 h 371"/>
                <a:gd name="T36" fmla="*/ 88 w 398"/>
                <a:gd name="T37" fmla="*/ 185 h 371"/>
                <a:gd name="T38" fmla="*/ 106 w 398"/>
                <a:gd name="T39" fmla="*/ 181 h 371"/>
                <a:gd name="T40" fmla="*/ 120 w 398"/>
                <a:gd name="T41" fmla="*/ 176 h 371"/>
                <a:gd name="T42" fmla="*/ 134 w 398"/>
                <a:gd name="T43" fmla="*/ 161 h 371"/>
                <a:gd name="T44" fmla="*/ 139 w 398"/>
                <a:gd name="T45" fmla="*/ 140 h 371"/>
                <a:gd name="T46" fmla="*/ 143 w 398"/>
                <a:gd name="T47" fmla="*/ 117 h 371"/>
                <a:gd name="T48" fmla="*/ 147 w 398"/>
                <a:gd name="T49" fmla="*/ 104 h 371"/>
                <a:gd name="T50" fmla="*/ 163 w 398"/>
                <a:gd name="T51" fmla="*/ 101 h 371"/>
                <a:gd name="T52" fmla="*/ 187 w 398"/>
                <a:gd name="T53" fmla="*/ 102 h 371"/>
                <a:gd name="T54" fmla="*/ 199 w 398"/>
                <a:gd name="T55" fmla="*/ 97 h 371"/>
                <a:gd name="T56" fmla="*/ 199 w 398"/>
                <a:gd name="T57" fmla="*/ 87 h 371"/>
                <a:gd name="T58" fmla="*/ 193 w 398"/>
                <a:gd name="T59" fmla="*/ 76 h 371"/>
                <a:gd name="T60" fmla="*/ 181 w 398"/>
                <a:gd name="T61" fmla="*/ 73 h 371"/>
                <a:gd name="T62" fmla="*/ 163 w 398"/>
                <a:gd name="T63" fmla="*/ 73 h 371"/>
                <a:gd name="T64" fmla="*/ 143 w 398"/>
                <a:gd name="T65" fmla="*/ 77 h 3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8"/>
                <a:gd name="T100" fmla="*/ 0 h 371"/>
                <a:gd name="T101" fmla="*/ 398 w 398"/>
                <a:gd name="T102" fmla="*/ 371 h 3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8" h="371">
                  <a:moveTo>
                    <a:pt x="285" y="155"/>
                  </a:moveTo>
                  <a:lnTo>
                    <a:pt x="260" y="102"/>
                  </a:lnTo>
                  <a:lnTo>
                    <a:pt x="229" y="59"/>
                  </a:lnTo>
                  <a:lnTo>
                    <a:pt x="194" y="27"/>
                  </a:lnTo>
                  <a:lnTo>
                    <a:pt x="163" y="6"/>
                  </a:lnTo>
                  <a:lnTo>
                    <a:pt x="132" y="0"/>
                  </a:lnTo>
                  <a:lnTo>
                    <a:pt x="92" y="0"/>
                  </a:lnTo>
                  <a:lnTo>
                    <a:pt x="60" y="15"/>
                  </a:lnTo>
                  <a:lnTo>
                    <a:pt x="22" y="50"/>
                  </a:lnTo>
                  <a:lnTo>
                    <a:pt x="4" y="84"/>
                  </a:lnTo>
                  <a:lnTo>
                    <a:pt x="0" y="125"/>
                  </a:lnTo>
                  <a:lnTo>
                    <a:pt x="0" y="183"/>
                  </a:lnTo>
                  <a:lnTo>
                    <a:pt x="11" y="231"/>
                  </a:lnTo>
                  <a:lnTo>
                    <a:pt x="22" y="274"/>
                  </a:lnTo>
                  <a:lnTo>
                    <a:pt x="42" y="305"/>
                  </a:lnTo>
                  <a:lnTo>
                    <a:pt x="66" y="331"/>
                  </a:lnTo>
                  <a:lnTo>
                    <a:pt x="106" y="358"/>
                  </a:lnTo>
                  <a:lnTo>
                    <a:pt x="139" y="368"/>
                  </a:lnTo>
                  <a:lnTo>
                    <a:pt x="176" y="371"/>
                  </a:lnTo>
                  <a:lnTo>
                    <a:pt x="212" y="362"/>
                  </a:lnTo>
                  <a:lnTo>
                    <a:pt x="241" y="353"/>
                  </a:lnTo>
                  <a:lnTo>
                    <a:pt x="267" y="322"/>
                  </a:lnTo>
                  <a:lnTo>
                    <a:pt x="278" y="280"/>
                  </a:lnTo>
                  <a:lnTo>
                    <a:pt x="285" y="234"/>
                  </a:lnTo>
                  <a:lnTo>
                    <a:pt x="294" y="209"/>
                  </a:lnTo>
                  <a:lnTo>
                    <a:pt x="326" y="203"/>
                  </a:lnTo>
                  <a:lnTo>
                    <a:pt x="373" y="205"/>
                  </a:lnTo>
                  <a:lnTo>
                    <a:pt x="398" y="194"/>
                  </a:lnTo>
                  <a:lnTo>
                    <a:pt x="398" y="174"/>
                  </a:lnTo>
                  <a:lnTo>
                    <a:pt x="385" y="152"/>
                  </a:lnTo>
                  <a:lnTo>
                    <a:pt x="362" y="146"/>
                  </a:lnTo>
                  <a:lnTo>
                    <a:pt x="326" y="146"/>
                  </a:lnTo>
                  <a:lnTo>
                    <a:pt x="285" y="155"/>
                  </a:lnTo>
                  <a:close/>
                </a:path>
              </a:pathLst>
            </a:custGeom>
            <a:solidFill>
              <a:srgbClr val="000000"/>
            </a:solidFill>
            <a:ln w="9525">
              <a:noFill/>
              <a:round/>
              <a:headEnd/>
              <a:tailEnd/>
            </a:ln>
          </p:spPr>
          <p:txBody>
            <a:bodyPr/>
            <a:lstStyle/>
            <a:p>
              <a:endParaRPr lang="en-US"/>
            </a:p>
          </p:txBody>
        </p:sp>
        <p:sp>
          <p:nvSpPr>
            <p:cNvPr id="24591" name="Freeform 31"/>
            <p:cNvSpPr>
              <a:spLocks/>
            </p:cNvSpPr>
            <p:nvPr/>
          </p:nvSpPr>
          <p:spPr bwMode="auto">
            <a:xfrm>
              <a:off x="3739" y="2558"/>
              <a:ext cx="237" cy="186"/>
            </a:xfrm>
            <a:custGeom>
              <a:avLst/>
              <a:gdLst>
                <a:gd name="T0" fmla="*/ 169 w 474"/>
                <a:gd name="T1" fmla="*/ 113 h 371"/>
                <a:gd name="T2" fmla="*/ 162 w 474"/>
                <a:gd name="T3" fmla="*/ 75 h 371"/>
                <a:gd name="T4" fmla="*/ 151 w 474"/>
                <a:gd name="T5" fmla="*/ 49 h 371"/>
                <a:gd name="T6" fmla="*/ 131 w 474"/>
                <a:gd name="T7" fmla="*/ 22 h 371"/>
                <a:gd name="T8" fmla="*/ 114 w 474"/>
                <a:gd name="T9" fmla="*/ 7 h 371"/>
                <a:gd name="T10" fmla="*/ 89 w 474"/>
                <a:gd name="T11" fmla="*/ 0 h 371"/>
                <a:gd name="T12" fmla="*/ 62 w 474"/>
                <a:gd name="T13" fmla="*/ 0 h 371"/>
                <a:gd name="T14" fmla="*/ 38 w 474"/>
                <a:gd name="T15" fmla="*/ 7 h 371"/>
                <a:gd name="T16" fmla="*/ 19 w 474"/>
                <a:gd name="T17" fmla="*/ 23 h 371"/>
                <a:gd name="T18" fmla="*/ 7 w 474"/>
                <a:gd name="T19" fmla="*/ 41 h 371"/>
                <a:gd name="T20" fmla="*/ 1 w 474"/>
                <a:gd name="T21" fmla="*/ 63 h 371"/>
                <a:gd name="T22" fmla="*/ 0 w 474"/>
                <a:gd name="T23" fmla="*/ 86 h 371"/>
                <a:gd name="T24" fmla="*/ 2 w 474"/>
                <a:gd name="T25" fmla="*/ 110 h 371"/>
                <a:gd name="T26" fmla="*/ 7 w 474"/>
                <a:gd name="T27" fmla="*/ 131 h 371"/>
                <a:gd name="T28" fmla="*/ 23 w 474"/>
                <a:gd name="T29" fmla="*/ 150 h 371"/>
                <a:gd name="T30" fmla="*/ 38 w 474"/>
                <a:gd name="T31" fmla="*/ 163 h 371"/>
                <a:gd name="T32" fmla="*/ 56 w 474"/>
                <a:gd name="T33" fmla="*/ 177 h 371"/>
                <a:gd name="T34" fmla="*/ 71 w 474"/>
                <a:gd name="T35" fmla="*/ 183 h 371"/>
                <a:gd name="T36" fmla="*/ 95 w 474"/>
                <a:gd name="T37" fmla="*/ 186 h 371"/>
                <a:gd name="T38" fmla="*/ 114 w 474"/>
                <a:gd name="T39" fmla="*/ 180 h 371"/>
                <a:gd name="T40" fmla="*/ 130 w 474"/>
                <a:gd name="T41" fmla="*/ 172 h 371"/>
                <a:gd name="T42" fmla="*/ 146 w 474"/>
                <a:gd name="T43" fmla="*/ 161 h 371"/>
                <a:gd name="T44" fmla="*/ 158 w 474"/>
                <a:gd name="T45" fmla="*/ 148 h 371"/>
                <a:gd name="T46" fmla="*/ 172 w 474"/>
                <a:gd name="T47" fmla="*/ 140 h 371"/>
                <a:gd name="T48" fmla="*/ 195 w 474"/>
                <a:gd name="T49" fmla="*/ 142 h 371"/>
                <a:gd name="T50" fmla="*/ 197 w 474"/>
                <a:gd name="T51" fmla="*/ 146 h 371"/>
                <a:gd name="T52" fmla="*/ 215 w 474"/>
                <a:gd name="T53" fmla="*/ 153 h 371"/>
                <a:gd name="T54" fmla="*/ 228 w 474"/>
                <a:gd name="T55" fmla="*/ 151 h 371"/>
                <a:gd name="T56" fmla="*/ 237 w 474"/>
                <a:gd name="T57" fmla="*/ 138 h 371"/>
                <a:gd name="T58" fmla="*/ 234 w 474"/>
                <a:gd name="T59" fmla="*/ 129 h 371"/>
                <a:gd name="T60" fmla="*/ 223 w 474"/>
                <a:gd name="T61" fmla="*/ 122 h 371"/>
                <a:gd name="T62" fmla="*/ 200 w 474"/>
                <a:gd name="T63" fmla="*/ 119 h 371"/>
                <a:gd name="T64" fmla="*/ 180 w 474"/>
                <a:gd name="T65" fmla="*/ 117 h 371"/>
                <a:gd name="T66" fmla="*/ 169 w 474"/>
                <a:gd name="T67" fmla="*/ 113 h 3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4"/>
                <a:gd name="T103" fmla="*/ 0 h 371"/>
                <a:gd name="T104" fmla="*/ 474 w 474"/>
                <a:gd name="T105" fmla="*/ 371 h 3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4" h="371">
                  <a:moveTo>
                    <a:pt x="337" y="225"/>
                  </a:moveTo>
                  <a:lnTo>
                    <a:pt x="324" y="150"/>
                  </a:lnTo>
                  <a:lnTo>
                    <a:pt x="302" y="98"/>
                  </a:lnTo>
                  <a:lnTo>
                    <a:pt x="262" y="44"/>
                  </a:lnTo>
                  <a:lnTo>
                    <a:pt x="227" y="14"/>
                  </a:lnTo>
                  <a:lnTo>
                    <a:pt x="178" y="0"/>
                  </a:lnTo>
                  <a:lnTo>
                    <a:pt x="125" y="0"/>
                  </a:lnTo>
                  <a:lnTo>
                    <a:pt x="75" y="13"/>
                  </a:lnTo>
                  <a:lnTo>
                    <a:pt x="37" y="45"/>
                  </a:lnTo>
                  <a:lnTo>
                    <a:pt x="15" y="81"/>
                  </a:lnTo>
                  <a:lnTo>
                    <a:pt x="1" y="125"/>
                  </a:lnTo>
                  <a:lnTo>
                    <a:pt x="0" y="172"/>
                  </a:lnTo>
                  <a:lnTo>
                    <a:pt x="4" y="220"/>
                  </a:lnTo>
                  <a:lnTo>
                    <a:pt x="15" y="262"/>
                  </a:lnTo>
                  <a:lnTo>
                    <a:pt x="46" y="300"/>
                  </a:lnTo>
                  <a:lnTo>
                    <a:pt x="75" y="326"/>
                  </a:lnTo>
                  <a:lnTo>
                    <a:pt x="112" y="354"/>
                  </a:lnTo>
                  <a:lnTo>
                    <a:pt x="141" y="366"/>
                  </a:lnTo>
                  <a:lnTo>
                    <a:pt x="190" y="371"/>
                  </a:lnTo>
                  <a:lnTo>
                    <a:pt x="227" y="359"/>
                  </a:lnTo>
                  <a:lnTo>
                    <a:pt x="260" y="344"/>
                  </a:lnTo>
                  <a:lnTo>
                    <a:pt x="291" y="322"/>
                  </a:lnTo>
                  <a:lnTo>
                    <a:pt x="315" y="295"/>
                  </a:lnTo>
                  <a:lnTo>
                    <a:pt x="344" y="279"/>
                  </a:lnTo>
                  <a:lnTo>
                    <a:pt x="390" y="284"/>
                  </a:lnTo>
                  <a:lnTo>
                    <a:pt x="394" y="291"/>
                  </a:lnTo>
                  <a:lnTo>
                    <a:pt x="430" y="306"/>
                  </a:lnTo>
                  <a:lnTo>
                    <a:pt x="456" y="301"/>
                  </a:lnTo>
                  <a:lnTo>
                    <a:pt x="474" y="275"/>
                  </a:lnTo>
                  <a:lnTo>
                    <a:pt x="468" y="257"/>
                  </a:lnTo>
                  <a:lnTo>
                    <a:pt x="446" y="244"/>
                  </a:lnTo>
                  <a:lnTo>
                    <a:pt x="399" y="238"/>
                  </a:lnTo>
                  <a:lnTo>
                    <a:pt x="359" y="234"/>
                  </a:lnTo>
                  <a:lnTo>
                    <a:pt x="337" y="225"/>
                  </a:lnTo>
                  <a:close/>
                </a:path>
              </a:pathLst>
            </a:custGeom>
            <a:solidFill>
              <a:srgbClr val="000000"/>
            </a:solidFill>
            <a:ln w="9525">
              <a:noFill/>
              <a:round/>
              <a:headEnd/>
              <a:tailEnd/>
            </a:ln>
          </p:spPr>
          <p:txBody>
            <a:bodyPr/>
            <a:lstStyle/>
            <a:p>
              <a:endParaRPr lang="en-US"/>
            </a:p>
          </p:txBody>
        </p:sp>
        <p:sp>
          <p:nvSpPr>
            <p:cNvPr id="24592" name="Freeform 32"/>
            <p:cNvSpPr>
              <a:spLocks/>
            </p:cNvSpPr>
            <p:nvPr/>
          </p:nvSpPr>
          <p:spPr bwMode="auto">
            <a:xfrm>
              <a:off x="3598" y="2797"/>
              <a:ext cx="194" cy="293"/>
            </a:xfrm>
            <a:custGeom>
              <a:avLst/>
              <a:gdLst>
                <a:gd name="T0" fmla="*/ 103 w 388"/>
                <a:gd name="T1" fmla="*/ 29 h 588"/>
                <a:gd name="T2" fmla="*/ 178 w 388"/>
                <a:gd name="T3" fmla="*/ 0 h 588"/>
                <a:gd name="T4" fmla="*/ 194 w 388"/>
                <a:gd name="T5" fmla="*/ 23 h 588"/>
                <a:gd name="T6" fmla="*/ 161 w 388"/>
                <a:gd name="T7" fmla="*/ 67 h 588"/>
                <a:gd name="T8" fmla="*/ 77 w 388"/>
                <a:gd name="T9" fmla="*/ 97 h 588"/>
                <a:gd name="T10" fmla="*/ 26 w 388"/>
                <a:gd name="T11" fmla="*/ 150 h 588"/>
                <a:gd name="T12" fmla="*/ 32 w 388"/>
                <a:gd name="T13" fmla="*/ 178 h 588"/>
                <a:gd name="T14" fmla="*/ 63 w 388"/>
                <a:gd name="T15" fmla="*/ 203 h 588"/>
                <a:gd name="T16" fmla="*/ 99 w 388"/>
                <a:gd name="T17" fmla="*/ 203 h 588"/>
                <a:gd name="T18" fmla="*/ 137 w 388"/>
                <a:gd name="T19" fmla="*/ 194 h 588"/>
                <a:gd name="T20" fmla="*/ 154 w 388"/>
                <a:gd name="T21" fmla="*/ 203 h 588"/>
                <a:gd name="T22" fmla="*/ 154 w 388"/>
                <a:gd name="T23" fmla="*/ 210 h 588"/>
                <a:gd name="T24" fmla="*/ 150 w 388"/>
                <a:gd name="T25" fmla="*/ 217 h 588"/>
                <a:gd name="T26" fmla="*/ 143 w 388"/>
                <a:gd name="T27" fmla="*/ 220 h 588"/>
                <a:gd name="T28" fmla="*/ 135 w 388"/>
                <a:gd name="T29" fmla="*/ 220 h 588"/>
                <a:gd name="T30" fmla="*/ 128 w 388"/>
                <a:gd name="T31" fmla="*/ 219 h 588"/>
                <a:gd name="T32" fmla="*/ 121 w 388"/>
                <a:gd name="T33" fmla="*/ 218 h 588"/>
                <a:gd name="T34" fmla="*/ 112 w 388"/>
                <a:gd name="T35" fmla="*/ 217 h 588"/>
                <a:gd name="T36" fmla="*/ 105 w 388"/>
                <a:gd name="T37" fmla="*/ 218 h 588"/>
                <a:gd name="T38" fmla="*/ 103 w 388"/>
                <a:gd name="T39" fmla="*/ 225 h 588"/>
                <a:gd name="T40" fmla="*/ 112 w 388"/>
                <a:gd name="T41" fmla="*/ 228 h 588"/>
                <a:gd name="T42" fmla="*/ 120 w 388"/>
                <a:gd name="T43" fmla="*/ 229 h 588"/>
                <a:gd name="T44" fmla="*/ 128 w 388"/>
                <a:gd name="T45" fmla="*/ 230 h 588"/>
                <a:gd name="T46" fmla="*/ 137 w 388"/>
                <a:gd name="T47" fmla="*/ 231 h 588"/>
                <a:gd name="T48" fmla="*/ 145 w 388"/>
                <a:gd name="T49" fmla="*/ 233 h 588"/>
                <a:gd name="T50" fmla="*/ 150 w 388"/>
                <a:gd name="T51" fmla="*/ 238 h 588"/>
                <a:gd name="T52" fmla="*/ 152 w 388"/>
                <a:gd name="T53" fmla="*/ 244 h 588"/>
                <a:gd name="T54" fmla="*/ 147 w 388"/>
                <a:gd name="T55" fmla="*/ 251 h 588"/>
                <a:gd name="T56" fmla="*/ 137 w 388"/>
                <a:gd name="T57" fmla="*/ 256 h 588"/>
                <a:gd name="T58" fmla="*/ 129 w 388"/>
                <a:gd name="T59" fmla="*/ 256 h 588"/>
                <a:gd name="T60" fmla="*/ 118 w 388"/>
                <a:gd name="T61" fmla="*/ 252 h 588"/>
                <a:gd name="T62" fmla="*/ 110 w 388"/>
                <a:gd name="T63" fmla="*/ 249 h 588"/>
                <a:gd name="T64" fmla="*/ 101 w 388"/>
                <a:gd name="T65" fmla="*/ 247 h 588"/>
                <a:gd name="T66" fmla="*/ 98 w 388"/>
                <a:gd name="T67" fmla="*/ 253 h 588"/>
                <a:gd name="T68" fmla="*/ 105 w 388"/>
                <a:gd name="T69" fmla="*/ 256 h 588"/>
                <a:gd name="T70" fmla="*/ 110 w 388"/>
                <a:gd name="T71" fmla="*/ 258 h 588"/>
                <a:gd name="T72" fmla="*/ 116 w 388"/>
                <a:gd name="T73" fmla="*/ 261 h 588"/>
                <a:gd name="T74" fmla="*/ 122 w 388"/>
                <a:gd name="T75" fmla="*/ 266 h 588"/>
                <a:gd name="T76" fmla="*/ 130 w 388"/>
                <a:gd name="T77" fmla="*/ 273 h 588"/>
                <a:gd name="T78" fmla="*/ 132 w 388"/>
                <a:gd name="T79" fmla="*/ 281 h 588"/>
                <a:gd name="T80" fmla="*/ 132 w 388"/>
                <a:gd name="T81" fmla="*/ 289 h 588"/>
                <a:gd name="T82" fmla="*/ 125 w 388"/>
                <a:gd name="T83" fmla="*/ 292 h 588"/>
                <a:gd name="T84" fmla="*/ 118 w 388"/>
                <a:gd name="T85" fmla="*/ 293 h 588"/>
                <a:gd name="T86" fmla="*/ 110 w 388"/>
                <a:gd name="T87" fmla="*/ 292 h 588"/>
                <a:gd name="T88" fmla="*/ 103 w 388"/>
                <a:gd name="T89" fmla="*/ 290 h 588"/>
                <a:gd name="T90" fmla="*/ 95 w 388"/>
                <a:gd name="T91" fmla="*/ 289 h 588"/>
                <a:gd name="T92" fmla="*/ 88 w 388"/>
                <a:gd name="T93" fmla="*/ 283 h 588"/>
                <a:gd name="T94" fmla="*/ 82 w 388"/>
                <a:gd name="T95" fmla="*/ 279 h 588"/>
                <a:gd name="T96" fmla="*/ 75 w 388"/>
                <a:gd name="T97" fmla="*/ 271 h 588"/>
                <a:gd name="T98" fmla="*/ 71 w 388"/>
                <a:gd name="T99" fmla="*/ 266 h 588"/>
                <a:gd name="T100" fmla="*/ 68 w 388"/>
                <a:gd name="T101" fmla="*/ 258 h 588"/>
                <a:gd name="T102" fmla="*/ 66 w 388"/>
                <a:gd name="T103" fmla="*/ 252 h 588"/>
                <a:gd name="T104" fmla="*/ 21 w 388"/>
                <a:gd name="T105" fmla="*/ 203 h 588"/>
                <a:gd name="T106" fmla="*/ 3 w 388"/>
                <a:gd name="T107" fmla="*/ 166 h 588"/>
                <a:gd name="T108" fmla="*/ 8 w 388"/>
                <a:gd name="T109" fmla="*/ 129 h 588"/>
                <a:gd name="T110" fmla="*/ 50 w 388"/>
                <a:gd name="T111" fmla="*/ 80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8"/>
                <a:gd name="T169" fmla="*/ 0 h 588"/>
                <a:gd name="T170" fmla="*/ 388 w 388"/>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8" h="588">
                  <a:moveTo>
                    <a:pt x="123" y="137"/>
                  </a:moveTo>
                  <a:lnTo>
                    <a:pt x="207" y="58"/>
                  </a:lnTo>
                  <a:lnTo>
                    <a:pt x="291" y="18"/>
                  </a:lnTo>
                  <a:lnTo>
                    <a:pt x="356" y="0"/>
                  </a:lnTo>
                  <a:lnTo>
                    <a:pt x="379" y="11"/>
                  </a:lnTo>
                  <a:lnTo>
                    <a:pt x="388" y="46"/>
                  </a:lnTo>
                  <a:lnTo>
                    <a:pt x="361" y="103"/>
                  </a:lnTo>
                  <a:lnTo>
                    <a:pt x="322" y="134"/>
                  </a:lnTo>
                  <a:lnTo>
                    <a:pt x="245" y="152"/>
                  </a:lnTo>
                  <a:lnTo>
                    <a:pt x="153" y="195"/>
                  </a:lnTo>
                  <a:lnTo>
                    <a:pt x="83" y="249"/>
                  </a:lnTo>
                  <a:lnTo>
                    <a:pt x="53" y="301"/>
                  </a:lnTo>
                  <a:lnTo>
                    <a:pt x="53" y="329"/>
                  </a:lnTo>
                  <a:lnTo>
                    <a:pt x="64" y="358"/>
                  </a:lnTo>
                  <a:lnTo>
                    <a:pt x="86" y="385"/>
                  </a:lnTo>
                  <a:lnTo>
                    <a:pt x="126" y="407"/>
                  </a:lnTo>
                  <a:lnTo>
                    <a:pt x="170" y="415"/>
                  </a:lnTo>
                  <a:lnTo>
                    <a:pt x="198" y="407"/>
                  </a:lnTo>
                  <a:lnTo>
                    <a:pt x="233" y="398"/>
                  </a:lnTo>
                  <a:lnTo>
                    <a:pt x="273" y="389"/>
                  </a:lnTo>
                  <a:lnTo>
                    <a:pt x="303" y="393"/>
                  </a:lnTo>
                  <a:lnTo>
                    <a:pt x="308" y="408"/>
                  </a:lnTo>
                  <a:lnTo>
                    <a:pt x="304" y="415"/>
                  </a:lnTo>
                  <a:lnTo>
                    <a:pt x="307" y="421"/>
                  </a:lnTo>
                  <a:lnTo>
                    <a:pt x="307" y="429"/>
                  </a:lnTo>
                  <a:lnTo>
                    <a:pt x="300" y="435"/>
                  </a:lnTo>
                  <a:lnTo>
                    <a:pt x="294" y="438"/>
                  </a:lnTo>
                  <a:lnTo>
                    <a:pt x="285" y="442"/>
                  </a:lnTo>
                  <a:lnTo>
                    <a:pt x="276" y="443"/>
                  </a:lnTo>
                  <a:lnTo>
                    <a:pt x="269" y="442"/>
                  </a:lnTo>
                  <a:lnTo>
                    <a:pt x="263" y="439"/>
                  </a:lnTo>
                  <a:lnTo>
                    <a:pt x="256" y="439"/>
                  </a:lnTo>
                  <a:lnTo>
                    <a:pt x="250" y="438"/>
                  </a:lnTo>
                  <a:lnTo>
                    <a:pt x="242" y="438"/>
                  </a:lnTo>
                  <a:lnTo>
                    <a:pt x="233" y="435"/>
                  </a:lnTo>
                  <a:lnTo>
                    <a:pt x="225" y="435"/>
                  </a:lnTo>
                  <a:lnTo>
                    <a:pt x="219" y="435"/>
                  </a:lnTo>
                  <a:lnTo>
                    <a:pt x="211" y="438"/>
                  </a:lnTo>
                  <a:lnTo>
                    <a:pt x="206" y="443"/>
                  </a:lnTo>
                  <a:lnTo>
                    <a:pt x="207" y="451"/>
                  </a:lnTo>
                  <a:lnTo>
                    <a:pt x="216" y="452"/>
                  </a:lnTo>
                  <a:lnTo>
                    <a:pt x="225" y="457"/>
                  </a:lnTo>
                  <a:lnTo>
                    <a:pt x="232" y="457"/>
                  </a:lnTo>
                  <a:lnTo>
                    <a:pt x="241" y="460"/>
                  </a:lnTo>
                  <a:lnTo>
                    <a:pt x="247" y="460"/>
                  </a:lnTo>
                  <a:lnTo>
                    <a:pt x="256" y="461"/>
                  </a:lnTo>
                  <a:lnTo>
                    <a:pt x="264" y="461"/>
                  </a:lnTo>
                  <a:lnTo>
                    <a:pt x="273" y="464"/>
                  </a:lnTo>
                  <a:lnTo>
                    <a:pt x="282" y="465"/>
                  </a:lnTo>
                  <a:lnTo>
                    <a:pt x="289" y="468"/>
                  </a:lnTo>
                  <a:lnTo>
                    <a:pt x="295" y="470"/>
                  </a:lnTo>
                  <a:lnTo>
                    <a:pt x="300" y="477"/>
                  </a:lnTo>
                  <a:lnTo>
                    <a:pt x="303" y="483"/>
                  </a:lnTo>
                  <a:lnTo>
                    <a:pt x="304" y="490"/>
                  </a:lnTo>
                  <a:lnTo>
                    <a:pt x="298" y="496"/>
                  </a:lnTo>
                  <a:lnTo>
                    <a:pt x="294" y="504"/>
                  </a:lnTo>
                  <a:lnTo>
                    <a:pt x="282" y="508"/>
                  </a:lnTo>
                  <a:lnTo>
                    <a:pt x="273" y="513"/>
                  </a:lnTo>
                  <a:lnTo>
                    <a:pt x="264" y="513"/>
                  </a:lnTo>
                  <a:lnTo>
                    <a:pt x="258" y="513"/>
                  </a:lnTo>
                  <a:lnTo>
                    <a:pt x="247" y="510"/>
                  </a:lnTo>
                  <a:lnTo>
                    <a:pt x="236" y="505"/>
                  </a:lnTo>
                  <a:lnTo>
                    <a:pt x="228" y="501"/>
                  </a:lnTo>
                  <a:lnTo>
                    <a:pt x="220" y="499"/>
                  </a:lnTo>
                  <a:lnTo>
                    <a:pt x="214" y="499"/>
                  </a:lnTo>
                  <a:lnTo>
                    <a:pt x="203" y="496"/>
                  </a:lnTo>
                  <a:lnTo>
                    <a:pt x="197" y="499"/>
                  </a:lnTo>
                  <a:lnTo>
                    <a:pt x="197" y="508"/>
                  </a:lnTo>
                  <a:lnTo>
                    <a:pt x="203" y="508"/>
                  </a:lnTo>
                  <a:lnTo>
                    <a:pt x="210" y="513"/>
                  </a:lnTo>
                  <a:lnTo>
                    <a:pt x="214" y="518"/>
                  </a:lnTo>
                  <a:lnTo>
                    <a:pt x="220" y="518"/>
                  </a:lnTo>
                  <a:lnTo>
                    <a:pt x="225" y="524"/>
                  </a:lnTo>
                  <a:lnTo>
                    <a:pt x="232" y="524"/>
                  </a:lnTo>
                  <a:lnTo>
                    <a:pt x="238" y="529"/>
                  </a:lnTo>
                  <a:lnTo>
                    <a:pt x="245" y="533"/>
                  </a:lnTo>
                  <a:lnTo>
                    <a:pt x="254" y="542"/>
                  </a:lnTo>
                  <a:lnTo>
                    <a:pt x="260" y="548"/>
                  </a:lnTo>
                  <a:lnTo>
                    <a:pt x="263" y="557"/>
                  </a:lnTo>
                  <a:lnTo>
                    <a:pt x="264" y="564"/>
                  </a:lnTo>
                  <a:lnTo>
                    <a:pt x="269" y="570"/>
                  </a:lnTo>
                  <a:lnTo>
                    <a:pt x="263" y="579"/>
                  </a:lnTo>
                  <a:lnTo>
                    <a:pt x="256" y="583"/>
                  </a:lnTo>
                  <a:lnTo>
                    <a:pt x="250" y="586"/>
                  </a:lnTo>
                  <a:lnTo>
                    <a:pt x="242" y="586"/>
                  </a:lnTo>
                  <a:lnTo>
                    <a:pt x="236" y="588"/>
                  </a:lnTo>
                  <a:lnTo>
                    <a:pt x="229" y="588"/>
                  </a:lnTo>
                  <a:lnTo>
                    <a:pt x="220" y="586"/>
                  </a:lnTo>
                  <a:lnTo>
                    <a:pt x="211" y="583"/>
                  </a:lnTo>
                  <a:lnTo>
                    <a:pt x="206" y="582"/>
                  </a:lnTo>
                  <a:lnTo>
                    <a:pt x="197" y="579"/>
                  </a:lnTo>
                  <a:lnTo>
                    <a:pt x="189" y="579"/>
                  </a:lnTo>
                  <a:lnTo>
                    <a:pt x="181" y="574"/>
                  </a:lnTo>
                  <a:lnTo>
                    <a:pt x="176" y="568"/>
                  </a:lnTo>
                  <a:lnTo>
                    <a:pt x="170" y="566"/>
                  </a:lnTo>
                  <a:lnTo>
                    <a:pt x="163" y="560"/>
                  </a:lnTo>
                  <a:lnTo>
                    <a:pt x="157" y="552"/>
                  </a:lnTo>
                  <a:lnTo>
                    <a:pt x="150" y="543"/>
                  </a:lnTo>
                  <a:lnTo>
                    <a:pt x="144" y="539"/>
                  </a:lnTo>
                  <a:lnTo>
                    <a:pt x="141" y="533"/>
                  </a:lnTo>
                  <a:lnTo>
                    <a:pt x="141" y="526"/>
                  </a:lnTo>
                  <a:lnTo>
                    <a:pt x="136" y="518"/>
                  </a:lnTo>
                  <a:lnTo>
                    <a:pt x="136" y="513"/>
                  </a:lnTo>
                  <a:lnTo>
                    <a:pt x="132" y="505"/>
                  </a:lnTo>
                  <a:lnTo>
                    <a:pt x="101" y="457"/>
                  </a:lnTo>
                  <a:lnTo>
                    <a:pt x="42" y="408"/>
                  </a:lnTo>
                  <a:lnTo>
                    <a:pt x="16" y="364"/>
                  </a:lnTo>
                  <a:lnTo>
                    <a:pt x="7" y="333"/>
                  </a:lnTo>
                  <a:lnTo>
                    <a:pt x="0" y="298"/>
                  </a:lnTo>
                  <a:lnTo>
                    <a:pt x="16" y="258"/>
                  </a:lnTo>
                  <a:lnTo>
                    <a:pt x="60" y="212"/>
                  </a:lnTo>
                  <a:lnTo>
                    <a:pt x="101" y="161"/>
                  </a:lnTo>
                  <a:lnTo>
                    <a:pt x="123" y="137"/>
                  </a:lnTo>
                  <a:close/>
                </a:path>
              </a:pathLst>
            </a:custGeom>
            <a:solidFill>
              <a:srgbClr val="000000"/>
            </a:solidFill>
            <a:ln w="9525">
              <a:noFill/>
              <a:round/>
              <a:headEnd/>
              <a:tailEnd/>
            </a:ln>
          </p:spPr>
          <p:txBody>
            <a:bodyPr/>
            <a:lstStyle/>
            <a:p>
              <a:endParaRPr lang="en-US"/>
            </a:p>
          </p:txBody>
        </p:sp>
        <p:sp>
          <p:nvSpPr>
            <p:cNvPr id="24593" name="Freeform 33"/>
            <p:cNvSpPr>
              <a:spLocks/>
            </p:cNvSpPr>
            <p:nvPr/>
          </p:nvSpPr>
          <p:spPr bwMode="auto">
            <a:xfrm>
              <a:off x="3893" y="2791"/>
              <a:ext cx="168" cy="266"/>
            </a:xfrm>
            <a:custGeom>
              <a:avLst/>
              <a:gdLst>
                <a:gd name="T0" fmla="*/ 32 w 337"/>
                <a:gd name="T1" fmla="*/ 4 h 532"/>
                <a:gd name="T2" fmla="*/ 90 w 337"/>
                <a:gd name="T3" fmla="*/ 41 h 532"/>
                <a:gd name="T4" fmla="*/ 146 w 337"/>
                <a:gd name="T5" fmla="*/ 97 h 532"/>
                <a:gd name="T6" fmla="*/ 165 w 337"/>
                <a:gd name="T7" fmla="*/ 141 h 532"/>
                <a:gd name="T8" fmla="*/ 168 w 337"/>
                <a:gd name="T9" fmla="*/ 167 h 532"/>
                <a:gd name="T10" fmla="*/ 157 w 337"/>
                <a:gd name="T11" fmla="*/ 206 h 532"/>
                <a:gd name="T12" fmla="*/ 122 w 337"/>
                <a:gd name="T13" fmla="*/ 233 h 532"/>
                <a:gd name="T14" fmla="*/ 107 w 337"/>
                <a:gd name="T15" fmla="*/ 248 h 532"/>
                <a:gd name="T16" fmla="*/ 87 w 337"/>
                <a:gd name="T17" fmla="*/ 262 h 532"/>
                <a:gd name="T18" fmla="*/ 80 w 337"/>
                <a:gd name="T19" fmla="*/ 264 h 532"/>
                <a:gd name="T20" fmla="*/ 74 w 337"/>
                <a:gd name="T21" fmla="*/ 265 h 532"/>
                <a:gd name="T22" fmla="*/ 67 w 337"/>
                <a:gd name="T23" fmla="*/ 266 h 532"/>
                <a:gd name="T24" fmla="*/ 60 w 337"/>
                <a:gd name="T25" fmla="*/ 265 h 532"/>
                <a:gd name="T26" fmla="*/ 49 w 337"/>
                <a:gd name="T27" fmla="*/ 261 h 532"/>
                <a:gd name="T28" fmla="*/ 40 w 337"/>
                <a:gd name="T29" fmla="*/ 258 h 532"/>
                <a:gd name="T30" fmla="*/ 38 w 337"/>
                <a:gd name="T31" fmla="*/ 250 h 532"/>
                <a:gd name="T32" fmla="*/ 38 w 337"/>
                <a:gd name="T33" fmla="*/ 244 h 532"/>
                <a:gd name="T34" fmla="*/ 44 w 337"/>
                <a:gd name="T35" fmla="*/ 237 h 532"/>
                <a:gd name="T36" fmla="*/ 51 w 337"/>
                <a:gd name="T37" fmla="*/ 235 h 532"/>
                <a:gd name="T38" fmla="*/ 57 w 337"/>
                <a:gd name="T39" fmla="*/ 234 h 532"/>
                <a:gd name="T40" fmla="*/ 64 w 337"/>
                <a:gd name="T41" fmla="*/ 234 h 532"/>
                <a:gd name="T42" fmla="*/ 71 w 337"/>
                <a:gd name="T43" fmla="*/ 231 h 532"/>
                <a:gd name="T44" fmla="*/ 78 w 337"/>
                <a:gd name="T45" fmla="*/ 226 h 532"/>
                <a:gd name="T46" fmla="*/ 82 w 337"/>
                <a:gd name="T47" fmla="*/ 220 h 532"/>
                <a:gd name="T48" fmla="*/ 74 w 337"/>
                <a:gd name="T49" fmla="*/ 216 h 532"/>
                <a:gd name="T50" fmla="*/ 66 w 337"/>
                <a:gd name="T51" fmla="*/ 215 h 532"/>
                <a:gd name="T52" fmla="*/ 57 w 337"/>
                <a:gd name="T53" fmla="*/ 215 h 532"/>
                <a:gd name="T54" fmla="*/ 51 w 337"/>
                <a:gd name="T55" fmla="*/ 214 h 532"/>
                <a:gd name="T56" fmla="*/ 43 w 337"/>
                <a:gd name="T57" fmla="*/ 207 h 532"/>
                <a:gd name="T58" fmla="*/ 38 w 337"/>
                <a:gd name="T59" fmla="*/ 200 h 532"/>
                <a:gd name="T60" fmla="*/ 38 w 337"/>
                <a:gd name="T61" fmla="*/ 194 h 532"/>
                <a:gd name="T62" fmla="*/ 43 w 337"/>
                <a:gd name="T63" fmla="*/ 189 h 532"/>
                <a:gd name="T64" fmla="*/ 49 w 337"/>
                <a:gd name="T65" fmla="*/ 186 h 532"/>
                <a:gd name="T66" fmla="*/ 57 w 337"/>
                <a:gd name="T67" fmla="*/ 187 h 532"/>
                <a:gd name="T68" fmla="*/ 64 w 337"/>
                <a:gd name="T69" fmla="*/ 187 h 532"/>
                <a:gd name="T70" fmla="*/ 71 w 337"/>
                <a:gd name="T71" fmla="*/ 189 h 532"/>
                <a:gd name="T72" fmla="*/ 77 w 337"/>
                <a:gd name="T73" fmla="*/ 189 h 532"/>
                <a:gd name="T74" fmla="*/ 82 w 337"/>
                <a:gd name="T75" fmla="*/ 186 h 532"/>
                <a:gd name="T76" fmla="*/ 78 w 337"/>
                <a:gd name="T77" fmla="*/ 180 h 532"/>
                <a:gd name="T78" fmla="*/ 71 w 337"/>
                <a:gd name="T79" fmla="*/ 172 h 532"/>
                <a:gd name="T80" fmla="*/ 62 w 337"/>
                <a:gd name="T81" fmla="*/ 164 h 532"/>
                <a:gd name="T82" fmla="*/ 57 w 337"/>
                <a:gd name="T83" fmla="*/ 158 h 532"/>
                <a:gd name="T84" fmla="*/ 58 w 337"/>
                <a:gd name="T85" fmla="*/ 150 h 532"/>
                <a:gd name="T86" fmla="*/ 63 w 337"/>
                <a:gd name="T87" fmla="*/ 145 h 532"/>
                <a:gd name="T88" fmla="*/ 69 w 337"/>
                <a:gd name="T89" fmla="*/ 142 h 532"/>
                <a:gd name="T90" fmla="*/ 76 w 337"/>
                <a:gd name="T91" fmla="*/ 141 h 532"/>
                <a:gd name="T92" fmla="*/ 84 w 337"/>
                <a:gd name="T93" fmla="*/ 145 h 532"/>
                <a:gd name="T94" fmla="*/ 89 w 337"/>
                <a:gd name="T95" fmla="*/ 150 h 532"/>
                <a:gd name="T96" fmla="*/ 97 w 337"/>
                <a:gd name="T97" fmla="*/ 154 h 532"/>
                <a:gd name="T98" fmla="*/ 102 w 337"/>
                <a:gd name="T99" fmla="*/ 161 h 532"/>
                <a:gd name="T100" fmla="*/ 106 w 337"/>
                <a:gd name="T101" fmla="*/ 167 h 532"/>
                <a:gd name="T102" fmla="*/ 111 w 337"/>
                <a:gd name="T103" fmla="*/ 173 h 532"/>
                <a:gd name="T104" fmla="*/ 115 w 337"/>
                <a:gd name="T105" fmla="*/ 178 h 532"/>
                <a:gd name="T106" fmla="*/ 122 w 337"/>
                <a:gd name="T107" fmla="*/ 180 h 532"/>
                <a:gd name="T108" fmla="*/ 129 w 337"/>
                <a:gd name="T109" fmla="*/ 182 h 532"/>
                <a:gd name="T110" fmla="*/ 143 w 337"/>
                <a:gd name="T111" fmla="*/ 167 h 532"/>
                <a:gd name="T112" fmla="*/ 135 w 337"/>
                <a:gd name="T113" fmla="*/ 134 h 532"/>
                <a:gd name="T114" fmla="*/ 89 w 337"/>
                <a:gd name="T115" fmla="*/ 92 h 532"/>
                <a:gd name="T116" fmla="*/ 21 w 337"/>
                <a:gd name="T117" fmla="*/ 61 h 532"/>
                <a:gd name="T118" fmla="*/ 3 w 337"/>
                <a:gd name="T119" fmla="*/ 26 h 532"/>
                <a:gd name="T120" fmla="*/ 4 w 337"/>
                <a:gd name="T121" fmla="*/ 0 h 5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7"/>
                <a:gd name="T184" fmla="*/ 0 h 532"/>
                <a:gd name="T185" fmla="*/ 337 w 337"/>
                <a:gd name="T186" fmla="*/ 532 h 5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7" h="532">
                  <a:moveTo>
                    <a:pt x="9" y="0"/>
                  </a:moveTo>
                  <a:lnTo>
                    <a:pt x="64" y="9"/>
                  </a:lnTo>
                  <a:lnTo>
                    <a:pt x="130" y="39"/>
                  </a:lnTo>
                  <a:lnTo>
                    <a:pt x="181" y="82"/>
                  </a:lnTo>
                  <a:lnTo>
                    <a:pt x="248" y="141"/>
                  </a:lnTo>
                  <a:lnTo>
                    <a:pt x="292" y="194"/>
                  </a:lnTo>
                  <a:lnTo>
                    <a:pt x="315" y="238"/>
                  </a:lnTo>
                  <a:lnTo>
                    <a:pt x="331" y="282"/>
                  </a:lnTo>
                  <a:lnTo>
                    <a:pt x="337" y="329"/>
                  </a:lnTo>
                  <a:lnTo>
                    <a:pt x="337" y="335"/>
                  </a:lnTo>
                  <a:lnTo>
                    <a:pt x="333" y="375"/>
                  </a:lnTo>
                  <a:lnTo>
                    <a:pt x="315" y="413"/>
                  </a:lnTo>
                  <a:lnTo>
                    <a:pt x="280" y="437"/>
                  </a:lnTo>
                  <a:lnTo>
                    <a:pt x="245" y="466"/>
                  </a:lnTo>
                  <a:lnTo>
                    <a:pt x="243" y="472"/>
                  </a:lnTo>
                  <a:lnTo>
                    <a:pt x="214" y="497"/>
                  </a:lnTo>
                  <a:lnTo>
                    <a:pt x="181" y="521"/>
                  </a:lnTo>
                  <a:lnTo>
                    <a:pt x="174" y="524"/>
                  </a:lnTo>
                  <a:lnTo>
                    <a:pt x="168" y="528"/>
                  </a:lnTo>
                  <a:lnTo>
                    <a:pt x="161" y="528"/>
                  </a:lnTo>
                  <a:lnTo>
                    <a:pt x="155" y="529"/>
                  </a:lnTo>
                  <a:lnTo>
                    <a:pt x="148" y="529"/>
                  </a:lnTo>
                  <a:lnTo>
                    <a:pt x="142" y="532"/>
                  </a:lnTo>
                  <a:lnTo>
                    <a:pt x="134" y="532"/>
                  </a:lnTo>
                  <a:lnTo>
                    <a:pt x="126" y="529"/>
                  </a:lnTo>
                  <a:lnTo>
                    <a:pt x="120" y="529"/>
                  </a:lnTo>
                  <a:lnTo>
                    <a:pt x="108" y="525"/>
                  </a:lnTo>
                  <a:lnTo>
                    <a:pt x="99" y="521"/>
                  </a:lnTo>
                  <a:lnTo>
                    <a:pt x="90" y="516"/>
                  </a:lnTo>
                  <a:lnTo>
                    <a:pt x="81" y="515"/>
                  </a:lnTo>
                  <a:lnTo>
                    <a:pt x="77" y="507"/>
                  </a:lnTo>
                  <a:lnTo>
                    <a:pt x="76" y="501"/>
                  </a:lnTo>
                  <a:lnTo>
                    <a:pt x="76" y="494"/>
                  </a:lnTo>
                  <a:lnTo>
                    <a:pt x="76" y="488"/>
                  </a:lnTo>
                  <a:lnTo>
                    <a:pt x="81" y="481"/>
                  </a:lnTo>
                  <a:lnTo>
                    <a:pt x="89" y="475"/>
                  </a:lnTo>
                  <a:lnTo>
                    <a:pt x="95" y="472"/>
                  </a:lnTo>
                  <a:lnTo>
                    <a:pt x="102" y="471"/>
                  </a:lnTo>
                  <a:lnTo>
                    <a:pt x="108" y="471"/>
                  </a:lnTo>
                  <a:lnTo>
                    <a:pt x="115" y="468"/>
                  </a:lnTo>
                  <a:lnTo>
                    <a:pt x="121" y="468"/>
                  </a:lnTo>
                  <a:lnTo>
                    <a:pt x="128" y="468"/>
                  </a:lnTo>
                  <a:lnTo>
                    <a:pt x="137" y="466"/>
                  </a:lnTo>
                  <a:lnTo>
                    <a:pt x="143" y="462"/>
                  </a:lnTo>
                  <a:lnTo>
                    <a:pt x="152" y="459"/>
                  </a:lnTo>
                  <a:lnTo>
                    <a:pt x="156" y="453"/>
                  </a:lnTo>
                  <a:lnTo>
                    <a:pt x="164" y="449"/>
                  </a:lnTo>
                  <a:lnTo>
                    <a:pt x="165" y="441"/>
                  </a:lnTo>
                  <a:lnTo>
                    <a:pt x="156" y="437"/>
                  </a:lnTo>
                  <a:lnTo>
                    <a:pt x="148" y="432"/>
                  </a:lnTo>
                  <a:lnTo>
                    <a:pt x="139" y="431"/>
                  </a:lnTo>
                  <a:lnTo>
                    <a:pt x="133" y="431"/>
                  </a:lnTo>
                  <a:lnTo>
                    <a:pt x="121" y="431"/>
                  </a:lnTo>
                  <a:lnTo>
                    <a:pt x="115" y="431"/>
                  </a:lnTo>
                  <a:lnTo>
                    <a:pt x="108" y="428"/>
                  </a:lnTo>
                  <a:lnTo>
                    <a:pt x="102" y="428"/>
                  </a:lnTo>
                  <a:lnTo>
                    <a:pt x="95" y="422"/>
                  </a:lnTo>
                  <a:lnTo>
                    <a:pt x="86" y="415"/>
                  </a:lnTo>
                  <a:lnTo>
                    <a:pt x="80" y="409"/>
                  </a:lnTo>
                  <a:lnTo>
                    <a:pt x="77" y="401"/>
                  </a:lnTo>
                  <a:lnTo>
                    <a:pt x="76" y="396"/>
                  </a:lnTo>
                  <a:lnTo>
                    <a:pt x="76" y="388"/>
                  </a:lnTo>
                  <a:lnTo>
                    <a:pt x="77" y="382"/>
                  </a:lnTo>
                  <a:lnTo>
                    <a:pt x="86" y="378"/>
                  </a:lnTo>
                  <a:lnTo>
                    <a:pt x="93" y="375"/>
                  </a:lnTo>
                  <a:lnTo>
                    <a:pt x="99" y="373"/>
                  </a:lnTo>
                  <a:lnTo>
                    <a:pt x="106" y="373"/>
                  </a:lnTo>
                  <a:lnTo>
                    <a:pt x="115" y="375"/>
                  </a:lnTo>
                  <a:lnTo>
                    <a:pt x="121" y="375"/>
                  </a:lnTo>
                  <a:lnTo>
                    <a:pt x="128" y="375"/>
                  </a:lnTo>
                  <a:lnTo>
                    <a:pt x="134" y="378"/>
                  </a:lnTo>
                  <a:lnTo>
                    <a:pt x="142" y="378"/>
                  </a:lnTo>
                  <a:lnTo>
                    <a:pt x="148" y="379"/>
                  </a:lnTo>
                  <a:lnTo>
                    <a:pt x="155" y="379"/>
                  </a:lnTo>
                  <a:lnTo>
                    <a:pt x="161" y="379"/>
                  </a:lnTo>
                  <a:lnTo>
                    <a:pt x="165" y="373"/>
                  </a:lnTo>
                  <a:lnTo>
                    <a:pt x="164" y="366"/>
                  </a:lnTo>
                  <a:lnTo>
                    <a:pt x="156" y="360"/>
                  </a:lnTo>
                  <a:lnTo>
                    <a:pt x="152" y="351"/>
                  </a:lnTo>
                  <a:lnTo>
                    <a:pt x="142" y="344"/>
                  </a:lnTo>
                  <a:lnTo>
                    <a:pt x="134" y="340"/>
                  </a:lnTo>
                  <a:lnTo>
                    <a:pt x="124" y="329"/>
                  </a:lnTo>
                  <a:lnTo>
                    <a:pt x="117" y="322"/>
                  </a:lnTo>
                  <a:lnTo>
                    <a:pt x="115" y="316"/>
                  </a:lnTo>
                  <a:lnTo>
                    <a:pt x="115" y="309"/>
                  </a:lnTo>
                  <a:lnTo>
                    <a:pt x="117" y="300"/>
                  </a:lnTo>
                  <a:lnTo>
                    <a:pt x="120" y="294"/>
                  </a:lnTo>
                  <a:lnTo>
                    <a:pt x="126" y="290"/>
                  </a:lnTo>
                  <a:lnTo>
                    <a:pt x="133" y="287"/>
                  </a:lnTo>
                  <a:lnTo>
                    <a:pt x="139" y="285"/>
                  </a:lnTo>
                  <a:lnTo>
                    <a:pt x="146" y="282"/>
                  </a:lnTo>
                  <a:lnTo>
                    <a:pt x="152" y="282"/>
                  </a:lnTo>
                  <a:lnTo>
                    <a:pt x="161" y="287"/>
                  </a:lnTo>
                  <a:lnTo>
                    <a:pt x="168" y="290"/>
                  </a:lnTo>
                  <a:lnTo>
                    <a:pt x="173" y="295"/>
                  </a:lnTo>
                  <a:lnTo>
                    <a:pt x="178" y="300"/>
                  </a:lnTo>
                  <a:lnTo>
                    <a:pt x="187" y="304"/>
                  </a:lnTo>
                  <a:lnTo>
                    <a:pt x="195" y="309"/>
                  </a:lnTo>
                  <a:lnTo>
                    <a:pt x="199" y="316"/>
                  </a:lnTo>
                  <a:lnTo>
                    <a:pt x="204" y="322"/>
                  </a:lnTo>
                  <a:lnTo>
                    <a:pt x="208" y="329"/>
                  </a:lnTo>
                  <a:lnTo>
                    <a:pt x="212" y="335"/>
                  </a:lnTo>
                  <a:lnTo>
                    <a:pt x="218" y="340"/>
                  </a:lnTo>
                  <a:lnTo>
                    <a:pt x="223" y="347"/>
                  </a:lnTo>
                  <a:lnTo>
                    <a:pt x="230" y="348"/>
                  </a:lnTo>
                  <a:lnTo>
                    <a:pt x="231" y="356"/>
                  </a:lnTo>
                  <a:lnTo>
                    <a:pt x="239" y="356"/>
                  </a:lnTo>
                  <a:lnTo>
                    <a:pt x="245" y="360"/>
                  </a:lnTo>
                  <a:lnTo>
                    <a:pt x="252" y="365"/>
                  </a:lnTo>
                  <a:lnTo>
                    <a:pt x="258" y="365"/>
                  </a:lnTo>
                  <a:lnTo>
                    <a:pt x="280" y="353"/>
                  </a:lnTo>
                  <a:lnTo>
                    <a:pt x="287" y="334"/>
                  </a:lnTo>
                  <a:lnTo>
                    <a:pt x="289" y="304"/>
                  </a:lnTo>
                  <a:lnTo>
                    <a:pt x="271" y="268"/>
                  </a:lnTo>
                  <a:lnTo>
                    <a:pt x="239" y="225"/>
                  </a:lnTo>
                  <a:lnTo>
                    <a:pt x="178" y="184"/>
                  </a:lnTo>
                  <a:lnTo>
                    <a:pt x="81" y="148"/>
                  </a:lnTo>
                  <a:lnTo>
                    <a:pt x="42" y="122"/>
                  </a:lnTo>
                  <a:lnTo>
                    <a:pt x="15" y="92"/>
                  </a:lnTo>
                  <a:lnTo>
                    <a:pt x="6" y="53"/>
                  </a:lnTo>
                  <a:lnTo>
                    <a:pt x="0" y="13"/>
                  </a:lnTo>
                  <a:lnTo>
                    <a:pt x="9" y="0"/>
                  </a:lnTo>
                  <a:close/>
                </a:path>
              </a:pathLst>
            </a:custGeom>
            <a:solidFill>
              <a:srgbClr val="000000"/>
            </a:solidFill>
            <a:ln w="9525">
              <a:noFill/>
              <a:round/>
              <a:headEnd/>
              <a:tailEnd/>
            </a:ln>
          </p:spPr>
          <p:txBody>
            <a:bodyPr/>
            <a:lstStyle/>
            <a:p>
              <a:endParaRPr lang="en-US"/>
            </a:p>
          </p:txBody>
        </p:sp>
        <p:grpSp>
          <p:nvGrpSpPr>
            <p:cNvPr id="24594" name="Group 36"/>
            <p:cNvGrpSpPr>
              <a:grpSpLocks/>
            </p:cNvGrpSpPr>
            <p:nvPr/>
          </p:nvGrpSpPr>
          <p:grpSpPr bwMode="auto">
            <a:xfrm>
              <a:off x="3676" y="2751"/>
              <a:ext cx="323" cy="328"/>
              <a:chOff x="3676" y="2751"/>
              <a:chExt cx="323" cy="328"/>
            </a:xfrm>
          </p:grpSpPr>
          <p:sp>
            <p:nvSpPr>
              <p:cNvPr id="24605" name="Freeform 34"/>
              <p:cNvSpPr>
                <a:spLocks/>
              </p:cNvSpPr>
              <p:nvPr/>
            </p:nvSpPr>
            <p:spPr bwMode="auto">
              <a:xfrm>
                <a:off x="3676" y="2751"/>
                <a:ext cx="323" cy="328"/>
              </a:xfrm>
              <a:custGeom>
                <a:avLst/>
                <a:gdLst>
                  <a:gd name="T0" fmla="*/ 64 w 646"/>
                  <a:gd name="T1" fmla="*/ 1 h 657"/>
                  <a:gd name="T2" fmla="*/ 123 w 646"/>
                  <a:gd name="T3" fmla="*/ 4 h 657"/>
                  <a:gd name="T4" fmla="*/ 188 w 646"/>
                  <a:gd name="T5" fmla="*/ 6 h 657"/>
                  <a:gd name="T6" fmla="*/ 261 w 646"/>
                  <a:gd name="T7" fmla="*/ 0 h 657"/>
                  <a:gd name="T8" fmla="*/ 307 w 646"/>
                  <a:gd name="T9" fmla="*/ 1 h 657"/>
                  <a:gd name="T10" fmla="*/ 312 w 646"/>
                  <a:gd name="T11" fmla="*/ 6 h 657"/>
                  <a:gd name="T12" fmla="*/ 316 w 646"/>
                  <a:gd name="T13" fmla="*/ 17 h 657"/>
                  <a:gd name="T14" fmla="*/ 314 w 646"/>
                  <a:gd name="T15" fmla="*/ 87 h 657"/>
                  <a:gd name="T16" fmla="*/ 314 w 646"/>
                  <a:gd name="T17" fmla="*/ 160 h 657"/>
                  <a:gd name="T18" fmla="*/ 319 w 646"/>
                  <a:gd name="T19" fmla="*/ 223 h 657"/>
                  <a:gd name="T20" fmla="*/ 323 w 646"/>
                  <a:gd name="T21" fmla="*/ 289 h 657"/>
                  <a:gd name="T22" fmla="*/ 323 w 646"/>
                  <a:gd name="T23" fmla="*/ 307 h 657"/>
                  <a:gd name="T24" fmla="*/ 314 w 646"/>
                  <a:gd name="T25" fmla="*/ 319 h 657"/>
                  <a:gd name="T26" fmla="*/ 294 w 646"/>
                  <a:gd name="T27" fmla="*/ 321 h 657"/>
                  <a:gd name="T28" fmla="*/ 205 w 646"/>
                  <a:gd name="T29" fmla="*/ 319 h 657"/>
                  <a:gd name="T30" fmla="*/ 201 w 646"/>
                  <a:gd name="T31" fmla="*/ 321 h 657"/>
                  <a:gd name="T32" fmla="*/ 198 w 646"/>
                  <a:gd name="T33" fmla="*/ 321 h 657"/>
                  <a:gd name="T34" fmla="*/ 114 w 646"/>
                  <a:gd name="T35" fmla="*/ 324 h 657"/>
                  <a:gd name="T36" fmla="*/ 111 w 646"/>
                  <a:gd name="T37" fmla="*/ 325 h 657"/>
                  <a:gd name="T38" fmla="*/ 36 w 646"/>
                  <a:gd name="T39" fmla="*/ 328 h 657"/>
                  <a:gd name="T40" fmla="*/ 5 w 646"/>
                  <a:gd name="T41" fmla="*/ 321 h 657"/>
                  <a:gd name="T42" fmla="*/ 0 w 646"/>
                  <a:gd name="T43" fmla="*/ 302 h 657"/>
                  <a:gd name="T44" fmla="*/ 5 w 646"/>
                  <a:gd name="T45" fmla="*/ 258 h 657"/>
                  <a:gd name="T46" fmla="*/ 14 w 646"/>
                  <a:gd name="T47" fmla="*/ 181 h 657"/>
                  <a:gd name="T48" fmla="*/ 16 w 646"/>
                  <a:gd name="T49" fmla="*/ 92 h 657"/>
                  <a:gd name="T50" fmla="*/ 16 w 646"/>
                  <a:gd name="T51" fmla="*/ 88 h 657"/>
                  <a:gd name="T52" fmla="*/ 20 w 646"/>
                  <a:gd name="T53" fmla="*/ 32 h 657"/>
                  <a:gd name="T54" fmla="*/ 23 w 646"/>
                  <a:gd name="T55" fmla="*/ 6 h 657"/>
                  <a:gd name="T56" fmla="*/ 36 w 646"/>
                  <a:gd name="T57" fmla="*/ 0 h 657"/>
                  <a:gd name="T58" fmla="*/ 57 w 646"/>
                  <a:gd name="T59" fmla="*/ 2 h 657"/>
                  <a:gd name="T60" fmla="*/ 69 w 646"/>
                  <a:gd name="T61" fmla="*/ 2 h 657"/>
                  <a:gd name="T62" fmla="*/ 64 w 646"/>
                  <a:gd name="T63" fmla="*/ 1 h 6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6"/>
                  <a:gd name="T97" fmla="*/ 0 h 657"/>
                  <a:gd name="T98" fmla="*/ 646 w 646"/>
                  <a:gd name="T99" fmla="*/ 657 h 6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6" h="657">
                    <a:moveTo>
                      <a:pt x="128" y="3"/>
                    </a:moveTo>
                    <a:lnTo>
                      <a:pt x="247" y="9"/>
                    </a:lnTo>
                    <a:lnTo>
                      <a:pt x="377" y="12"/>
                    </a:lnTo>
                    <a:lnTo>
                      <a:pt x="522" y="0"/>
                    </a:lnTo>
                    <a:lnTo>
                      <a:pt x="613" y="3"/>
                    </a:lnTo>
                    <a:lnTo>
                      <a:pt x="624" y="12"/>
                    </a:lnTo>
                    <a:lnTo>
                      <a:pt x="631" y="34"/>
                    </a:lnTo>
                    <a:lnTo>
                      <a:pt x="627" y="175"/>
                    </a:lnTo>
                    <a:lnTo>
                      <a:pt x="627" y="321"/>
                    </a:lnTo>
                    <a:lnTo>
                      <a:pt x="637" y="446"/>
                    </a:lnTo>
                    <a:lnTo>
                      <a:pt x="646" y="579"/>
                    </a:lnTo>
                    <a:lnTo>
                      <a:pt x="646" y="615"/>
                    </a:lnTo>
                    <a:lnTo>
                      <a:pt x="628" y="639"/>
                    </a:lnTo>
                    <a:lnTo>
                      <a:pt x="587" y="642"/>
                    </a:lnTo>
                    <a:lnTo>
                      <a:pt x="410" y="639"/>
                    </a:lnTo>
                    <a:lnTo>
                      <a:pt x="403" y="642"/>
                    </a:lnTo>
                    <a:lnTo>
                      <a:pt x="397" y="642"/>
                    </a:lnTo>
                    <a:lnTo>
                      <a:pt x="229" y="648"/>
                    </a:lnTo>
                    <a:lnTo>
                      <a:pt x="222" y="651"/>
                    </a:lnTo>
                    <a:lnTo>
                      <a:pt x="72" y="657"/>
                    </a:lnTo>
                    <a:lnTo>
                      <a:pt x="10" y="642"/>
                    </a:lnTo>
                    <a:lnTo>
                      <a:pt x="0" y="604"/>
                    </a:lnTo>
                    <a:lnTo>
                      <a:pt x="10" y="517"/>
                    </a:lnTo>
                    <a:lnTo>
                      <a:pt x="28" y="362"/>
                    </a:lnTo>
                    <a:lnTo>
                      <a:pt x="32" y="184"/>
                    </a:lnTo>
                    <a:lnTo>
                      <a:pt x="32" y="177"/>
                    </a:lnTo>
                    <a:lnTo>
                      <a:pt x="40" y="65"/>
                    </a:lnTo>
                    <a:lnTo>
                      <a:pt x="46" y="12"/>
                    </a:lnTo>
                    <a:lnTo>
                      <a:pt x="72" y="0"/>
                    </a:lnTo>
                    <a:lnTo>
                      <a:pt x="115" y="5"/>
                    </a:lnTo>
                    <a:lnTo>
                      <a:pt x="137" y="5"/>
                    </a:lnTo>
                    <a:lnTo>
                      <a:pt x="128" y="3"/>
                    </a:lnTo>
                    <a:close/>
                  </a:path>
                </a:pathLst>
              </a:custGeom>
              <a:solidFill>
                <a:srgbClr val="000000"/>
              </a:solidFill>
              <a:ln w="9525">
                <a:noFill/>
                <a:round/>
                <a:headEnd/>
                <a:tailEnd/>
              </a:ln>
            </p:spPr>
            <p:txBody>
              <a:bodyPr/>
              <a:lstStyle/>
              <a:p>
                <a:endParaRPr lang="en-US"/>
              </a:p>
            </p:txBody>
          </p:sp>
          <p:sp>
            <p:nvSpPr>
              <p:cNvPr id="24606" name="Freeform 35"/>
              <p:cNvSpPr>
                <a:spLocks/>
              </p:cNvSpPr>
              <p:nvPr/>
            </p:nvSpPr>
            <p:spPr bwMode="auto">
              <a:xfrm>
                <a:off x="3690" y="2767"/>
                <a:ext cx="292" cy="294"/>
              </a:xfrm>
              <a:custGeom>
                <a:avLst/>
                <a:gdLst>
                  <a:gd name="T0" fmla="*/ 28 w 582"/>
                  <a:gd name="T1" fmla="*/ 1 h 589"/>
                  <a:gd name="T2" fmla="*/ 93 w 582"/>
                  <a:gd name="T3" fmla="*/ 4 h 589"/>
                  <a:gd name="T4" fmla="*/ 155 w 582"/>
                  <a:gd name="T5" fmla="*/ 4 h 589"/>
                  <a:gd name="T6" fmla="*/ 221 w 582"/>
                  <a:gd name="T7" fmla="*/ 1 h 589"/>
                  <a:gd name="T8" fmla="*/ 272 w 582"/>
                  <a:gd name="T9" fmla="*/ 0 h 589"/>
                  <a:gd name="T10" fmla="*/ 281 w 582"/>
                  <a:gd name="T11" fmla="*/ 2 h 589"/>
                  <a:gd name="T12" fmla="*/ 283 w 582"/>
                  <a:gd name="T13" fmla="*/ 15 h 589"/>
                  <a:gd name="T14" fmla="*/ 281 w 582"/>
                  <a:gd name="T15" fmla="*/ 83 h 589"/>
                  <a:gd name="T16" fmla="*/ 282 w 582"/>
                  <a:gd name="T17" fmla="*/ 151 h 589"/>
                  <a:gd name="T18" fmla="*/ 288 w 582"/>
                  <a:gd name="T19" fmla="*/ 212 h 589"/>
                  <a:gd name="T20" fmla="*/ 292 w 582"/>
                  <a:gd name="T21" fmla="*/ 273 h 589"/>
                  <a:gd name="T22" fmla="*/ 290 w 582"/>
                  <a:gd name="T23" fmla="*/ 282 h 589"/>
                  <a:gd name="T24" fmla="*/ 274 w 582"/>
                  <a:gd name="T25" fmla="*/ 285 h 589"/>
                  <a:gd name="T26" fmla="*/ 201 w 582"/>
                  <a:gd name="T27" fmla="*/ 285 h 589"/>
                  <a:gd name="T28" fmla="*/ 128 w 582"/>
                  <a:gd name="T29" fmla="*/ 287 h 589"/>
                  <a:gd name="T30" fmla="*/ 61 w 582"/>
                  <a:gd name="T31" fmla="*/ 293 h 589"/>
                  <a:gd name="T32" fmla="*/ 18 w 582"/>
                  <a:gd name="T33" fmla="*/ 294 h 589"/>
                  <a:gd name="T34" fmla="*/ 5 w 582"/>
                  <a:gd name="T35" fmla="*/ 292 h 589"/>
                  <a:gd name="T36" fmla="*/ 0 w 582"/>
                  <a:gd name="T37" fmla="*/ 284 h 589"/>
                  <a:gd name="T38" fmla="*/ 11 w 582"/>
                  <a:gd name="T39" fmla="*/ 212 h 589"/>
                  <a:gd name="T40" fmla="*/ 18 w 582"/>
                  <a:gd name="T41" fmla="*/ 149 h 589"/>
                  <a:gd name="T42" fmla="*/ 22 w 582"/>
                  <a:gd name="T43" fmla="*/ 86 h 589"/>
                  <a:gd name="T44" fmla="*/ 22 w 582"/>
                  <a:gd name="T45" fmla="*/ 24 h 589"/>
                  <a:gd name="T46" fmla="*/ 26 w 582"/>
                  <a:gd name="T47" fmla="*/ 6 h 589"/>
                  <a:gd name="T48" fmla="*/ 28 w 582"/>
                  <a:gd name="T49" fmla="*/ 1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2"/>
                  <a:gd name="T76" fmla="*/ 0 h 589"/>
                  <a:gd name="T77" fmla="*/ 582 w 582"/>
                  <a:gd name="T78" fmla="*/ 589 h 5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2" h="589">
                    <a:moveTo>
                      <a:pt x="56" y="3"/>
                    </a:moveTo>
                    <a:lnTo>
                      <a:pt x="185" y="8"/>
                    </a:lnTo>
                    <a:lnTo>
                      <a:pt x="309" y="9"/>
                    </a:lnTo>
                    <a:lnTo>
                      <a:pt x="440" y="3"/>
                    </a:lnTo>
                    <a:lnTo>
                      <a:pt x="543" y="0"/>
                    </a:lnTo>
                    <a:lnTo>
                      <a:pt x="560" y="5"/>
                    </a:lnTo>
                    <a:lnTo>
                      <a:pt x="565" y="30"/>
                    </a:lnTo>
                    <a:lnTo>
                      <a:pt x="560" y="166"/>
                    </a:lnTo>
                    <a:lnTo>
                      <a:pt x="563" y="303"/>
                    </a:lnTo>
                    <a:lnTo>
                      <a:pt x="574" y="424"/>
                    </a:lnTo>
                    <a:lnTo>
                      <a:pt x="582" y="546"/>
                    </a:lnTo>
                    <a:lnTo>
                      <a:pt x="578" y="564"/>
                    </a:lnTo>
                    <a:lnTo>
                      <a:pt x="547" y="570"/>
                    </a:lnTo>
                    <a:lnTo>
                      <a:pt x="400" y="570"/>
                    </a:lnTo>
                    <a:lnTo>
                      <a:pt x="256" y="574"/>
                    </a:lnTo>
                    <a:lnTo>
                      <a:pt x="122" y="586"/>
                    </a:lnTo>
                    <a:lnTo>
                      <a:pt x="35" y="589"/>
                    </a:lnTo>
                    <a:lnTo>
                      <a:pt x="9" y="584"/>
                    </a:lnTo>
                    <a:lnTo>
                      <a:pt x="0" y="568"/>
                    </a:lnTo>
                    <a:lnTo>
                      <a:pt x="22" y="424"/>
                    </a:lnTo>
                    <a:lnTo>
                      <a:pt x="35" y="299"/>
                    </a:lnTo>
                    <a:lnTo>
                      <a:pt x="43" y="172"/>
                    </a:lnTo>
                    <a:lnTo>
                      <a:pt x="44" y="49"/>
                    </a:lnTo>
                    <a:lnTo>
                      <a:pt x="51" y="12"/>
                    </a:lnTo>
                    <a:lnTo>
                      <a:pt x="56" y="3"/>
                    </a:lnTo>
                    <a:close/>
                  </a:path>
                </a:pathLst>
              </a:custGeom>
              <a:solidFill>
                <a:srgbClr val="FFFFFF"/>
              </a:solidFill>
              <a:ln w="9525">
                <a:noFill/>
                <a:round/>
                <a:headEnd/>
                <a:tailEnd/>
              </a:ln>
            </p:spPr>
            <p:txBody>
              <a:bodyPr/>
              <a:lstStyle/>
              <a:p>
                <a:endParaRPr lang="en-US"/>
              </a:p>
            </p:txBody>
          </p:sp>
        </p:grpSp>
        <p:sp>
          <p:nvSpPr>
            <p:cNvPr id="24595" name="Freeform 37"/>
            <p:cNvSpPr>
              <a:spLocks/>
            </p:cNvSpPr>
            <p:nvPr/>
          </p:nvSpPr>
          <p:spPr bwMode="auto">
            <a:xfrm>
              <a:off x="3662" y="2982"/>
              <a:ext cx="97" cy="106"/>
            </a:xfrm>
            <a:custGeom>
              <a:avLst/>
              <a:gdLst>
                <a:gd name="T0" fmla="*/ 15 w 194"/>
                <a:gd name="T1" fmla="*/ 23 h 212"/>
                <a:gd name="T2" fmla="*/ 26 w 194"/>
                <a:gd name="T3" fmla="*/ 21 h 212"/>
                <a:gd name="T4" fmla="*/ 33 w 194"/>
                <a:gd name="T5" fmla="*/ 18 h 212"/>
                <a:gd name="T6" fmla="*/ 42 w 194"/>
                <a:gd name="T7" fmla="*/ 13 h 212"/>
                <a:gd name="T8" fmla="*/ 46 w 194"/>
                <a:gd name="T9" fmla="*/ 7 h 212"/>
                <a:gd name="T10" fmla="*/ 52 w 194"/>
                <a:gd name="T11" fmla="*/ 3 h 212"/>
                <a:gd name="T12" fmla="*/ 59 w 194"/>
                <a:gd name="T13" fmla="*/ 0 h 212"/>
                <a:gd name="T14" fmla="*/ 68 w 194"/>
                <a:gd name="T15" fmla="*/ 0 h 212"/>
                <a:gd name="T16" fmla="*/ 74 w 194"/>
                <a:gd name="T17" fmla="*/ 0 h 212"/>
                <a:gd name="T18" fmla="*/ 81 w 194"/>
                <a:gd name="T19" fmla="*/ 3 h 212"/>
                <a:gd name="T20" fmla="*/ 88 w 194"/>
                <a:gd name="T21" fmla="*/ 5 h 212"/>
                <a:gd name="T22" fmla="*/ 95 w 194"/>
                <a:gd name="T23" fmla="*/ 11 h 212"/>
                <a:gd name="T24" fmla="*/ 97 w 194"/>
                <a:gd name="T25" fmla="*/ 18 h 212"/>
                <a:gd name="T26" fmla="*/ 97 w 194"/>
                <a:gd name="T27" fmla="*/ 25 h 212"/>
                <a:gd name="T28" fmla="*/ 92 w 194"/>
                <a:gd name="T29" fmla="*/ 31 h 212"/>
                <a:gd name="T30" fmla="*/ 85 w 194"/>
                <a:gd name="T31" fmla="*/ 34 h 212"/>
                <a:gd name="T32" fmla="*/ 79 w 194"/>
                <a:gd name="T33" fmla="*/ 32 h 212"/>
                <a:gd name="T34" fmla="*/ 71 w 194"/>
                <a:gd name="T35" fmla="*/ 29 h 212"/>
                <a:gd name="T36" fmla="*/ 63 w 194"/>
                <a:gd name="T37" fmla="*/ 27 h 212"/>
                <a:gd name="T38" fmla="*/ 55 w 194"/>
                <a:gd name="T39" fmla="*/ 25 h 212"/>
                <a:gd name="T40" fmla="*/ 48 w 194"/>
                <a:gd name="T41" fmla="*/ 25 h 212"/>
                <a:gd name="T42" fmla="*/ 42 w 194"/>
                <a:gd name="T43" fmla="*/ 29 h 212"/>
                <a:gd name="T44" fmla="*/ 44 w 194"/>
                <a:gd name="T45" fmla="*/ 36 h 212"/>
                <a:gd name="T46" fmla="*/ 50 w 194"/>
                <a:gd name="T47" fmla="*/ 40 h 212"/>
                <a:gd name="T48" fmla="*/ 57 w 194"/>
                <a:gd name="T49" fmla="*/ 43 h 212"/>
                <a:gd name="T50" fmla="*/ 66 w 194"/>
                <a:gd name="T51" fmla="*/ 43 h 212"/>
                <a:gd name="T52" fmla="*/ 74 w 194"/>
                <a:gd name="T53" fmla="*/ 43 h 212"/>
                <a:gd name="T54" fmla="*/ 81 w 194"/>
                <a:gd name="T55" fmla="*/ 47 h 212"/>
                <a:gd name="T56" fmla="*/ 88 w 194"/>
                <a:gd name="T57" fmla="*/ 51 h 212"/>
                <a:gd name="T58" fmla="*/ 90 w 194"/>
                <a:gd name="T59" fmla="*/ 57 h 212"/>
                <a:gd name="T60" fmla="*/ 88 w 194"/>
                <a:gd name="T61" fmla="*/ 65 h 212"/>
                <a:gd name="T62" fmla="*/ 84 w 194"/>
                <a:gd name="T63" fmla="*/ 71 h 212"/>
                <a:gd name="T64" fmla="*/ 77 w 194"/>
                <a:gd name="T65" fmla="*/ 72 h 212"/>
                <a:gd name="T66" fmla="*/ 68 w 194"/>
                <a:gd name="T67" fmla="*/ 72 h 212"/>
                <a:gd name="T68" fmla="*/ 61 w 194"/>
                <a:gd name="T69" fmla="*/ 69 h 212"/>
                <a:gd name="T70" fmla="*/ 52 w 194"/>
                <a:gd name="T71" fmla="*/ 67 h 212"/>
                <a:gd name="T72" fmla="*/ 46 w 194"/>
                <a:gd name="T73" fmla="*/ 65 h 212"/>
                <a:gd name="T74" fmla="*/ 38 w 194"/>
                <a:gd name="T75" fmla="*/ 62 h 212"/>
                <a:gd name="T76" fmla="*/ 30 w 194"/>
                <a:gd name="T77" fmla="*/ 62 h 212"/>
                <a:gd name="T78" fmla="*/ 35 w 194"/>
                <a:gd name="T79" fmla="*/ 70 h 212"/>
                <a:gd name="T80" fmla="*/ 41 w 194"/>
                <a:gd name="T81" fmla="*/ 73 h 212"/>
                <a:gd name="T82" fmla="*/ 48 w 194"/>
                <a:gd name="T83" fmla="*/ 75 h 212"/>
                <a:gd name="T84" fmla="*/ 54 w 194"/>
                <a:gd name="T85" fmla="*/ 79 h 212"/>
                <a:gd name="T86" fmla="*/ 59 w 194"/>
                <a:gd name="T87" fmla="*/ 84 h 212"/>
                <a:gd name="T88" fmla="*/ 68 w 194"/>
                <a:gd name="T89" fmla="*/ 93 h 212"/>
                <a:gd name="T90" fmla="*/ 66 w 194"/>
                <a:gd name="T91" fmla="*/ 102 h 212"/>
                <a:gd name="T92" fmla="*/ 61 w 194"/>
                <a:gd name="T93" fmla="*/ 106 h 212"/>
                <a:gd name="T94" fmla="*/ 55 w 194"/>
                <a:gd name="T95" fmla="*/ 106 h 212"/>
                <a:gd name="T96" fmla="*/ 49 w 194"/>
                <a:gd name="T97" fmla="*/ 106 h 212"/>
                <a:gd name="T98" fmla="*/ 40 w 194"/>
                <a:gd name="T99" fmla="*/ 106 h 212"/>
                <a:gd name="T100" fmla="*/ 33 w 194"/>
                <a:gd name="T101" fmla="*/ 103 h 212"/>
                <a:gd name="T102" fmla="*/ 25 w 194"/>
                <a:gd name="T103" fmla="*/ 99 h 212"/>
                <a:gd name="T104" fmla="*/ 19 w 194"/>
                <a:gd name="T105" fmla="*/ 95 h 212"/>
                <a:gd name="T106" fmla="*/ 15 w 194"/>
                <a:gd name="T107" fmla="*/ 88 h 212"/>
                <a:gd name="T108" fmla="*/ 10 w 194"/>
                <a:gd name="T109" fmla="*/ 81 h 212"/>
                <a:gd name="T110" fmla="*/ 6 w 194"/>
                <a:gd name="T111" fmla="*/ 74 h 212"/>
                <a:gd name="T112" fmla="*/ 4 w 194"/>
                <a:gd name="T113" fmla="*/ 67 h 212"/>
                <a:gd name="T114" fmla="*/ 3 w 194"/>
                <a:gd name="T115" fmla="*/ 60 h 212"/>
                <a:gd name="T116" fmla="*/ 3 w 194"/>
                <a:gd name="T117" fmla="*/ 54 h 212"/>
                <a:gd name="T118" fmla="*/ 0 w 194"/>
                <a:gd name="T119" fmla="*/ 47 h 212"/>
                <a:gd name="T120" fmla="*/ 0 w 194"/>
                <a:gd name="T121" fmla="*/ 41 h 212"/>
                <a:gd name="T122" fmla="*/ 2 w 194"/>
                <a:gd name="T123" fmla="*/ 34 h 212"/>
                <a:gd name="T124" fmla="*/ 6 w 194"/>
                <a:gd name="T125" fmla="*/ 27 h 2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12"/>
                <a:gd name="T191" fmla="*/ 194 w 194"/>
                <a:gd name="T192" fmla="*/ 212 h 2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12">
                  <a:moveTo>
                    <a:pt x="22" y="42"/>
                  </a:moveTo>
                  <a:lnTo>
                    <a:pt x="30" y="46"/>
                  </a:lnTo>
                  <a:lnTo>
                    <a:pt x="44" y="44"/>
                  </a:lnTo>
                  <a:lnTo>
                    <a:pt x="53" y="42"/>
                  </a:lnTo>
                  <a:lnTo>
                    <a:pt x="60" y="37"/>
                  </a:lnTo>
                  <a:lnTo>
                    <a:pt x="66" y="36"/>
                  </a:lnTo>
                  <a:lnTo>
                    <a:pt x="75" y="28"/>
                  </a:lnTo>
                  <a:lnTo>
                    <a:pt x="83" y="27"/>
                  </a:lnTo>
                  <a:lnTo>
                    <a:pt x="88" y="19"/>
                  </a:lnTo>
                  <a:lnTo>
                    <a:pt x="92" y="14"/>
                  </a:lnTo>
                  <a:lnTo>
                    <a:pt x="100" y="9"/>
                  </a:lnTo>
                  <a:lnTo>
                    <a:pt x="105" y="6"/>
                  </a:lnTo>
                  <a:lnTo>
                    <a:pt x="113" y="2"/>
                  </a:lnTo>
                  <a:lnTo>
                    <a:pt x="119" y="0"/>
                  </a:lnTo>
                  <a:lnTo>
                    <a:pt x="128" y="0"/>
                  </a:lnTo>
                  <a:lnTo>
                    <a:pt x="135" y="0"/>
                  </a:lnTo>
                  <a:lnTo>
                    <a:pt x="141" y="0"/>
                  </a:lnTo>
                  <a:lnTo>
                    <a:pt x="148" y="0"/>
                  </a:lnTo>
                  <a:lnTo>
                    <a:pt x="154" y="0"/>
                  </a:lnTo>
                  <a:lnTo>
                    <a:pt x="161" y="5"/>
                  </a:lnTo>
                  <a:lnTo>
                    <a:pt x="167" y="6"/>
                  </a:lnTo>
                  <a:lnTo>
                    <a:pt x="175" y="9"/>
                  </a:lnTo>
                  <a:lnTo>
                    <a:pt x="180" y="14"/>
                  </a:lnTo>
                  <a:lnTo>
                    <a:pt x="189" y="22"/>
                  </a:lnTo>
                  <a:lnTo>
                    <a:pt x="189" y="28"/>
                  </a:lnTo>
                  <a:lnTo>
                    <a:pt x="194" y="36"/>
                  </a:lnTo>
                  <a:lnTo>
                    <a:pt x="194" y="44"/>
                  </a:lnTo>
                  <a:lnTo>
                    <a:pt x="194" y="50"/>
                  </a:lnTo>
                  <a:lnTo>
                    <a:pt x="189" y="58"/>
                  </a:lnTo>
                  <a:lnTo>
                    <a:pt x="183" y="62"/>
                  </a:lnTo>
                  <a:lnTo>
                    <a:pt x="176" y="67"/>
                  </a:lnTo>
                  <a:lnTo>
                    <a:pt x="170" y="67"/>
                  </a:lnTo>
                  <a:lnTo>
                    <a:pt x="163" y="67"/>
                  </a:lnTo>
                  <a:lnTo>
                    <a:pt x="157" y="64"/>
                  </a:lnTo>
                  <a:lnTo>
                    <a:pt x="150" y="59"/>
                  </a:lnTo>
                  <a:lnTo>
                    <a:pt x="141" y="58"/>
                  </a:lnTo>
                  <a:lnTo>
                    <a:pt x="135" y="55"/>
                  </a:lnTo>
                  <a:lnTo>
                    <a:pt x="126" y="53"/>
                  </a:lnTo>
                  <a:lnTo>
                    <a:pt x="119" y="53"/>
                  </a:lnTo>
                  <a:lnTo>
                    <a:pt x="110" y="50"/>
                  </a:lnTo>
                  <a:lnTo>
                    <a:pt x="104" y="49"/>
                  </a:lnTo>
                  <a:lnTo>
                    <a:pt x="95" y="50"/>
                  </a:lnTo>
                  <a:lnTo>
                    <a:pt x="88" y="53"/>
                  </a:lnTo>
                  <a:lnTo>
                    <a:pt x="83" y="59"/>
                  </a:lnTo>
                  <a:lnTo>
                    <a:pt x="82" y="67"/>
                  </a:lnTo>
                  <a:lnTo>
                    <a:pt x="88" y="72"/>
                  </a:lnTo>
                  <a:lnTo>
                    <a:pt x="95" y="77"/>
                  </a:lnTo>
                  <a:lnTo>
                    <a:pt x="101" y="80"/>
                  </a:lnTo>
                  <a:lnTo>
                    <a:pt x="108" y="84"/>
                  </a:lnTo>
                  <a:lnTo>
                    <a:pt x="114" y="86"/>
                  </a:lnTo>
                  <a:lnTo>
                    <a:pt x="126" y="86"/>
                  </a:lnTo>
                  <a:lnTo>
                    <a:pt x="132" y="86"/>
                  </a:lnTo>
                  <a:lnTo>
                    <a:pt x="141" y="86"/>
                  </a:lnTo>
                  <a:lnTo>
                    <a:pt x="148" y="86"/>
                  </a:lnTo>
                  <a:lnTo>
                    <a:pt x="154" y="89"/>
                  </a:lnTo>
                  <a:lnTo>
                    <a:pt x="161" y="93"/>
                  </a:lnTo>
                  <a:lnTo>
                    <a:pt x="167" y="97"/>
                  </a:lnTo>
                  <a:lnTo>
                    <a:pt x="175" y="102"/>
                  </a:lnTo>
                  <a:lnTo>
                    <a:pt x="176" y="108"/>
                  </a:lnTo>
                  <a:lnTo>
                    <a:pt x="180" y="115"/>
                  </a:lnTo>
                  <a:lnTo>
                    <a:pt x="180" y="121"/>
                  </a:lnTo>
                  <a:lnTo>
                    <a:pt x="176" y="130"/>
                  </a:lnTo>
                  <a:lnTo>
                    <a:pt x="175" y="137"/>
                  </a:lnTo>
                  <a:lnTo>
                    <a:pt x="167" y="142"/>
                  </a:lnTo>
                  <a:lnTo>
                    <a:pt x="158" y="143"/>
                  </a:lnTo>
                  <a:lnTo>
                    <a:pt x="153" y="143"/>
                  </a:lnTo>
                  <a:lnTo>
                    <a:pt x="145" y="143"/>
                  </a:lnTo>
                  <a:lnTo>
                    <a:pt x="136" y="143"/>
                  </a:lnTo>
                  <a:lnTo>
                    <a:pt x="130" y="142"/>
                  </a:lnTo>
                  <a:lnTo>
                    <a:pt x="122" y="137"/>
                  </a:lnTo>
                  <a:lnTo>
                    <a:pt x="114" y="137"/>
                  </a:lnTo>
                  <a:lnTo>
                    <a:pt x="105" y="133"/>
                  </a:lnTo>
                  <a:lnTo>
                    <a:pt x="100" y="133"/>
                  </a:lnTo>
                  <a:lnTo>
                    <a:pt x="92" y="130"/>
                  </a:lnTo>
                  <a:lnTo>
                    <a:pt x="82" y="128"/>
                  </a:lnTo>
                  <a:lnTo>
                    <a:pt x="75" y="125"/>
                  </a:lnTo>
                  <a:lnTo>
                    <a:pt x="66" y="125"/>
                  </a:lnTo>
                  <a:lnTo>
                    <a:pt x="60" y="125"/>
                  </a:lnTo>
                  <a:lnTo>
                    <a:pt x="61" y="133"/>
                  </a:lnTo>
                  <a:lnTo>
                    <a:pt x="69" y="139"/>
                  </a:lnTo>
                  <a:lnTo>
                    <a:pt x="75" y="142"/>
                  </a:lnTo>
                  <a:lnTo>
                    <a:pt x="82" y="146"/>
                  </a:lnTo>
                  <a:lnTo>
                    <a:pt x="88" y="147"/>
                  </a:lnTo>
                  <a:lnTo>
                    <a:pt x="95" y="150"/>
                  </a:lnTo>
                  <a:lnTo>
                    <a:pt x="101" y="153"/>
                  </a:lnTo>
                  <a:lnTo>
                    <a:pt x="108" y="158"/>
                  </a:lnTo>
                  <a:lnTo>
                    <a:pt x="114" y="162"/>
                  </a:lnTo>
                  <a:lnTo>
                    <a:pt x="119" y="168"/>
                  </a:lnTo>
                  <a:lnTo>
                    <a:pt x="126" y="171"/>
                  </a:lnTo>
                  <a:lnTo>
                    <a:pt x="135" y="186"/>
                  </a:lnTo>
                  <a:lnTo>
                    <a:pt x="136" y="197"/>
                  </a:lnTo>
                  <a:lnTo>
                    <a:pt x="132" y="203"/>
                  </a:lnTo>
                  <a:lnTo>
                    <a:pt x="130" y="211"/>
                  </a:lnTo>
                  <a:lnTo>
                    <a:pt x="123" y="211"/>
                  </a:lnTo>
                  <a:lnTo>
                    <a:pt x="117" y="211"/>
                  </a:lnTo>
                  <a:lnTo>
                    <a:pt x="110" y="212"/>
                  </a:lnTo>
                  <a:lnTo>
                    <a:pt x="104" y="212"/>
                  </a:lnTo>
                  <a:lnTo>
                    <a:pt x="97" y="212"/>
                  </a:lnTo>
                  <a:lnTo>
                    <a:pt x="88" y="211"/>
                  </a:lnTo>
                  <a:lnTo>
                    <a:pt x="79" y="211"/>
                  </a:lnTo>
                  <a:lnTo>
                    <a:pt x="73" y="208"/>
                  </a:lnTo>
                  <a:lnTo>
                    <a:pt x="66" y="206"/>
                  </a:lnTo>
                  <a:lnTo>
                    <a:pt x="57" y="202"/>
                  </a:lnTo>
                  <a:lnTo>
                    <a:pt x="51" y="197"/>
                  </a:lnTo>
                  <a:lnTo>
                    <a:pt x="44" y="193"/>
                  </a:lnTo>
                  <a:lnTo>
                    <a:pt x="38" y="189"/>
                  </a:lnTo>
                  <a:lnTo>
                    <a:pt x="35" y="181"/>
                  </a:lnTo>
                  <a:lnTo>
                    <a:pt x="30" y="175"/>
                  </a:lnTo>
                  <a:lnTo>
                    <a:pt x="25" y="168"/>
                  </a:lnTo>
                  <a:lnTo>
                    <a:pt x="20" y="162"/>
                  </a:lnTo>
                  <a:lnTo>
                    <a:pt x="17" y="155"/>
                  </a:lnTo>
                  <a:lnTo>
                    <a:pt x="13" y="147"/>
                  </a:lnTo>
                  <a:lnTo>
                    <a:pt x="13" y="142"/>
                  </a:lnTo>
                  <a:lnTo>
                    <a:pt x="8" y="134"/>
                  </a:lnTo>
                  <a:lnTo>
                    <a:pt x="8" y="128"/>
                  </a:lnTo>
                  <a:lnTo>
                    <a:pt x="7" y="121"/>
                  </a:lnTo>
                  <a:lnTo>
                    <a:pt x="7" y="115"/>
                  </a:lnTo>
                  <a:lnTo>
                    <a:pt x="7" y="108"/>
                  </a:lnTo>
                  <a:lnTo>
                    <a:pt x="4" y="102"/>
                  </a:lnTo>
                  <a:lnTo>
                    <a:pt x="0" y="94"/>
                  </a:lnTo>
                  <a:lnTo>
                    <a:pt x="0" y="89"/>
                  </a:lnTo>
                  <a:lnTo>
                    <a:pt x="0" y="81"/>
                  </a:lnTo>
                  <a:lnTo>
                    <a:pt x="2" y="75"/>
                  </a:lnTo>
                  <a:lnTo>
                    <a:pt x="4" y="68"/>
                  </a:lnTo>
                  <a:lnTo>
                    <a:pt x="8" y="62"/>
                  </a:lnTo>
                  <a:lnTo>
                    <a:pt x="13" y="55"/>
                  </a:lnTo>
                  <a:lnTo>
                    <a:pt x="22" y="42"/>
                  </a:lnTo>
                  <a:close/>
                </a:path>
              </a:pathLst>
            </a:custGeom>
            <a:solidFill>
              <a:srgbClr val="000000"/>
            </a:solidFill>
            <a:ln w="9525">
              <a:noFill/>
              <a:round/>
              <a:headEnd/>
              <a:tailEnd/>
            </a:ln>
          </p:spPr>
          <p:txBody>
            <a:bodyPr/>
            <a:lstStyle/>
            <a:p>
              <a:endParaRPr lang="en-US"/>
            </a:p>
          </p:txBody>
        </p:sp>
        <p:sp>
          <p:nvSpPr>
            <p:cNvPr id="24596" name="Freeform 38"/>
            <p:cNvSpPr>
              <a:spLocks/>
            </p:cNvSpPr>
            <p:nvPr/>
          </p:nvSpPr>
          <p:spPr bwMode="auto">
            <a:xfrm>
              <a:off x="3934" y="2936"/>
              <a:ext cx="90" cy="124"/>
            </a:xfrm>
            <a:custGeom>
              <a:avLst/>
              <a:gdLst>
                <a:gd name="T0" fmla="*/ 69 w 181"/>
                <a:gd name="T1" fmla="*/ 29 h 248"/>
                <a:gd name="T2" fmla="*/ 64 w 181"/>
                <a:gd name="T3" fmla="*/ 24 h 248"/>
                <a:gd name="T4" fmla="*/ 59 w 181"/>
                <a:gd name="T5" fmla="*/ 17 h 248"/>
                <a:gd name="T6" fmla="*/ 53 w 181"/>
                <a:gd name="T7" fmla="*/ 10 h 248"/>
                <a:gd name="T8" fmla="*/ 48 w 181"/>
                <a:gd name="T9" fmla="*/ 6 h 248"/>
                <a:gd name="T10" fmla="*/ 42 w 181"/>
                <a:gd name="T11" fmla="*/ 2 h 248"/>
                <a:gd name="T12" fmla="*/ 34 w 181"/>
                <a:gd name="T13" fmla="*/ 0 h 248"/>
                <a:gd name="T14" fmla="*/ 27 w 181"/>
                <a:gd name="T15" fmla="*/ 4 h 248"/>
                <a:gd name="T16" fmla="*/ 22 w 181"/>
                <a:gd name="T17" fmla="*/ 9 h 248"/>
                <a:gd name="T18" fmla="*/ 20 w 181"/>
                <a:gd name="T19" fmla="*/ 15 h 248"/>
                <a:gd name="T20" fmla="*/ 22 w 181"/>
                <a:gd name="T21" fmla="*/ 22 h 248"/>
                <a:gd name="T22" fmla="*/ 29 w 181"/>
                <a:gd name="T23" fmla="*/ 27 h 248"/>
                <a:gd name="T24" fmla="*/ 36 w 181"/>
                <a:gd name="T25" fmla="*/ 31 h 248"/>
                <a:gd name="T26" fmla="*/ 42 w 181"/>
                <a:gd name="T27" fmla="*/ 38 h 248"/>
                <a:gd name="T28" fmla="*/ 45 w 181"/>
                <a:gd name="T29" fmla="*/ 44 h 248"/>
                <a:gd name="T30" fmla="*/ 38 w 181"/>
                <a:gd name="T31" fmla="*/ 46 h 248"/>
                <a:gd name="T32" fmla="*/ 31 w 181"/>
                <a:gd name="T33" fmla="*/ 44 h 248"/>
                <a:gd name="T34" fmla="*/ 24 w 181"/>
                <a:gd name="T35" fmla="*/ 43 h 248"/>
                <a:gd name="T36" fmla="*/ 17 w 181"/>
                <a:gd name="T37" fmla="*/ 43 h 248"/>
                <a:gd name="T38" fmla="*/ 9 w 181"/>
                <a:gd name="T39" fmla="*/ 44 h 248"/>
                <a:gd name="T40" fmla="*/ 2 w 181"/>
                <a:gd name="T41" fmla="*/ 48 h 248"/>
                <a:gd name="T42" fmla="*/ 0 w 181"/>
                <a:gd name="T43" fmla="*/ 54 h 248"/>
                <a:gd name="T44" fmla="*/ 0 w 181"/>
                <a:gd name="T45" fmla="*/ 62 h 248"/>
                <a:gd name="T46" fmla="*/ 6 w 181"/>
                <a:gd name="T47" fmla="*/ 66 h 248"/>
                <a:gd name="T48" fmla="*/ 13 w 181"/>
                <a:gd name="T49" fmla="*/ 68 h 248"/>
                <a:gd name="T50" fmla="*/ 20 w 181"/>
                <a:gd name="T51" fmla="*/ 71 h 248"/>
                <a:gd name="T52" fmla="*/ 26 w 181"/>
                <a:gd name="T53" fmla="*/ 73 h 248"/>
                <a:gd name="T54" fmla="*/ 33 w 181"/>
                <a:gd name="T55" fmla="*/ 74 h 248"/>
                <a:gd name="T56" fmla="*/ 39 w 181"/>
                <a:gd name="T57" fmla="*/ 77 h 248"/>
                <a:gd name="T58" fmla="*/ 44 w 181"/>
                <a:gd name="T59" fmla="*/ 81 h 248"/>
                <a:gd name="T60" fmla="*/ 40 w 181"/>
                <a:gd name="T61" fmla="*/ 86 h 248"/>
                <a:gd name="T62" fmla="*/ 31 w 181"/>
                <a:gd name="T63" fmla="*/ 90 h 248"/>
                <a:gd name="T64" fmla="*/ 25 w 181"/>
                <a:gd name="T65" fmla="*/ 91 h 248"/>
                <a:gd name="T66" fmla="*/ 16 w 181"/>
                <a:gd name="T67" fmla="*/ 92 h 248"/>
                <a:gd name="T68" fmla="*/ 9 w 181"/>
                <a:gd name="T69" fmla="*/ 96 h 248"/>
                <a:gd name="T70" fmla="*/ 4 w 181"/>
                <a:gd name="T71" fmla="*/ 103 h 248"/>
                <a:gd name="T72" fmla="*/ 3 w 181"/>
                <a:gd name="T73" fmla="*/ 110 h 248"/>
                <a:gd name="T74" fmla="*/ 6 w 181"/>
                <a:gd name="T75" fmla="*/ 116 h 248"/>
                <a:gd name="T76" fmla="*/ 14 w 181"/>
                <a:gd name="T77" fmla="*/ 121 h 248"/>
                <a:gd name="T78" fmla="*/ 20 w 181"/>
                <a:gd name="T79" fmla="*/ 124 h 248"/>
                <a:gd name="T80" fmla="*/ 27 w 181"/>
                <a:gd name="T81" fmla="*/ 124 h 248"/>
                <a:gd name="T82" fmla="*/ 34 w 181"/>
                <a:gd name="T83" fmla="*/ 121 h 248"/>
                <a:gd name="T84" fmla="*/ 40 w 181"/>
                <a:gd name="T85" fmla="*/ 121 h 248"/>
                <a:gd name="T86" fmla="*/ 49 w 181"/>
                <a:gd name="T87" fmla="*/ 116 h 248"/>
                <a:gd name="T88" fmla="*/ 56 w 181"/>
                <a:gd name="T89" fmla="*/ 113 h 248"/>
                <a:gd name="T90" fmla="*/ 61 w 181"/>
                <a:gd name="T91" fmla="*/ 107 h 248"/>
                <a:gd name="T92" fmla="*/ 67 w 181"/>
                <a:gd name="T93" fmla="*/ 102 h 248"/>
                <a:gd name="T94" fmla="*/ 73 w 181"/>
                <a:gd name="T95" fmla="*/ 96 h 248"/>
                <a:gd name="T96" fmla="*/ 79 w 181"/>
                <a:gd name="T97" fmla="*/ 92 h 248"/>
                <a:gd name="T98" fmla="*/ 88 w 181"/>
                <a:gd name="T99" fmla="*/ 71 h 248"/>
                <a:gd name="T100" fmla="*/ 90 w 181"/>
                <a:gd name="T101" fmla="*/ 41 h 2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
                <a:gd name="T154" fmla="*/ 0 h 248"/>
                <a:gd name="T155" fmla="*/ 181 w 181"/>
                <a:gd name="T156" fmla="*/ 248 h 2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 h="248">
                  <a:moveTo>
                    <a:pt x="181" y="82"/>
                  </a:moveTo>
                  <a:lnTo>
                    <a:pt x="138" y="57"/>
                  </a:lnTo>
                  <a:lnTo>
                    <a:pt x="134" y="51"/>
                  </a:lnTo>
                  <a:lnTo>
                    <a:pt x="128" y="47"/>
                  </a:lnTo>
                  <a:lnTo>
                    <a:pt x="123" y="39"/>
                  </a:lnTo>
                  <a:lnTo>
                    <a:pt x="119" y="33"/>
                  </a:lnTo>
                  <a:lnTo>
                    <a:pt x="116" y="26"/>
                  </a:lnTo>
                  <a:lnTo>
                    <a:pt x="107" y="20"/>
                  </a:lnTo>
                  <a:lnTo>
                    <a:pt x="103" y="13"/>
                  </a:lnTo>
                  <a:lnTo>
                    <a:pt x="97" y="11"/>
                  </a:lnTo>
                  <a:lnTo>
                    <a:pt x="90" y="7"/>
                  </a:lnTo>
                  <a:lnTo>
                    <a:pt x="84" y="3"/>
                  </a:lnTo>
                  <a:lnTo>
                    <a:pt x="76" y="0"/>
                  </a:lnTo>
                  <a:lnTo>
                    <a:pt x="68" y="0"/>
                  </a:lnTo>
                  <a:lnTo>
                    <a:pt x="62" y="3"/>
                  </a:lnTo>
                  <a:lnTo>
                    <a:pt x="54" y="7"/>
                  </a:lnTo>
                  <a:lnTo>
                    <a:pt x="48" y="11"/>
                  </a:lnTo>
                  <a:lnTo>
                    <a:pt x="45" y="17"/>
                  </a:lnTo>
                  <a:lnTo>
                    <a:pt x="41" y="25"/>
                  </a:lnTo>
                  <a:lnTo>
                    <a:pt x="41" y="30"/>
                  </a:lnTo>
                  <a:lnTo>
                    <a:pt x="44" y="38"/>
                  </a:lnTo>
                  <a:lnTo>
                    <a:pt x="45" y="44"/>
                  </a:lnTo>
                  <a:lnTo>
                    <a:pt x="50" y="51"/>
                  </a:lnTo>
                  <a:lnTo>
                    <a:pt x="59" y="53"/>
                  </a:lnTo>
                  <a:lnTo>
                    <a:pt x="66" y="57"/>
                  </a:lnTo>
                  <a:lnTo>
                    <a:pt x="72" y="61"/>
                  </a:lnTo>
                  <a:lnTo>
                    <a:pt x="79" y="69"/>
                  </a:lnTo>
                  <a:lnTo>
                    <a:pt x="85" y="75"/>
                  </a:lnTo>
                  <a:lnTo>
                    <a:pt x="90" y="82"/>
                  </a:lnTo>
                  <a:lnTo>
                    <a:pt x="90" y="88"/>
                  </a:lnTo>
                  <a:lnTo>
                    <a:pt x="84" y="91"/>
                  </a:lnTo>
                  <a:lnTo>
                    <a:pt x="76" y="92"/>
                  </a:lnTo>
                  <a:lnTo>
                    <a:pt x="68" y="91"/>
                  </a:lnTo>
                  <a:lnTo>
                    <a:pt x="62" y="88"/>
                  </a:lnTo>
                  <a:lnTo>
                    <a:pt x="54" y="86"/>
                  </a:lnTo>
                  <a:lnTo>
                    <a:pt x="48" y="86"/>
                  </a:lnTo>
                  <a:lnTo>
                    <a:pt x="41" y="86"/>
                  </a:lnTo>
                  <a:lnTo>
                    <a:pt x="35" y="86"/>
                  </a:lnTo>
                  <a:lnTo>
                    <a:pt x="28" y="86"/>
                  </a:lnTo>
                  <a:lnTo>
                    <a:pt x="19" y="88"/>
                  </a:lnTo>
                  <a:lnTo>
                    <a:pt x="10" y="91"/>
                  </a:lnTo>
                  <a:lnTo>
                    <a:pt x="4" y="95"/>
                  </a:lnTo>
                  <a:lnTo>
                    <a:pt x="1" y="101"/>
                  </a:lnTo>
                  <a:lnTo>
                    <a:pt x="0" y="108"/>
                  </a:lnTo>
                  <a:lnTo>
                    <a:pt x="0" y="117"/>
                  </a:lnTo>
                  <a:lnTo>
                    <a:pt x="1" y="123"/>
                  </a:lnTo>
                  <a:lnTo>
                    <a:pt x="6" y="131"/>
                  </a:lnTo>
                  <a:lnTo>
                    <a:pt x="13" y="132"/>
                  </a:lnTo>
                  <a:lnTo>
                    <a:pt x="19" y="135"/>
                  </a:lnTo>
                  <a:lnTo>
                    <a:pt x="26" y="136"/>
                  </a:lnTo>
                  <a:lnTo>
                    <a:pt x="32" y="141"/>
                  </a:lnTo>
                  <a:lnTo>
                    <a:pt x="40" y="141"/>
                  </a:lnTo>
                  <a:lnTo>
                    <a:pt x="45" y="145"/>
                  </a:lnTo>
                  <a:lnTo>
                    <a:pt x="53" y="145"/>
                  </a:lnTo>
                  <a:lnTo>
                    <a:pt x="59" y="145"/>
                  </a:lnTo>
                  <a:lnTo>
                    <a:pt x="66" y="148"/>
                  </a:lnTo>
                  <a:lnTo>
                    <a:pt x="72" y="150"/>
                  </a:lnTo>
                  <a:lnTo>
                    <a:pt x="79" y="153"/>
                  </a:lnTo>
                  <a:lnTo>
                    <a:pt x="85" y="154"/>
                  </a:lnTo>
                  <a:lnTo>
                    <a:pt x="88" y="161"/>
                  </a:lnTo>
                  <a:lnTo>
                    <a:pt x="88" y="167"/>
                  </a:lnTo>
                  <a:lnTo>
                    <a:pt x="81" y="172"/>
                  </a:lnTo>
                  <a:lnTo>
                    <a:pt x="72" y="175"/>
                  </a:lnTo>
                  <a:lnTo>
                    <a:pt x="63" y="179"/>
                  </a:lnTo>
                  <a:lnTo>
                    <a:pt x="57" y="179"/>
                  </a:lnTo>
                  <a:lnTo>
                    <a:pt x="50" y="181"/>
                  </a:lnTo>
                  <a:lnTo>
                    <a:pt x="41" y="181"/>
                  </a:lnTo>
                  <a:lnTo>
                    <a:pt x="32" y="184"/>
                  </a:lnTo>
                  <a:lnTo>
                    <a:pt x="26" y="189"/>
                  </a:lnTo>
                  <a:lnTo>
                    <a:pt x="19" y="192"/>
                  </a:lnTo>
                  <a:lnTo>
                    <a:pt x="15" y="198"/>
                  </a:lnTo>
                  <a:lnTo>
                    <a:pt x="9" y="206"/>
                  </a:lnTo>
                  <a:lnTo>
                    <a:pt x="6" y="211"/>
                  </a:lnTo>
                  <a:lnTo>
                    <a:pt x="6" y="219"/>
                  </a:lnTo>
                  <a:lnTo>
                    <a:pt x="9" y="225"/>
                  </a:lnTo>
                  <a:lnTo>
                    <a:pt x="13" y="232"/>
                  </a:lnTo>
                  <a:lnTo>
                    <a:pt x="19" y="237"/>
                  </a:lnTo>
                  <a:lnTo>
                    <a:pt x="28" y="241"/>
                  </a:lnTo>
                  <a:lnTo>
                    <a:pt x="35" y="245"/>
                  </a:lnTo>
                  <a:lnTo>
                    <a:pt x="41" y="248"/>
                  </a:lnTo>
                  <a:lnTo>
                    <a:pt x="48" y="248"/>
                  </a:lnTo>
                  <a:lnTo>
                    <a:pt x="54" y="248"/>
                  </a:lnTo>
                  <a:lnTo>
                    <a:pt x="63" y="248"/>
                  </a:lnTo>
                  <a:lnTo>
                    <a:pt x="68" y="242"/>
                  </a:lnTo>
                  <a:lnTo>
                    <a:pt x="75" y="242"/>
                  </a:lnTo>
                  <a:lnTo>
                    <a:pt x="81" y="241"/>
                  </a:lnTo>
                  <a:lnTo>
                    <a:pt x="90" y="237"/>
                  </a:lnTo>
                  <a:lnTo>
                    <a:pt x="98" y="232"/>
                  </a:lnTo>
                  <a:lnTo>
                    <a:pt x="106" y="229"/>
                  </a:lnTo>
                  <a:lnTo>
                    <a:pt x="112" y="225"/>
                  </a:lnTo>
                  <a:lnTo>
                    <a:pt x="119" y="220"/>
                  </a:lnTo>
                  <a:lnTo>
                    <a:pt x="123" y="214"/>
                  </a:lnTo>
                  <a:lnTo>
                    <a:pt x="129" y="210"/>
                  </a:lnTo>
                  <a:lnTo>
                    <a:pt x="134" y="203"/>
                  </a:lnTo>
                  <a:lnTo>
                    <a:pt x="143" y="198"/>
                  </a:lnTo>
                  <a:lnTo>
                    <a:pt x="147" y="192"/>
                  </a:lnTo>
                  <a:lnTo>
                    <a:pt x="154" y="189"/>
                  </a:lnTo>
                  <a:lnTo>
                    <a:pt x="159" y="184"/>
                  </a:lnTo>
                  <a:lnTo>
                    <a:pt x="160" y="176"/>
                  </a:lnTo>
                  <a:lnTo>
                    <a:pt x="176" y="141"/>
                  </a:lnTo>
                  <a:lnTo>
                    <a:pt x="176" y="101"/>
                  </a:lnTo>
                  <a:lnTo>
                    <a:pt x="181" y="82"/>
                  </a:lnTo>
                  <a:close/>
                </a:path>
              </a:pathLst>
            </a:custGeom>
            <a:solidFill>
              <a:srgbClr val="000000"/>
            </a:solidFill>
            <a:ln w="9525">
              <a:noFill/>
              <a:round/>
              <a:headEnd/>
              <a:tailEnd/>
            </a:ln>
          </p:spPr>
          <p:txBody>
            <a:bodyPr/>
            <a:lstStyle/>
            <a:p>
              <a:endParaRPr lang="en-US"/>
            </a:p>
          </p:txBody>
        </p:sp>
        <p:sp>
          <p:nvSpPr>
            <p:cNvPr id="24597" name="Freeform 39"/>
            <p:cNvSpPr>
              <a:spLocks/>
            </p:cNvSpPr>
            <p:nvPr/>
          </p:nvSpPr>
          <p:spPr bwMode="auto">
            <a:xfrm>
              <a:off x="4679" y="2669"/>
              <a:ext cx="145" cy="237"/>
            </a:xfrm>
            <a:custGeom>
              <a:avLst/>
              <a:gdLst>
                <a:gd name="T0" fmla="*/ 33 w 290"/>
                <a:gd name="T1" fmla="*/ 3 h 474"/>
                <a:gd name="T2" fmla="*/ 68 w 290"/>
                <a:gd name="T3" fmla="*/ 16 h 474"/>
                <a:gd name="T4" fmla="*/ 48 w 290"/>
                <a:gd name="T5" fmla="*/ 78 h 474"/>
                <a:gd name="T6" fmla="*/ 33 w 290"/>
                <a:gd name="T7" fmla="*/ 138 h 474"/>
                <a:gd name="T8" fmla="*/ 59 w 290"/>
                <a:gd name="T9" fmla="*/ 170 h 474"/>
                <a:gd name="T10" fmla="*/ 69 w 290"/>
                <a:gd name="T11" fmla="*/ 168 h 474"/>
                <a:gd name="T12" fmla="*/ 73 w 290"/>
                <a:gd name="T13" fmla="*/ 158 h 474"/>
                <a:gd name="T14" fmla="*/ 74 w 290"/>
                <a:gd name="T15" fmla="*/ 148 h 474"/>
                <a:gd name="T16" fmla="*/ 73 w 290"/>
                <a:gd name="T17" fmla="*/ 136 h 474"/>
                <a:gd name="T18" fmla="*/ 79 w 290"/>
                <a:gd name="T19" fmla="*/ 126 h 474"/>
                <a:gd name="T20" fmla="*/ 86 w 290"/>
                <a:gd name="T21" fmla="*/ 117 h 474"/>
                <a:gd name="T22" fmla="*/ 95 w 290"/>
                <a:gd name="T23" fmla="*/ 108 h 474"/>
                <a:gd name="T24" fmla="*/ 106 w 290"/>
                <a:gd name="T25" fmla="*/ 106 h 474"/>
                <a:gd name="T26" fmla="*/ 112 w 290"/>
                <a:gd name="T27" fmla="*/ 115 h 474"/>
                <a:gd name="T28" fmla="*/ 108 w 290"/>
                <a:gd name="T29" fmla="*/ 126 h 474"/>
                <a:gd name="T30" fmla="*/ 103 w 290"/>
                <a:gd name="T31" fmla="*/ 135 h 474"/>
                <a:gd name="T32" fmla="*/ 96 w 290"/>
                <a:gd name="T33" fmla="*/ 144 h 474"/>
                <a:gd name="T34" fmla="*/ 94 w 290"/>
                <a:gd name="T35" fmla="*/ 155 h 474"/>
                <a:gd name="T36" fmla="*/ 105 w 290"/>
                <a:gd name="T37" fmla="*/ 153 h 474"/>
                <a:gd name="T38" fmla="*/ 115 w 290"/>
                <a:gd name="T39" fmla="*/ 144 h 474"/>
                <a:gd name="T40" fmla="*/ 127 w 290"/>
                <a:gd name="T41" fmla="*/ 140 h 474"/>
                <a:gd name="T42" fmla="*/ 139 w 290"/>
                <a:gd name="T43" fmla="*/ 141 h 474"/>
                <a:gd name="T44" fmla="*/ 145 w 290"/>
                <a:gd name="T45" fmla="*/ 153 h 474"/>
                <a:gd name="T46" fmla="*/ 145 w 290"/>
                <a:gd name="T47" fmla="*/ 164 h 474"/>
                <a:gd name="T48" fmla="*/ 141 w 290"/>
                <a:gd name="T49" fmla="*/ 173 h 474"/>
                <a:gd name="T50" fmla="*/ 130 w 290"/>
                <a:gd name="T51" fmla="*/ 182 h 474"/>
                <a:gd name="T52" fmla="*/ 116 w 290"/>
                <a:gd name="T53" fmla="*/ 186 h 474"/>
                <a:gd name="T54" fmla="*/ 104 w 290"/>
                <a:gd name="T55" fmla="*/ 186 h 474"/>
                <a:gd name="T56" fmla="*/ 95 w 290"/>
                <a:gd name="T57" fmla="*/ 190 h 474"/>
                <a:gd name="T58" fmla="*/ 96 w 290"/>
                <a:gd name="T59" fmla="*/ 201 h 474"/>
                <a:gd name="T60" fmla="*/ 107 w 290"/>
                <a:gd name="T61" fmla="*/ 208 h 474"/>
                <a:gd name="T62" fmla="*/ 117 w 290"/>
                <a:gd name="T63" fmla="*/ 215 h 474"/>
                <a:gd name="T64" fmla="*/ 120 w 290"/>
                <a:gd name="T65" fmla="*/ 226 h 474"/>
                <a:gd name="T66" fmla="*/ 116 w 290"/>
                <a:gd name="T67" fmla="*/ 235 h 474"/>
                <a:gd name="T68" fmla="*/ 105 w 290"/>
                <a:gd name="T69" fmla="*/ 237 h 474"/>
                <a:gd name="T70" fmla="*/ 93 w 290"/>
                <a:gd name="T71" fmla="*/ 236 h 474"/>
                <a:gd name="T72" fmla="*/ 81 w 290"/>
                <a:gd name="T73" fmla="*/ 230 h 474"/>
                <a:gd name="T74" fmla="*/ 74 w 290"/>
                <a:gd name="T75" fmla="*/ 221 h 474"/>
                <a:gd name="T76" fmla="*/ 70 w 290"/>
                <a:gd name="T77" fmla="*/ 211 h 474"/>
                <a:gd name="T78" fmla="*/ 63 w 290"/>
                <a:gd name="T79" fmla="*/ 202 h 474"/>
                <a:gd name="T80" fmla="*/ 12 w 290"/>
                <a:gd name="T81" fmla="*/ 164 h 474"/>
                <a:gd name="T82" fmla="*/ 0 w 290"/>
                <a:gd name="T83" fmla="*/ 85 h 4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0"/>
                <a:gd name="T127" fmla="*/ 0 h 474"/>
                <a:gd name="T128" fmla="*/ 290 w 290"/>
                <a:gd name="T129" fmla="*/ 474 h 4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0" h="474">
                  <a:moveTo>
                    <a:pt x="16" y="88"/>
                  </a:moveTo>
                  <a:lnTo>
                    <a:pt x="35" y="32"/>
                  </a:lnTo>
                  <a:lnTo>
                    <a:pt x="66" y="6"/>
                  </a:lnTo>
                  <a:lnTo>
                    <a:pt x="97" y="0"/>
                  </a:lnTo>
                  <a:lnTo>
                    <a:pt x="122" y="6"/>
                  </a:lnTo>
                  <a:lnTo>
                    <a:pt x="135" y="32"/>
                  </a:lnTo>
                  <a:lnTo>
                    <a:pt x="131" y="76"/>
                  </a:lnTo>
                  <a:lnTo>
                    <a:pt x="115" y="116"/>
                  </a:lnTo>
                  <a:lnTo>
                    <a:pt x="96" y="156"/>
                  </a:lnTo>
                  <a:lnTo>
                    <a:pt x="74" y="196"/>
                  </a:lnTo>
                  <a:lnTo>
                    <a:pt x="66" y="238"/>
                  </a:lnTo>
                  <a:lnTo>
                    <a:pt x="65" y="275"/>
                  </a:lnTo>
                  <a:lnTo>
                    <a:pt x="74" y="313"/>
                  </a:lnTo>
                  <a:lnTo>
                    <a:pt x="91" y="332"/>
                  </a:lnTo>
                  <a:lnTo>
                    <a:pt x="118" y="340"/>
                  </a:lnTo>
                  <a:lnTo>
                    <a:pt x="124" y="344"/>
                  </a:lnTo>
                  <a:lnTo>
                    <a:pt x="131" y="341"/>
                  </a:lnTo>
                  <a:lnTo>
                    <a:pt x="137" y="335"/>
                  </a:lnTo>
                  <a:lnTo>
                    <a:pt x="144" y="331"/>
                  </a:lnTo>
                  <a:lnTo>
                    <a:pt x="146" y="324"/>
                  </a:lnTo>
                  <a:lnTo>
                    <a:pt x="146" y="315"/>
                  </a:lnTo>
                  <a:lnTo>
                    <a:pt x="146" y="309"/>
                  </a:lnTo>
                  <a:lnTo>
                    <a:pt x="149" y="302"/>
                  </a:lnTo>
                  <a:lnTo>
                    <a:pt x="149" y="296"/>
                  </a:lnTo>
                  <a:lnTo>
                    <a:pt x="149" y="288"/>
                  </a:lnTo>
                  <a:lnTo>
                    <a:pt x="146" y="280"/>
                  </a:lnTo>
                  <a:lnTo>
                    <a:pt x="146" y="271"/>
                  </a:lnTo>
                  <a:lnTo>
                    <a:pt x="149" y="265"/>
                  </a:lnTo>
                  <a:lnTo>
                    <a:pt x="150" y="257"/>
                  </a:lnTo>
                  <a:lnTo>
                    <a:pt x="158" y="252"/>
                  </a:lnTo>
                  <a:lnTo>
                    <a:pt x="162" y="244"/>
                  </a:lnTo>
                  <a:lnTo>
                    <a:pt x="166" y="238"/>
                  </a:lnTo>
                  <a:lnTo>
                    <a:pt x="172" y="234"/>
                  </a:lnTo>
                  <a:lnTo>
                    <a:pt x="177" y="227"/>
                  </a:lnTo>
                  <a:lnTo>
                    <a:pt x="184" y="221"/>
                  </a:lnTo>
                  <a:lnTo>
                    <a:pt x="190" y="216"/>
                  </a:lnTo>
                  <a:lnTo>
                    <a:pt x="197" y="213"/>
                  </a:lnTo>
                  <a:lnTo>
                    <a:pt x="206" y="212"/>
                  </a:lnTo>
                  <a:lnTo>
                    <a:pt x="212" y="212"/>
                  </a:lnTo>
                  <a:lnTo>
                    <a:pt x="219" y="216"/>
                  </a:lnTo>
                  <a:lnTo>
                    <a:pt x="221" y="222"/>
                  </a:lnTo>
                  <a:lnTo>
                    <a:pt x="224" y="229"/>
                  </a:lnTo>
                  <a:lnTo>
                    <a:pt x="221" y="235"/>
                  </a:lnTo>
                  <a:lnTo>
                    <a:pt x="219" y="244"/>
                  </a:lnTo>
                  <a:lnTo>
                    <a:pt x="216" y="252"/>
                  </a:lnTo>
                  <a:lnTo>
                    <a:pt x="215" y="257"/>
                  </a:lnTo>
                  <a:lnTo>
                    <a:pt x="212" y="265"/>
                  </a:lnTo>
                  <a:lnTo>
                    <a:pt x="206" y="269"/>
                  </a:lnTo>
                  <a:lnTo>
                    <a:pt x="199" y="275"/>
                  </a:lnTo>
                  <a:lnTo>
                    <a:pt x="194" y="282"/>
                  </a:lnTo>
                  <a:lnTo>
                    <a:pt x="193" y="288"/>
                  </a:lnTo>
                  <a:lnTo>
                    <a:pt x="188" y="296"/>
                  </a:lnTo>
                  <a:lnTo>
                    <a:pt x="188" y="302"/>
                  </a:lnTo>
                  <a:lnTo>
                    <a:pt x="188" y="309"/>
                  </a:lnTo>
                  <a:lnTo>
                    <a:pt x="194" y="313"/>
                  </a:lnTo>
                  <a:lnTo>
                    <a:pt x="202" y="310"/>
                  </a:lnTo>
                  <a:lnTo>
                    <a:pt x="211" y="306"/>
                  </a:lnTo>
                  <a:lnTo>
                    <a:pt x="219" y="300"/>
                  </a:lnTo>
                  <a:lnTo>
                    <a:pt x="224" y="293"/>
                  </a:lnTo>
                  <a:lnTo>
                    <a:pt x="230" y="288"/>
                  </a:lnTo>
                  <a:lnTo>
                    <a:pt x="237" y="284"/>
                  </a:lnTo>
                  <a:lnTo>
                    <a:pt x="246" y="280"/>
                  </a:lnTo>
                  <a:lnTo>
                    <a:pt x="255" y="280"/>
                  </a:lnTo>
                  <a:lnTo>
                    <a:pt x="261" y="280"/>
                  </a:lnTo>
                  <a:lnTo>
                    <a:pt x="269" y="282"/>
                  </a:lnTo>
                  <a:lnTo>
                    <a:pt x="277" y="282"/>
                  </a:lnTo>
                  <a:lnTo>
                    <a:pt x="281" y="288"/>
                  </a:lnTo>
                  <a:lnTo>
                    <a:pt x="286" y="296"/>
                  </a:lnTo>
                  <a:lnTo>
                    <a:pt x="290" y="305"/>
                  </a:lnTo>
                  <a:lnTo>
                    <a:pt x="290" y="310"/>
                  </a:lnTo>
                  <a:lnTo>
                    <a:pt x="290" y="318"/>
                  </a:lnTo>
                  <a:lnTo>
                    <a:pt x="290" y="327"/>
                  </a:lnTo>
                  <a:lnTo>
                    <a:pt x="290" y="332"/>
                  </a:lnTo>
                  <a:lnTo>
                    <a:pt x="283" y="340"/>
                  </a:lnTo>
                  <a:lnTo>
                    <a:pt x="281" y="346"/>
                  </a:lnTo>
                  <a:lnTo>
                    <a:pt x="272" y="353"/>
                  </a:lnTo>
                  <a:lnTo>
                    <a:pt x="268" y="359"/>
                  </a:lnTo>
                  <a:lnTo>
                    <a:pt x="259" y="363"/>
                  </a:lnTo>
                  <a:lnTo>
                    <a:pt x="250" y="366"/>
                  </a:lnTo>
                  <a:lnTo>
                    <a:pt x="241" y="368"/>
                  </a:lnTo>
                  <a:lnTo>
                    <a:pt x="233" y="371"/>
                  </a:lnTo>
                  <a:lnTo>
                    <a:pt x="225" y="371"/>
                  </a:lnTo>
                  <a:lnTo>
                    <a:pt x="215" y="371"/>
                  </a:lnTo>
                  <a:lnTo>
                    <a:pt x="208" y="371"/>
                  </a:lnTo>
                  <a:lnTo>
                    <a:pt x="202" y="371"/>
                  </a:lnTo>
                  <a:lnTo>
                    <a:pt x="194" y="372"/>
                  </a:lnTo>
                  <a:lnTo>
                    <a:pt x="190" y="380"/>
                  </a:lnTo>
                  <a:lnTo>
                    <a:pt x="190" y="385"/>
                  </a:lnTo>
                  <a:lnTo>
                    <a:pt x="190" y="393"/>
                  </a:lnTo>
                  <a:lnTo>
                    <a:pt x="193" y="402"/>
                  </a:lnTo>
                  <a:lnTo>
                    <a:pt x="202" y="406"/>
                  </a:lnTo>
                  <a:lnTo>
                    <a:pt x="208" y="412"/>
                  </a:lnTo>
                  <a:lnTo>
                    <a:pt x="215" y="415"/>
                  </a:lnTo>
                  <a:lnTo>
                    <a:pt x="224" y="419"/>
                  </a:lnTo>
                  <a:lnTo>
                    <a:pt x="230" y="424"/>
                  </a:lnTo>
                  <a:lnTo>
                    <a:pt x="234" y="430"/>
                  </a:lnTo>
                  <a:lnTo>
                    <a:pt x="238" y="438"/>
                  </a:lnTo>
                  <a:lnTo>
                    <a:pt x="241" y="446"/>
                  </a:lnTo>
                  <a:lnTo>
                    <a:pt x="241" y="452"/>
                  </a:lnTo>
                  <a:lnTo>
                    <a:pt x="241" y="459"/>
                  </a:lnTo>
                  <a:lnTo>
                    <a:pt x="238" y="465"/>
                  </a:lnTo>
                  <a:lnTo>
                    <a:pt x="233" y="469"/>
                  </a:lnTo>
                  <a:lnTo>
                    <a:pt x="224" y="474"/>
                  </a:lnTo>
                  <a:lnTo>
                    <a:pt x="216" y="474"/>
                  </a:lnTo>
                  <a:lnTo>
                    <a:pt x="211" y="474"/>
                  </a:lnTo>
                  <a:lnTo>
                    <a:pt x="203" y="474"/>
                  </a:lnTo>
                  <a:lnTo>
                    <a:pt x="197" y="474"/>
                  </a:lnTo>
                  <a:lnTo>
                    <a:pt x="186" y="472"/>
                  </a:lnTo>
                  <a:lnTo>
                    <a:pt x="180" y="472"/>
                  </a:lnTo>
                  <a:lnTo>
                    <a:pt x="172" y="468"/>
                  </a:lnTo>
                  <a:lnTo>
                    <a:pt x="163" y="460"/>
                  </a:lnTo>
                  <a:lnTo>
                    <a:pt x="162" y="455"/>
                  </a:lnTo>
                  <a:lnTo>
                    <a:pt x="158" y="447"/>
                  </a:lnTo>
                  <a:lnTo>
                    <a:pt x="149" y="441"/>
                  </a:lnTo>
                  <a:lnTo>
                    <a:pt x="149" y="434"/>
                  </a:lnTo>
                  <a:lnTo>
                    <a:pt x="144" y="428"/>
                  </a:lnTo>
                  <a:lnTo>
                    <a:pt x="140" y="421"/>
                  </a:lnTo>
                  <a:lnTo>
                    <a:pt x="137" y="415"/>
                  </a:lnTo>
                  <a:lnTo>
                    <a:pt x="131" y="410"/>
                  </a:lnTo>
                  <a:lnTo>
                    <a:pt x="127" y="403"/>
                  </a:lnTo>
                  <a:lnTo>
                    <a:pt x="96" y="393"/>
                  </a:lnTo>
                  <a:lnTo>
                    <a:pt x="53" y="362"/>
                  </a:lnTo>
                  <a:lnTo>
                    <a:pt x="25" y="327"/>
                  </a:lnTo>
                  <a:lnTo>
                    <a:pt x="7" y="282"/>
                  </a:lnTo>
                  <a:lnTo>
                    <a:pt x="0" y="231"/>
                  </a:lnTo>
                  <a:lnTo>
                    <a:pt x="0" y="169"/>
                  </a:lnTo>
                  <a:lnTo>
                    <a:pt x="9" y="119"/>
                  </a:lnTo>
                  <a:lnTo>
                    <a:pt x="16" y="88"/>
                  </a:lnTo>
                  <a:close/>
                </a:path>
              </a:pathLst>
            </a:custGeom>
            <a:solidFill>
              <a:srgbClr val="000000"/>
            </a:solidFill>
            <a:ln w="9525">
              <a:noFill/>
              <a:round/>
              <a:headEnd/>
              <a:tailEnd/>
            </a:ln>
          </p:spPr>
          <p:txBody>
            <a:bodyPr/>
            <a:lstStyle/>
            <a:p>
              <a:endParaRPr lang="en-US"/>
            </a:p>
          </p:txBody>
        </p:sp>
        <p:grpSp>
          <p:nvGrpSpPr>
            <p:cNvPr id="24598" name="Group 42"/>
            <p:cNvGrpSpPr>
              <a:grpSpLocks/>
            </p:cNvGrpSpPr>
            <p:nvPr/>
          </p:nvGrpSpPr>
          <p:grpSpPr bwMode="auto">
            <a:xfrm>
              <a:off x="3763" y="2805"/>
              <a:ext cx="149" cy="192"/>
              <a:chOff x="3763" y="2805"/>
              <a:chExt cx="149" cy="192"/>
            </a:xfrm>
          </p:grpSpPr>
          <p:sp>
            <p:nvSpPr>
              <p:cNvPr id="26" name="Freeform 40"/>
              <p:cNvSpPr>
                <a:spLocks/>
              </p:cNvSpPr>
              <p:nvPr/>
            </p:nvSpPr>
            <p:spPr bwMode="auto">
              <a:xfrm>
                <a:off x="3791" y="2805"/>
                <a:ext cx="121" cy="190"/>
              </a:xfrm>
              <a:custGeom>
                <a:avLst/>
                <a:gdLst>
                  <a:gd name="T0" fmla="*/ 5 w 242"/>
                  <a:gd name="T1" fmla="*/ 13 h 381"/>
                  <a:gd name="T2" fmla="*/ 43 w 242"/>
                  <a:gd name="T3" fmla="*/ 4 h 381"/>
                  <a:gd name="T4" fmla="*/ 92 w 242"/>
                  <a:gd name="T5" fmla="*/ 1 h 381"/>
                  <a:gd name="T6" fmla="*/ 98 w 242"/>
                  <a:gd name="T7" fmla="*/ 0 h 381"/>
                  <a:gd name="T8" fmla="*/ 155 w 242"/>
                  <a:gd name="T9" fmla="*/ 6 h 381"/>
                  <a:gd name="T10" fmla="*/ 190 w 242"/>
                  <a:gd name="T11" fmla="*/ 19 h 381"/>
                  <a:gd name="T12" fmla="*/ 215 w 242"/>
                  <a:gd name="T13" fmla="*/ 44 h 381"/>
                  <a:gd name="T14" fmla="*/ 228 w 242"/>
                  <a:gd name="T15" fmla="*/ 70 h 381"/>
                  <a:gd name="T16" fmla="*/ 233 w 242"/>
                  <a:gd name="T17" fmla="*/ 94 h 381"/>
                  <a:gd name="T18" fmla="*/ 228 w 242"/>
                  <a:gd name="T19" fmla="*/ 123 h 381"/>
                  <a:gd name="T20" fmla="*/ 217 w 242"/>
                  <a:gd name="T21" fmla="*/ 145 h 381"/>
                  <a:gd name="T22" fmla="*/ 202 w 242"/>
                  <a:gd name="T23" fmla="*/ 160 h 381"/>
                  <a:gd name="T24" fmla="*/ 177 w 242"/>
                  <a:gd name="T25" fmla="*/ 173 h 381"/>
                  <a:gd name="T26" fmla="*/ 202 w 242"/>
                  <a:gd name="T27" fmla="*/ 187 h 381"/>
                  <a:gd name="T28" fmla="*/ 226 w 242"/>
                  <a:gd name="T29" fmla="*/ 209 h 381"/>
                  <a:gd name="T30" fmla="*/ 239 w 242"/>
                  <a:gd name="T31" fmla="*/ 235 h 381"/>
                  <a:gd name="T32" fmla="*/ 242 w 242"/>
                  <a:gd name="T33" fmla="*/ 262 h 381"/>
                  <a:gd name="T34" fmla="*/ 237 w 242"/>
                  <a:gd name="T35" fmla="*/ 291 h 381"/>
                  <a:gd name="T36" fmla="*/ 226 w 242"/>
                  <a:gd name="T37" fmla="*/ 322 h 381"/>
                  <a:gd name="T38" fmla="*/ 208 w 242"/>
                  <a:gd name="T39" fmla="*/ 340 h 381"/>
                  <a:gd name="T40" fmla="*/ 181 w 242"/>
                  <a:gd name="T41" fmla="*/ 357 h 381"/>
                  <a:gd name="T42" fmla="*/ 151 w 242"/>
                  <a:gd name="T43" fmla="*/ 370 h 381"/>
                  <a:gd name="T44" fmla="*/ 114 w 242"/>
                  <a:gd name="T45" fmla="*/ 381 h 381"/>
                  <a:gd name="T46" fmla="*/ 75 w 242"/>
                  <a:gd name="T47" fmla="*/ 376 h 381"/>
                  <a:gd name="T48" fmla="*/ 70 w 242"/>
                  <a:gd name="T49" fmla="*/ 381 h 381"/>
                  <a:gd name="T50" fmla="*/ 39 w 242"/>
                  <a:gd name="T51" fmla="*/ 366 h 381"/>
                  <a:gd name="T52" fmla="*/ 0 w 242"/>
                  <a:gd name="T53" fmla="*/ 323 h 381"/>
                  <a:gd name="T54" fmla="*/ 40 w 242"/>
                  <a:gd name="T55" fmla="*/ 319 h 381"/>
                  <a:gd name="T56" fmla="*/ 78 w 242"/>
                  <a:gd name="T57" fmla="*/ 322 h 381"/>
                  <a:gd name="T58" fmla="*/ 98 w 242"/>
                  <a:gd name="T59" fmla="*/ 318 h 381"/>
                  <a:gd name="T60" fmla="*/ 123 w 242"/>
                  <a:gd name="T61" fmla="*/ 306 h 381"/>
                  <a:gd name="T62" fmla="*/ 137 w 242"/>
                  <a:gd name="T63" fmla="*/ 288 h 381"/>
                  <a:gd name="T64" fmla="*/ 142 w 242"/>
                  <a:gd name="T65" fmla="*/ 262 h 381"/>
                  <a:gd name="T66" fmla="*/ 137 w 242"/>
                  <a:gd name="T67" fmla="*/ 235 h 381"/>
                  <a:gd name="T68" fmla="*/ 124 w 242"/>
                  <a:gd name="T69" fmla="*/ 217 h 381"/>
                  <a:gd name="T70" fmla="*/ 102 w 242"/>
                  <a:gd name="T71" fmla="*/ 203 h 381"/>
                  <a:gd name="T72" fmla="*/ 84 w 242"/>
                  <a:gd name="T73" fmla="*/ 203 h 381"/>
                  <a:gd name="T74" fmla="*/ 48 w 242"/>
                  <a:gd name="T75" fmla="*/ 198 h 381"/>
                  <a:gd name="T76" fmla="*/ 36 w 242"/>
                  <a:gd name="T77" fmla="*/ 169 h 381"/>
                  <a:gd name="T78" fmla="*/ 30 w 242"/>
                  <a:gd name="T79" fmla="*/ 145 h 381"/>
                  <a:gd name="T80" fmla="*/ 89 w 242"/>
                  <a:gd name="T81" fmla="*/ 142 h 381"/>
                  <a:gd name="T82" fmla="*/ 114 w 242"/>
                  <a:gd name="T83" fmla="*/ 141 h 381"/>
                  <a:gd name="T84" fmla="*/ 127 w 242"/>
                  <a:gd name="T85" fmla="*/ 125 h 381"/>
                  <a:gd name="T86" fmla="*/ 133 w 242"/>
                  <a:gd name="T87" fmla="*/ 98 h 381"/>
                  <a:gd name="T88" fmla="*/ 124 w 242"/>
                  <a:gd name="T89" fmla="*/ 72 h 381"/>
                  <a:gd name="T90" fmla="*/ 106 w 242"/>
                  <a:gd name="T91" fmla="*/ 59 h 381"/>
                  <a:gd name="T92" fmla="*/ 87 w 242"/>
                  <a:gd name="T93" fmla="*/ 54 h 381"/>
                  <a:gd name="T94" fmla="*/ 67 w 242"/>
                  <a:gd name="T95" fmla="*/ 57 h 381"/>
                  <a:gd name="T96" fmla="*/ 31 w 242"/>
                  <a:gd name="T97" fmla="*/ 70 h 381"/>
                  <a:gd name="T98" fmla="*/ 5 w 242"/>
                  <a:gd name="T99" fmla="*/ 85 h 381"/>
                  <a:gd name="T100" fmla="*/ 0 w 242"/>
                  <a:gd name="T101" fmla="*/ 41 h 381"/>
                  <a:gd name="T102" fmla="*/ 5 w 242"/>
                  <a:gd name="T103" fmla="*/ 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2" h="381">
                    <a:moveTo>
                      <a:pt x="5" y="13"/>
                    </a:moveTo>
                    <a:lnTo>
                      <a:pt x="43" y="4"/>
                    </a:lnTo>
                    <a:lnTo>
                      <a:pt x="92" y="1"/>
                    </a:lnTo>
                    <a:lnTo>
                      <a:pt x="98" y="0"/>
                    </a:lnTo>
                    <a:lnTo>
                      <a:pt x="155" y="6"/>
                    </a:lnTo>
                    <a:lnTo>
                      <a:pt x="190" y="19"/>
                    </a:lnTo>
                    <a:lnTo>
                      <a:pt x="215" y="44"/>
                    </a:lnTo>
                    <a:lnTo>
                      <a:pt x="228" y="70"/>
                    </a:lnTo>
                    <a:lnTo>
                      <a:pt x="233" y="94"/>
                    </a:lnTo>
                    <a:lnTo>
                      <a:pt x="228" y="123"/>
                    </a:lnTo>
                    <a:lnTo>
                      <a:pt x="217" y="145"/>
                    </a:lnTo>
                    <a:lnTo>
                      <a:pt x="202" y="160"/>
                    </a:lnTo>
                    <a:lnTo>
                      <a:pt x="177" y="173"/>
                    </a:lnTo>
                    <a:lnTo>
                      <a:pt x="202" y="187"/>
                    </a:lnTo>
                    <a:lnTo>
                      <a:pt x="226" y="209"/>
                    </a:lnTo>
                    <a:lnTo>
                      <a:pt x="239" y="235"/>
                    </a:lnTo>
                    <a:lnTo>
                      <a:pt x="242" y="262"/>
                    </a:lnTo>
                    <a:lnTo>
                      <a:pt x="237" y="291"/>
                    </a:lnTo>
                    <a:lnTo>
                      <a:pt x="226" y="322"/>
                    </a:lnTo>
                    <a:lnTo>
                      <a:pt x="208" y="340"/>
                    </a:lnTo>
                    <a:lnTo>
                      <a:pt x="181" y="357"/>
                    </a:lnTo>
                    <a:lnTo>
                      <a:pt x="151" y="370"/>
                    </a:lnTo>
                    <a:lnTo>
                      <a:pt x="114" y="381"/>
                    </a:lnTo>
                    <a:lnTo>
                      <a:pt x="75" y="376"/>
                    </a:lnTo>
                    <a:lnTo>
                      <a:pt x="70" y="381"/>
                    </a:lnTo>
                    <a:lnTo>
                      <a:pt x="39" y="366"/>
                    </a:lnTo>
                    <a:lnTo>
                      <a:pt x="0" y="323"/>
                    </a:lnTo>
                    <a:lnTo>
                      <a:pt x="40" y="319"/>
                    </a:lnTo>
                    <a:lnTo>
                      <a:pt x="78" y="322"/>
                    </a:lnTo>
                    <a:lnTo>
                      <a:pt x="98" y="318"/>
                    </a:lnTo>
                    <a:lnTo>
                      <a:pt x="123" y="306"/>
                    </a:lnTo>
                    <a:lnTo>
                      <a:pt x="137" y="288"/>
                    </a:lnTo>
                    <a:lnTo>
                      <a:pt x="142" y="262"/>
                    </a:lnTo>
                    <a:lnTo>
                      <a:pt x="137" y="235"/>
                    </a:lnTo>
                    <a:lnTo>
                      <a:pt x="124" y="217"/>
                    </a:lnTo>
                    <a:lnTo>
                      <a:pt x="102" y="203"/>
                    </a:lnTo>
                    <a:lnTo>
                      <a:pt x="84" y="203"/>
                    </a:lnTo>
                    <a:lnTo>
                      <a:pt x="48" y="198"/>
                    </a:lnTo>
                    <a:lnTo>
                      <a:pt x="36" y="169"/>
                    </a:lnTo>
                    <a:lnTo>
                      <a:pt x="30" y="145"/>
                    </a:lnTo>
                    <a:lnTo>
                      <a:pt x="89" y="142"/>
                    </a:lnTo>
                    <a:lnTo>
                      <a:pt x="114" y="141"/>
                    </a:lnTo>
                    <a:lnTo>
                      <a:pt x="127" y="125"/>
                    </a:lnTo>
                    <a:lnTo>
                      <a:pt x="133" y="98"/>
                    </a:lnTo>
                    <a:lnTo>
                      <a:pt x="124" y="72"/>
                    </a:lnTo>
                    <a:lnTo>
                      <a:pt x="106" y="59"/>
                    </a:lnTo>
                    <a:lnTo>
                      <a:pt x="87" y="54"/>
                    </a:lnTo>
                    <a:lnTo>
                      <a:pt x="67" y="57"/>
                    </a:lnTo>
                    <a:lnTo>
                      <a:pt x="31" y="70"/>
                    </a:lnTo>
                    <a:lnTo>
                      <a:pt x="5" y="85"/>
                    </a:lnTo>
                    <a:lnTo>
                      <a:pt x="0" y="41"/>
                    </a:lnTo>
                    <a:lnTo>
                      <a:pt x="5" y="13"/>
                    </a:lnTo>
                    <a:close/>
                  </a:path>
                </a:pathLst>
              </a:custGeom>
              <a:solidFill>
                <a:schemeClr val="accent3"/>
              </a:solidFill>
              <a:ln>
                <a:noFill/>
              </a:ln>
              <a:extLst/>
            </p:spPr>
            <p:txBody>
              <a:bodyPr/>
              <a:lstStyle/>
              <a:p>
                <a:pPr fontAlgn="auto">
                  <a:spcBef>
                    <a:spcPts val="0"/>
                  </a:spcBef>
                  <a:spcAft>
                    <a:spcPts val="0"/>
                  </a:spcAft>
                  <a:defRPr/>
                </a:pPr>
                <a:endParaRPr lang="en-US">
                  <a:latin typeface="+mn-lt"/>
                </a:endParaRPr>
              </a:p>
            </p:txBody>
          </p:sp>
          <p:sp>
            <p:nvSpPr>
              <p:cNvPr id="27" name="Freeform 41"/>
              <p:cNvSpPr>
                <a:spLocks/>
              </p:cNvSpPr>
              <p:nvPr/>
            </p:nvSpPr>
            <p:spPr bwMode="auto">
              <a:xfrm>
                <a:off x="3763" y="2806"/>
                <a:ext cx="120" cy="191"/>
              </a:xfrm>
              <a:custGeom>
                <a:avLst/>
                <a:gdLst>
                  <a:gd name="T0" fmla="*/ 237 w 241"/>
                  <a:gd name="T1" fmla="*/ 13 h 381"/>
                  <a:gd name="T2" fmla="*/ 199 w 241"/>
                  <a:gd name="T3" fmla="*/ 4 h 381"/>
                  <a:gd name="T4" fmla="*/ 150 w 241"/>
                  <a:gd name="T5" fmla="*/ 1 h 381"/>
                  <a:gd name="T6" fmla="*/ 144 w 241"/>
                  <a:gd name="T7" fmla="*/ 0 h 381"/>
                  <a:gd name="T8" fmla="*/ 87 w 241"/>
                  <a:gd name="T9" fmla="*/ 6 h 381"/>
                  <a:gd name="T10" fmla="*/ 52 w 241"/>
                  <a:gd name="T11" fmla="*/ 19 h 381"/>
                  <a:gd name="T12" fmla="*/ 27 w 241"/>
                  <a:gd name="T13" fmla="*/ 44 h 381"/>
                  <a:gd name="T14" fmla="*/ 13 w 241"/>
                  <a:gd name="T15" fmla="*/ 70 h 381"/>
                  <a:gd name="T16" fmla="*/ 9 w 241"/>
                  <a:gd name="T17" fmla="*/ 94 h 381"/>
                  <a:gd name="T18" fmla="*/ 13 w 241"/>
                  <a:gd name="T19" fmla="*/ 123 h 381"/>
                  <a:gd name="T20" fmla="*/ 25 w 241"/>
                  <a:gd name="T21" fmla="*/ 145 h 381"/>
                  <a:gd name="T22" fmla="*/ 40 w 241"/>
                  <a:gd name="T23" fmla="*/ 160 h 381"/>
                  <a:gd name="T24" fmla="*/ 65 w 241"/>
                  <a:gd name="T25" fmla="*/ 173 h 381"/>
                  <a:gd name="T26" fmla="*/ 40 w 241"/>
                  <a:gd name="T27" fmla="*/ 186 h 381"/>
                  <a:gd name="T28" fmla="*/ 16 w 241"/>
                  <a:gd name="T29" fmla="*/ 209 h 381"/>
                  <a:gd name="T30" fmla="*/ 3 w 241"/>
                  <a:gd name="T31" fmla="*/ 235 h 381"/>
                  <a:gd name="T32" fmla="*/ 0 w 241"/>
                  <a:gd name="T33" fmla="*/ 262 h 381"/>
                  <a:gd name="T34" fmla="*/ 5 w 241"/>
                  <a:gd name="T35" fmla="*/ 291 h 381"/>
                  <a:gd name="T36" fmla="*/ 16 w 241"/>
                  <a:gd name="T37" fmla="*/ 322 h 381"/>
                  <a:gd name="T38" fmla="*/ 34 w 241"/>
                  <a:gd name="T39" fmla="*/ 340 h 381"/>
                  <a:gd name="T40" fmla="*/ 60 w 241"/>
                  <a:gd name="T41" fmla="*/ 357 h 381"/>
                  <a:gd name="T42" fmla="*/ 91 w 241"/>
                  <a:gd name="T43" fmla="*/ 370 h 381"/>
                  <a:gd name="T44" fmla="*/ 128 w 241"/>
                  <a:gd name="T45" fmla="*/ 381 h 381"/>
                  <a:gd name="T46" fmla="*/ 166 w 241"/>
                  <a:gd name="T47" fmla="*/ 376 h 381"/>
                  <a:gd name="T48" fmla="*/ 185 w 241"/>
                  <a:gd name="T49" fmla="*/ 372 h 381"/>
                  <a:gd name="T50" fmla="*/ 203 w 241"/>
                  <a:gd name="T51" fmla="*/ 366 h 381"/>
                  <a:gd name="T52" fmla="*/ 241 w 241"/>
                  <a:gd name="T53" fmla="*/ 323 h 381"/>
                  <a:gd name="T54" fmla="*/ 202 w 241"/>
                  <a:gd name="T55" fmla="*/ 319 h 381"/>
                  <a:gd name="T56" fmla="*/ 163 w 241"/>
                  <a:gd name="T57" fmla="*/ 322 h 381"/>
                  <a:gd name="T58" fmla="*/ 144 w 241"/>
                  <a:gd name="T59" fmla="*/ 317 h 381"/>
                  <a:gd name="T60" fmla="*/ 119 w 241"/>
                  <a:gd name="T61" fmla="*/ 306 h 381"/>
                  <a:gd name="T62" fmla="*/ 105 w 241"/>
                  <a:gd name="T63" fmla="*/ 288 h 381"/>
                  <a:gd name="T64" fmla="*/ 100 w 241"/>
                  <a:gd name="T65" fmla="*/ 262 h 381"/>
                  <a:gd name="T66" fmla="*/ 105 w 241"/>
                  <a:gd name="T67" fmla="*/ 235 h 381"/>
                  <a:gd name="T68" fmla="*/ 118 w 241"/>
                  <a:gd name="T69" fmla="*/ 217 h 381"/>
                  <a:gd name="T70" fmla="*/ 140 w 241"/>
                  <a:gd name="T71" fmla="*/ 203 h 381"/>
                  <a:gd name="T72" fmla="*/ 158 w 241"/>
                  <a:gd name="T73" fmla="*/ 203 h 381"/>
                  <a:gd name="T74" fmla="*/ 194 w 241"/>
                  <a:gd name="T75" fmla="*/ 198 h 381"/>
                  <a:gd name="T76" fmla="*/ 206 w 241"/>
                  <a:gd name="T77" fmla="*/ 169 h 381"/>
                  <a:gd name="T78" fmla="*/ 212 w 241"/>
                  <a:gd name="T79" fmla="*/ 145 h 381"/>
                  <a:gd name="T80" fmla="*/ 153 w 241"/>
                  <a:gd name="T81" fmla="*/ 142 h 381"/>
                  <a:gd name="T82" fmla="*/ 128 w 241"/>
                  <a:gd name="T83" fmla="*/ 141 h 381"/>
                  <a:gd name="T84" fmla="*/ 115 w 241"/>
                  <a:gd name="T85" fmla="*/ 125 h 381"/>
                  <a:gd name="T86" fmla="*/ 109 w 241"/>
                  <a:gd name="T87" fmla="*/ 98 h 381"/>
                  <a:gd name="T88" fmla="*/ 118 w 241"/>
                  <a:gd name="T89" fmla="*/ 72 h 381"/>
                  <a:gd name="T90" fmla="*/ 135 w 241"/>
                  <a:gd name="T91" fmla="*/ 58 h 381"/>
                  <a:gd name="T92" fmla="*/ 155 w 241"/>
                  <a:gd name="T93" fmla="*/ 54 h 381"/>
                  <a:gd name="T94" fmla="*/ 175 w 241"/>
                  <a:gd name="T95" fmla="*/ 57 h 381"/>
                  <a:gd name="T96" fmla="*/ 210 w 241"/>
                  <a:gd name="T97" fmla="*/ 70 h 381"/>
                  <a:gd name="T98" fmla="*/ 237 w 241"/>
                  <a:gd name="T99" fmla="*/ 85 h 381"/>
                  <a:gd name="T100" fmla="*/ 241 w 241"/>
                  <a:gd name="T101" fmla="*/ 41 h 381"/>
                  <a:gd name="T102" fmla="*/ 237 w 241"/>
                  <a:gd name="T103" fmla="*/ 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 h="381">
                    <a:moveTo>
                      <a:pt x="237" y="13"/>
                    </a:moveTo>
                    <a:lnTo>
                      <a:pt x="199" y="4"/>
                    </a:lnTo>
                    <a:lnTo>
                      <a:pt x="150" y="1"/>
                    </a:lnTo>
                    <a:lnTo>
                      <a:pt x="144" y="0"/>
                    </a:lnTo>
                    <a:lnTo>
                      <a:pt x="87" y="6"/>
                    </a:lnTo>
                    <a:lnTo>
                      <a:pt x="52" y="19"/>
                    </a:lnTo>
                    <a:lnTo>
                      <a:pt x="27" y="44"/>
                    </a:lnTo>
                    <a:lnTo>
                      <a:pt x="13" y="70"/>
                    </a:lnTo>
                    <a:lnTo>
                      <a:pt x="9" y="94"/>
                    </a:lnTo>
                    <a:lnTo>
                      <a:pt x="13" y="123"/>
                    </a:lnTo>
                    <a:lnTo>
                      <a:pt x="25" y="145"/>
                    </a:lnTo>
                    <a:lnTo>
                      <a:pt x="40" y="160"/>
                    </a:lnTo>
                    <a:lnTo>
                      <a:pt x="65" y="173"/>
                    </a:lnTo>
                    <a:lnTo>
                      <a:pt x="40" y="186"/>
                    </a:lnTo>
                    <a:lnTo>
                      <a:pt x="16" y="209"/>
                    </a:lnTo>
                    <a:lnTo>
                      <a:pt x="3" y="235"/>
                    </a:lnTo>
                    <a:lnTo>
                      <a:pt x="0" y="262"/>
                    </a:lnTo>
                    <a:lnTo>
                      <a:pt x="5" y="291"/>
                    </a:lnTo>
                    <a:lnTo>
                      <a:pt x="16" y="322"/>
                    </a:lnTo>
                    <a:lnTo>
                      <a:pt x="34" y="340"/>
                    </a:lnTo>
                    <a:lnTo>
                      <a:pt x="60" y="357"/>
                    </a:lnTo>
                    <a:lnTo>
                      <a:pt x="91" y="370"/>
                    </a:lnTo>
                    <a:lnTo>
                      <a:pt x="128" y="381"/>
                    </a:lnTo>
                    <a:lnTo>
                      <a:pt x="166" y="376"/>
                    </a:lnTo>
                    <a:lnTo>
                      <a:pt x="185" y="372"/>
                    </a:lnTo>
                    <a:lnTo>
                      <a:pt x="203" y="366"/>
                    </a:lnTo>
                    <a:lnTo>
                      <a:pt x="241" y="323"/>
                    </a:lnTo>
                    <a:lnTo>
                      <a:pt x="202" y="319"/>
                    </a:lnTo>
                    <a:lnTo>
                      <a:pt x="163" y="322"/>
                    </a:lnTo>
                    <a:lnTo>
                      <a:pt x="144" y="317"/>
                    </a:lnTo>
                    <a:lnTo>
                      <a:pt x="119" y="306"/>
                    </a:lnTo>
                    <a:lnTo>
                      <a:pt x="105" y="288"/>
                    </a:lnTo>
                    <a:lnTo>
                      <a:pt x="100" y="262"/>
                    </a:lnTo>
                    <a:lnTo>
                      <a:pt x="105" y="235"/>
                    </a:lnTo>
                    <a:lnTo>
                      <a:pt x="118" y="217"/>
                    </a:lnTo>
                    <a:lnTo>
                      <a:pt x="140" y="203"/>
                    </a:lnTo>
                    <a:lnTo>
                      <a:pt x="158" y="203"/>
                    </a:lnTo>
                    <a:lnTo>
                      <a:pt x="194" y="198"/>
                    </a:lnTo>
                    <a:lnTo>
                      <a:pt x="206" y="169"/>
                    </a:lnTo>
                    <a:lnTo>
                      <a:pt x="212" y="145"/>
                    </a:lnTo>
                    <a:lnTo>
                      <a:pt x="153" y="142"/>
                    </a:lnTo>
                    <a:lnTo>
                      <a:pt x="128" y="141"/>
                    </a:lnTo>
                    <a:lnTo>
                      <a:pt x="115" y="125"/>
                    </a:lnTo>
                    <a:lnTo>
                      <a:pt x="109" y="98"/>
                    </a:lnTo>
                    <a:lnTo>
                      <a:pt x="118" y="72"/>
                    </a:lnTo>
                    <a:lnTo>
                      <a:pt x="135" y="58"/>
                    </a:lnTo>
                    <a:lnTo>
                      <a:pt x="155" y="54"/>
                    </a:lnTo>
                    <a:lnTo>
                      <a:pt x="175" y="57"/>
                    </a:lnTo>
                    <a:lnTo>
                      <a:pt x="210" y="70"/>
                    </a:lnTo>
                    <a:lnTo>
                      <a:pt x="237" y="85"/>
                    </a:lnTo>
                    <a:lnTo>
                      <a:pt x="241" y="41"/>
                    </a:lnTo>
                    <a:lnTo>
                      <a:pt x="237" y="13"/>
                    </a:lnTo>
                    <a:close/>
                  </a:path>
                </a:pathLst>
              </a:custGeom>
              <a:solidFill>
                <a:schemeClr val="accent3"/>
              </a:solidFill>
              <a:ln>
                <a:noFill/>
              </a:ln>
              <a:extLst/>
            </p:spPr>
            <p:txBody>
              <a:bodyPr/>
              <a:lstStyle/>
              <a:p>
                <a:pPr fontAlgn="auto">
                  <a:spcBef>
                    <a:spcPts val="0"/>
                  </a:spcBef>
                  <a:spcAft>
                    <a:spcPts val="0"/>
                  </a:spcAft>
                  <a:defRPr/>
                </a:pPr>
                <a:endParaRPr lang="en-US">
                  <a:solidFill>
                    <a:schemeClr val="tx2"/>
                  </a:solidFill>
                  <a:latin typeface="+mn-lt"/>
                </a:endParaRPr>
              </a:p>
            </p:txBody>
          </p:sp>
        </p:grpSp>
        <p:sp>
          <p:nvSpPr>
            <p:cNvPr id="22" name="Freeform 43"/>
            <p:cNvSpPr>
              <a:spLocks/>
            </p:cNvSpPr>
            <p:nvPr/>
          </p:nvSpPr>
          <p:spPr bwMode="auto">
            <a:xfrm>
              <a:off x="4252" y="2752"/>
              <a:ext cx="153" cy="187"/>
            </a:xfrm>
            <a:custGeom>
              <a:avLst/>
              <a:gdLst>
                <a:gd name="T0" fmla="*/ 0 w 304"/>
                <a:gd name="T1" fmla="*/ 4 h 375"/>
                <a:gd name="T2" fmla="*/ 3 w 304"/>
                <a:gd name="T3" fmla="*/ 89 h 375"/>
                <a:gd name="T4" fmla="*/ 181 w 304"/>
                <a:gd name="T5" fmla="*/ 88 h 375"/>
                <a:gd name="T6" fmla="*/ 148 w 304"/>
                <a:gd name="T7" fmla="*/ 132 h 375"/>
                <a:gd name="T8" fmla="*/ 126 w 304"/>
                <a:gd name="T9" fmla="*/ 172 h 375"/>
                <a:gd name="T10" fmla="*/ 97 w 304"/>
                <a:gd name="T11" fmla="*/ 225 h 375"/>
                <a:gd name="T12" fmla="*/ 84 w 304"/>
                <a:gd name="T13" fmla="*/ 265 h 375"/>
                <a:gd name="T14" fmla="*/ 70 w 304"/>
                <a:gd name="T15" fmla="*/ 309 h 375"/>
                <a:gd name="T16" fmla="*/ 65 w 304"/>
                <a:gd name="T17" fmla="*/ 344 h 375"/>
                <a:gd name="T18" fmla="*/ 57 w 304"/>
                <a:gd name="T19" fmla="*/ 375 h 375"/>
                <a:gd name="T20" fmla="*/ 162 w 304"/>
                <a:gd name="T21" fmla="*/ 371 h 375"/>
                <a:gd name="T22" fmla="*/ 168 w 304"/>
                <a:gd name="T23" fmla="*/ 331 h 375"/>
                <a:gd name="T24" fmla="*/ 179 w 304"/>
                <a:gd name="T25" fmla="*/ 273 h 375"/>
                <a:gd name="T26" fmla="*/ 194 w 304"/>
                <a:gd name="T27" fmla="*/ 220 h 375"/>
                <a:gd name="T28" fmla="*/ 216 w 304"/>
                <a:gd name="T29" fmla="*/ 169 h 375"/>
                <a:gd name="T30" fmla="*/ 251 w 304"/>
                <a:gd name="T31" fmla="*/ 128 h 375"/>
                <a:gd name="T32" fmla="*/ 278 w 304"/>
                <a:gd name="T33" fmla="*/ 89 h 375"/>
                <a:gd name="T34" fmla="*/ 304 w 304"/>
                <a:gd name="T35" fmla="*/ 72 h 375"/>
                <a:gd name="T36" fmla="*/ 300 w 304"/>
                <a:gd name="T37" fmla="*/ 0 h 375"/>
                <a:gd name="T38" fmla="*/ 9 w 304"/>
                <a:gd name="T39" fmla="*/ 4 h 375"/>
                <a:gd name="T40" fmla="*/ 0 w 304"/>
                <a:gd name="T41" fmla="*/ 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4" h="375">
                  <a:moveTo>
                    <a:pt x="0" y="4"/>
                  </a:moveTo>
                  <a:lnTo>
                    <a:pt x="3" y="89"/>
                  </a:lnTo>
                  <a:lnTo>
                    <a:pt x="181" y="88"/>
                  </a:lnTo>
                  <a:lnTo>
                    <a:pt x="148" y="132"/>
                  </a:lnTo>
                  <a:lnTo>
                    <a:pt x="126" y="172"/>
                  </a:lnTo>
                  <a:lnTo>
                    <a:pt x="97" y="225"/>
                  </a:lnTo>
                  <a:lnTo>
                    <a:pt x="84" y="265"/>
                  </a:lnTo>
                  <a:lnTo>
                    <a:pt x="70" y="309"/>
                  </a:lnTo>
                  <a:lnTo>
                    <a:pt x="65" y="344"/>
                  </a:lnTo>
                  <a:lnTo>
                    <a:pt x="57" y="375"/>
                  </a:lnTo>
                  <a:lnTo>
                    <a:pt x="162" y="371"/>
                  </a:lnTo>
                  <a:lnTo>
                    <a:pt x="168" y="331"/>
                  </a:lnTo>
                  <a:lnTo>
                    <a:pt x="179" y="273"/>
                  </a:lnTo>
                  <a:lnTo>
                    <a:pt x="194" y="220"/>
                  </a:lnTo>
                  <a:lnTo>
                    <a:pt x="216" y="169"/>
                  </a:lnTo>
                  <a:lnTo>
                    <a:pt x="251" y="128"/>
                  </a:lnTo>
                  <a:lnTo>
                    <a:pt x="278" y="89"/>
                  </a:lnTo>
                  <a:lnTo>
                    <a:pt x="304" y="72"/>
                  </a:lnTo>
                  <a:lnTo>
                    <a:pt x="300" y="0"/>
                  </a:lnTo>
                  <a:lnTo>
                    <a:pt x="9" y="4"/>
                  </a:lnTo>
                  <a:lnTo>
                    <a:pt x="0" y="4"/>
                  </a:lnTo>
                  <a:close/>
                </a:path>
              </a:pathLst>
            </a:custGeom>
            <a:solidFill>
              <a:schemeClr val="accent3"/>
            </a:solidFill>
            <a:ln>
              <a:noFill/>
            </a:ln>
            <a:extLst/>
          </p:spPr>
          <p:txBody>
            <a:bodyPr/>
            <a:lstStyle/>
            <a:p>
              <a:pPr fontAlgn="auto">
                <a:spcBef>
                  <a:spcPts val="0"/>
                </a:spcBef>
                <a:spcAft>
                  <a:spcPts val="0"/>
                </a:spcAft>
                <a:defRPr/>
              </a:pPr>
              <a:endParaRPr lang="en-US">
                <a:solidFill>
                  <a:schemeClr val="accent3"/>
                </a:solidFill>
                <a:latin typeface="+mn-lt"/>
              </a:endParaRPr>
            </a:p>
          </p:txBody>
        </p:sp>
        <p:grpSp>
          <p:nvGrpSpPr>
            <p:cNvPr id="24600" name="Group 46"/>
            <p:cNvGrpSpPr>
              <a:grpSpLocks/>
            </p:cNvGrpSpPr>
            <p:nvPr/>
          </p:nvGrpSpPr>
          <p:grpSpPr bwMode="auto">
            <a:xfrm>
              <a:off x="4832" y="2715"/>
              <a:ext cx="153" cy="190"/>
              <a:chOff x="4832" y="2715"/>
              <a:chExt cx="153" cy="190"/>
            </a:xfrm>
          </p:grpSpPr>
          <p:sp>
            <p:nvSpPr>
              <p:cNvPr id="24" name="Freeform 44"/>
              <p:cNvSpPr>
                <a:spLocks/>
              </p:cNvSpPr>
              <p:nvPr/>
            </p:nvSpPr>
            <p:spPr bwMode="auto">
              <a:xfrm>
                <a:off x="4836" y="2748"/>
                <a:ext cx="149" cy="157"/>
              </a:xfrm>
              <a:custGeom>
                <a:avLst/>
                <a:gdLst>
                  <a:gd name="T0" fmla="*/ 190 w 297"/>
                  <a:gd name="T1" fmla="*/ 77 h 314"/>
                  <a:gd name="T2" fmla="*/ 178 w 297"/>
                  <a:gd name="T3" fmla="*/ 103 h 314"/>
                  <a:gd name="T4" fmla="*/ 159 w 297"/>
                  <a:gd name="T5" fmla="*/ 120 h 314"/>
                  <a:gd name="T6" fmla="*/ 132 w 297"/>
                  <a:gd name="T7" fmla="*/ 124 h 314"/>
                  <a:gd name="T8" fmla="*/ 106 w 297"/>
                  <a:gd name="T9" fmla="*/ 117 h 314"/>
                  <a:gd name="T10" fmla="*/ 132 w 297"/>
                  <a:gd name="T11" fmla="*/ 142 h 314"/>
                  <a:gd name="T12" fmla="*/ 165 w 297"/>
                  <a:gd name="T13" fmla="*/ 155 h 314"/>
                  <a:gd name="T14" fmla="*/ 196 w 297"/>
                  <a:gd name="T15" fmla="*/ 150 h 314"/>
                  <a:gd name="T16" fmla="*/ 191 w 297"/>
                  <a:gd name="T17" fmla="*/ 200 h 314"/>
                  <a:gd name="T18" fmla="*/ 178 w 297"/>
                  <a:gd name="T19" fmla="*/ 230 h 314"/>
                  <a:gd name="T20" fmla="*/ 160 w 297"/>
                  <a:gd name="T21" fmla="*/ 248 h 314"/>
                  <a:gd name="T22" fmla="*/ 143 w 297"/>
                  <a:gd name="T23" fmla="*/ 253 h 314"/>
                  <a:gd name="T24" fmla="*/ 119 w 297"/>
                  <a:gd name="T25" fmla="*/ 245 h 314"/>
                  <a:gd name="T26" fmla="*/ 107 w 297"/>
                  <a:gd name="T27" fmla="*/ 239 h 314"/>
                  <a:gd name="T28" fmla="*/ 97 w 297"/>
                  <a:gd name="T29" fmla="*/ 209 h 314"/>
                  <a:gd name="T30" fmla="*/ 0 w 297"/>
                  <a:gd name="T31" fmla="*/ 226 h 314"/>
                  <a:gd name="T32" fmla="*/ 13 w 297"/>
                  <a:gd name="T33" fmla="*/ 253 h 314"/>
                  <a:gd name="T34" fmla="*/ 28 w 297"/>
                  <a:gd name="T35" fmla="*/ 276 h 314"/>
                  <a:gd name="T36" fmla="*/ 50 w 297"/>
                  <a:gd name="T37" fmla="*/ 293 h 314"/>
                  <a:gd name="T38" fmla="*/ 81 w 297"/>
                  <a:gd name="T39" fmla="*/ 306 h 314"/>
                  <a:gd name="T40" fmla="*/ 112 w 297"/>
                  <a:gd name="T41" fmla="*/ 314 h 314"/>
                  <a:gd name="T42" fmla="*/ 154 w 297"/>
                  <a:gd name="T43" fmla="*/ 314 h 314"/>
                  <a:gd name="T44" fmla="*/ 190 w 297"/>
                  <a:gd name="T45" fmla="*/ 309 h 314"/>
                  <a:gd name="T46" fmla="*/ 218 w 297"/>
                  <a:gd name="T47" fmla="*/ 293 h 314"/>
                  <a:gd name="T48" fmla="*/ 249 w 297"/>
                  <a:gd name="T49" fmla="*/ 276 h 314"/>
                  <a:gd name="T50" fmla="*/ 269 w 297"/>
                  <a:gd name="T51" fmla="*/ 249 h 314"/>
                  <a:gd name="T52" fmla="*/ 287 w 297"/>
                  <a:gd name="T53" fmla="*/ 209 h 314"/>
                  <a:gd name="T54" fmla="*/ 296 w 297"/>
                  <a:gd name="T55" fmla="*/ 159 h 314"/>
                  <a:gd name="T56" fmla="*/ 297 w 297"/>
                  <a:gd name="T57" fmla="*/ 106 h 314"/>
                  <a:gd name="T58" fmla="*/ 291 w 297"/>
                  <a:gd name="T59" fmla="*/ 67 h 314"/>
                  <a:gd name="T60" fmla="*/ 287 w 297"/>
                  <a:gd name="T61" fmla="*/ 31 h 314"/>
                  <a:gd name="T62" fmla="*/ 269 w 297"/>
                  <a:gd name="T63" fmla="*/ 0 h 314"/>
                  <a:gd name="T64" fmla="*/ 190 w 297"/>
                  <a:gd name="T65" fmla="*/ 7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14">
                    <a:moveTo>
                      <a:pt x="190" y="77"/>
                    </a:moveTo>
                    <a:lnTo>
                      <a:pt x="178" y="103"/>
                    </a:lnTo>
                    <a:lnTo>
                      <a:pt x="159" y="120"/>
                    </a:lnTo>
                    <a:lnTo>
                      <a:pt x="132" y="124"/>
                    </a:lnTo>
                    <a:lnTo>
                      <a:pt x="106" y="117"/>
                    </a:lnTo>
                    <a:lnTo>
                      <a:pt x="132" y="142"/>
                    </a:lnTo>
                    <a:lnTo>
                      <a:pt x="165" y="155"/>
                    </a:lnTo>
                    <a:lnTo>
                      <a:pt x="196" y="150"/>
                    </a:lnTo>
                    <a:lnTo>
                      <a:pt x="191" y="200"/>
                    </a:lnTo>
                    <a:lnTo>
                      <a:pt x="178" y="230"/>
                    </a:lnTo>
                    <a:lnTo>
                      <a:pt x="160" y="248"/>
                    </a:lnTo>
                    <a:lnTo>
                      <a:pt x="143" y="253"/>
                    </a:lnTo>
                    <a:lnTo>
                      <a:pt x="119" y="245"/>
                    </a:lnTo>
                    <a:lnTo>
                      <a:pt x="107" y="239"/>
                    </a:lnTo>
                    <a:lnTo>
                      <a:pt x="97" y="209"/>
                    </a:lnTo>
                    <a:lnTo>
                      <a:pt x="0" y="226"/>
                    </a:lnTo>
                    <a:lnTo>
                      <a:pt x="13" y="253"/>
                    </a:lnTo>
                    <a:lnTo>
                      <a:pt x="28" y="276"/>
                    </a:lnTo>
                    <a:lnTo>
                      <a:pt x="50" y="293"/>
                    </a:lnTo>
                    <a:lnTo>
                      <a:pt x="81" y="306"/>
                    </a:lnTo>
                    <a:lnTo>
                      <a:pt x="112" y="314"/>
                    </a:lnTo>
                    <a:lnTo>
                      <a:pt x="154" y="314"/>
                    </a:lnTo>
                    <a:lnTo>
                      <a:pt x="190" y="309"/>
                    </a:lnTo>
                    <a:lnTo>
                      <a:pt x="218" y="293"/>
                    </a:lnTo>
                    <a:lnTo>
                      <a:pt x="249" y="276"/>
                    </a:lnTo>
                    <a:lnTo>
                      <a:pt x="269" y="249"/>
                    </a:lnTo>
                    <a:lnTo>
                      <a:pt x="287" y="209"/>
                    </a:lnTo>
                    <a:lnTo>
                      <a:pt x="296" y="159"/>
                    </a:lnTo>
                    <a:lnTo>
                      <a:pt x="297" y="106"/>
                    </a:lnTo>
                    <a:lnTo>
                      <a:pt x="291" y="67"/>
                    </a:lnTo>
                    <a:lnTo>
                      <a:pt x="287" y="31"/>
                    </a:lnTo>
                    <a:lnTo>
                      <a:pt x="269" y="0"/>
                    </a:lnTo>
                    <a:lnTo>
                      <a:pt x="190" y="77"/>
                    </a:lnTo>
                    <a:close/>
                  </a:path>
                </a:pathLst>
              </a:custGeom>
              <a:solidFill>
                <a:schemeClr val="accent3"/>
              </a:solidFill>
              <a:ln>
                <a:noFill/>
              </a:ln>
              <a:extLst/>
            </p:spPr>
            <p:txBody>
              <a:bodyPr/>
              <a:lstStyle/>
              <a:p>
                <a:pPr fontAlgn="auto">
                  <a:spcBef>
                    <a:spcPts val="0"/>
                  </a:spcBef>
                  <a:spcAft>
                    <a:spcPts val="0"/>
                  </a:spcAft>
                  <a:defRPr/>
                </a:pPr>
                <a:endParaRPr lang="en-US">
                  <a:latin typeface="+mn-lt"/>
                </a:endParaRPr>
              </a:p>
            </p:txBody>
          </p:sp>
          <p:sp>
            <p:nvSpPr>
              <p:cNvPr id="25" name="Freeform 45"/>
              <p:cNvSpPr>
                <a:spLocks/>
              </p:cNvSpPr>
              <p:nvPr/>
            </p:nvSpPr>
            <p:spPr bwMode="auto">
              <a:xfrm>
                <a:off x="4832" y="2715"/>
                <a:ext cx="142" cy="124"/>
              </a:xfrm>
              <a:custGeom>
                <a:avLst/>
                <a:gdLst>
                  <a:gd name="T0" fmla="*/ 284 w 284"/>
                  <a:gd name="T1" fmla="*/ 121 h 247"/>
                  <a:gd name="T2" fmla="*/ 284 w 284"/>
                  <a:gd name="T3" fmla="*/ 80 h 247"/>
                  <a:gd name="T4" fmla="*/ 271 w 284"/>
                  <a:gd name="T5" fmla="*/ 49 h 247"/>
                  <a:gd name="T6" fmla="*/ 243 w 284"/>
                  <a:gd name="T7" fmla="*/ 22 h 247"/>
                  <a:gd name="T8" fmla="*/ 209 w 284"/>
                  <a:gd name="T9" fmla="*/ 6 h 247"/>
                  <a:gd name="T10" fmla="*/ 169 w 284"/>
                  <a:gd name="T11" fmla="*/ 0 h 247"/>
                  <a:gd name="T12" fmla="*/ 130 w 284"/>
                  <a:gd name="T13" fmla="*/ 0 h 247"/>
                  <a:gd name="T14" fmla="*/ 90 w 284"/>
                  <a:gd name="T15" fmla="*/ 0 h 247"/>
                  <a:gd name="T16" fmla="*/ 58 w 284"/>
                  <a:gd name="T17" fmla="*/ 15 h 247"/>
                  <a:gd name="T18" fmla="*/ 32 w 284"/>
                  <a:gd name="T19" fmla="*/ 31 h 247"/>
                  <a:gd name="T20" fmla="*/ 10 w 284"/>
                  <a:gd name="T21" fmla="*/ 59 h 247"/>
                  <a:gd name="T22" fmla="*/ 2 w 284"/>
                  <a:gd name="T23" fmla="*/ 88 h 247"/>
                  <a:gd name="T24" fmla="*/ 0 w 284"/>
                  <a:gd name="T25" fmla="*/ 125 h 247"/>
                  <a:gd name="T26" fmla="*/ 5 w 284"/>
                  <a:gd name="T27" fmla="*/ 163 h 247"/>
                  <a:gd name="T28" fmla="*/ 15 w 284"/>
                  <a:gd name="T29" fmla="*/ 190 h 247"/>
                  <a:gd name="T30" fmla="*/ 32 w 284"/>
                  <a:gd name="T31" fmla="*/ 214 h 247"/>
                  <a:gd name="T32" fmla="*/ 62 w 284"/>
                  <a:gd name="T33" fmla="*/ 236 h 247"/>
                  <a:gd name="T34" fmla="*/ 85 w 284"/>
                  <a:gd name="T35" fmla="*/ 244 h 247"/>
                  <a:gd name="T36" fmla="*/ 116 w 284"/>
                  <a:gd name="T37" fmla="*/ 247 h 247"/>
                  <a:gd name="T38" fmla="*/ 146 w 284"/>
                  <a:gd name="T39" fmla="*/ 244 h 247"/>
                  <a:gd name="T40" fmla="*/ 174 w 284"/>
                  <a:gd name="T41" fmla="*/ 236 h 247"/>
                  <a:gd name="T42" fmla="*/ 191 w 284"/>
                  <a:gd name="T43" fmla="*/ 225 h 247"/>
                  <a:gd name="T44" fmla="*/ 222 w 284"/>
                  <a:gd name="T45" fmla="*/ 191 h 247"/>
                  <a:gd name="T46" fmla="*/ 169 w 284"/>
                  <a:gd name="T47" fmla="*/ 187 h 247"/>
                  <a:gd name="T48" fmla="*/ 134 w 284"/>
                  <a:gd name="T49" fmla="*/ 190 h 247"/>
                  <a:gd name="T50" fmla="*/ 116 w 284"/>
                  <a:gd name="T51" fmla="*/ 177 h 247"/>
                  <a:gd name="T52" fmla="*/ 99 w 284"/>
                  <a:gd name="T53" fmla="*/ 155 h 247"/>
                  <a:gd name="T54" fmla="*/ 93 w 284"/>
                  <a:gd name="T55" fmla="*/ 125 h 247"/>
                  <a:gd name="T56" fmla="*/ 99 w 284"/>
                  <a:gd name="T57" fmla="*/ 97 h 247"/>
                  <a:gd name="T58" fmla="*/ 108 w 284"/>
                  <a:gd name="T59" fmla="*/ 75 h 247"/>
                  <a:gd name="T60" fmla="*/ 130 w 284"/>
                  <a:gd name="T61" fmla="*/ 62 h 247"/>
                  <a:gd name="T62" fmla="*/ 152 w 284"/>
                  <a:gd name="T63" fmla="*/ 59 h 247"/>
                  <a:gd name="T64" fmla="*/ 172 w 284"/>
                  <a:gd name="T65" fmla="*/ 66 h 247"/>
                  <a:gd name="T66" fmla="*/ 185 w 284"/>
                  <a:gd name="T67" fmla="*/ 80 h 247"/>
                  <a:gd name="T68" fmla="*/ 196 w 284"/>
                  <a:gd name="T69" fmla="*/ 93 h 247"/>
                  <a:gd name="T70" fmla="*/ 199 w 284"/>
                  <a:gd name="T71" fmla="*/ 112 h 247"/>
                  <a:gd name="T72" fmla="*/ 203 w 284"/>
                  <a:gd name="T73" fmla="*/ 134 h 247"/>
                  <a:gd name="T74" fmla="*/ 196 w 284"/>
                  <a:gd name="T75" fmla="*/ 165 h 247"/>
                  <a:gd name="T76" fmla="*/ 284 w 284"/>
                  <a:gd name="T77" fmla="*/ 121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4" h="247">
                    <a:moveTo>
                      <a:pt x="284" y="121"/>
                    </a:moveTo>
                    <a:lnTo>
                      <a:pt x="284" y="80"/>
                    </a:lnTo>
                    <a:lnTo>
                      <a:pt x="271" y="49"/>
                    </a:lnTo>
                    <a:lnTo>
                      <a:pt x="243" y="22"/>
                    </a:lnTo>
                    <a:lnTo>
                      <a:pt x="209" y="6"/>
                    </a:lnTo>
                    <a:lnTo>
                      <a:pt x="169" y="0"/>
                    </a:lnTo>
                    <a:lnTo>
                      <a:pt x="130" y="0"/>
                    </a:lnTo>
                    <a:lnTo>
                      <a:pt x="90" y="0"/>
                    </a:lnTo>
                    <a:lnTo>
                      <a:pt x="58" y="15"/>
                    </a:lnTo>
                    <a:lnTo>
                      <a:pt x="32" y="31"/>
                    </a:lnTo>
                    <a:lnTo>
                      <a:pt x="10" y="59"/>
                    </a:lnTo>
                    <a:lnTo>
                      <a:pt x="2" y="88"/>
                    </a:lnTo>
                    <a:lnTo>
                      <a:pt x="0" y="125"/>
                    </a:lnTo>
                    <a:lnTo>
                      <a:pt x="5" y="163"/>
                    </a:lnTo>
                    <a:lnTo>
                      <a:pt x="15" y="190"/>
                    </a:lnTo>
                    <a:lnTo>
                      <a:pt x="32" y="214"/>
                    </a:lnTo>
                    <a:lnTo>
                      <a:pt x="62" y="236"/>
                    </a:lnTo>
                    <a:lnTo>
                      <a:pt x="85" y="244"/>
                    </a:lnTo>
                    <a:lnTo>
                      <a:pt x="116" y="247"/>
                    </a:lnTo>
                    <a:lnTo>
                      <a:pt x="146" y="244"/>
                    </a:lnTo>
                    <a:lnTo>
                      <a:pt x="174" y="236"/>
                    </a:lnTo>
                    <a:lnTo>
                      <a:pt x="191" y="225"/>
                    </a:lnTo>
                    <a:lnTo>
                      <a:pt x="222" y="191"/>
                    </a:lnTo>
                    <a:lnTo>
                      <a:pt x="169" y="187"/>
                    </a:lnTo>
                    <a:lnTo>
                      <a:pt x="134" y="190"/>
                    </a:lnTo>
                    <a:lnTo>
                      <a:pt x="116" y="177"/>
                    </a:lnTo>
                    <a:lnTo>
                      <a:pt x="99" y="155"/>
                    </a:lnTo>
                    <a:lnTo>
                      <a:pt x="93" y="125"/>
                    </a:lnTo>
                    <a:lnTo>
                      <a:pt x="99" y="97"/>
                    </a:lnTo>
                    <a:lnTo>
                      <a:pt x="108" y="75"/>
                    </a:lnTo>
                    <a:lnTo>
                      <a:pt x="130" y="62"/>
                    </a:lnTo>
                    <a:lnTo>
                      <a:pt x="152" y="59"/>
                    </a:lnTo>
                    <a:lnTo>
                      <a:pt x="172" y="66"/>
                    </a:lnTo>
                    <a:lnTo>
                      <a:pt x="185" y="80"/>
                    </a:lnTo>
                    <a:lnTo>
                      <a:pt x="196" y="93"/>
                    </a:lnTo>
                    <a:lnTo>
                      <a:pt x="199" y="112"/>
                    </a:lnTo>
                    <a:lnTo>
                      <a:pt x="203" y="134"/>
                    </a:lnTo>
                    <a:lnTo>
                      <a:pt x="196" y="165"/>
                    </a:lnTo>
                    <a:lnTo>
                      <a:pt x="284" y="121"/>
                    </a:lnTo>
                    <a:close/>
                  </a:path>
                </a:pathLst>
              </a:custGeom>
              <a:solidFill>
                <a:schemeClr val="accent3"/>
              </a:solidFill>
              <a:ln>
                <a:noFill/>
              </a:ln>
              <a:extLst/>
            </p:spPr>
            <p:txBody>
              <a:bodyPr/>
              <a:lstStyle/>
              <a:p>
                <a:pPr fontAlgn="auto">
                  <a:spcBef>
                    <a:spcPts val="0"/>
                  </a:spcBef>
                  <a:spcAft>
                    <a:spcPts val="0"/>
                  </a:spcAft>
                  <a:defRPr/>
                </a:pPr>
                <a:endParaRPr lang="en-US">
                  <a:latin typeface="+mn-lt"/>
                </a:endParaRPr>
              </a:p>
            </p:txBody>
          </p:sp>
        </p:grpSp>
      </p:gr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19</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6"/>
          <p:cNvSpPr>
            <a:spLocks noGrp="1" noChangeArrowheads="1"/>
          </p:cNvSpPr>
          <p:nvPr>
            <p:ph type="title"/>
          </p:nvPr>
        </p:nvSpPr>
        <p:spPr/>
        <p:txBody>
          <a:bodyPr/>
          <a:lstStyle/>
          <a:p>
            <a:r>
              <a:rPr lang="en-US" sz="3200" smtClean="0"/>
              <a:t>Objectives for Chapter 4:</a:t>
            </a:r>
            <a:br>
              <a:rPr lang="en-US" sz="3200" smtClean="0"/>
            </a:br>
            <a:r>
              <a:rPr lang="en-US" sz="3200" smtClean="0"/>
              <a:t>Consumer Perceptions of Service</a:t>
            </a:r>
          </a:p>
        </p:txBody>
      </p:sp>
      <p:sp>
        <p:nvSpPr>
          <p:cNvPr id="15362" name="Rectangle 7"/>
          <p:cNvSpPr>
            <a:spLocks noGrp="1" noChangeArrowheads="1"/>
          </p:cNvSpPr>
          <p:nvPr>
            <p:ph type="body" idx="1"/>
          </p:nvPr>
        </p:nvSpPr>
        <p:spPr/>
        <p:txBody>
          <a:bodyPr/>
          <a:lstStyle/>
          <a:p>
            <a:pPr algn="just">
              <a:lnSpc>
                <a:spcPct val="80000"/>
              </a:lnSpc>
            </a:pPr>
            <a:r>
              <a:rPr lang="en-US" sz="2200" dirty="0" smtClean="0"/>
              <a:t>Provide a solid basis for understanding </a:t>
            </a:r>
            <a:r>
              <a:rPr lang="en-US" sz="2200" b="1" dirty="0" smtClean="0">
                <a:solidFill>
                  <a:srgbClr val="FF0000"/>
                </a:solidFill>
              </a:rPr>
              <a:t>what influences customer perceptions of service and the relationships among customer satisfaction, service quality, and individual service encounters.</a:t>
            </a:r>
          </a:p>
          <a:p>
            <a:pPr lvl="4">
              <a:lnSpc>
                <a:spcPct val="80000"/>
              </a:lnSpc>
            </a:pPr>
            <a:endParaRPr lang="en-US" sz="1400" dirty="0" smtClean="0"/>
          </a:p>
          <a:p>
            <a:pPr algn="just">
              <a:lnSpc>
                <a:spcPct val="80000"/>
              </a:lnSpc>
            </a:pPr>
            <a:r>
              <a:rPr lang="en-US" sz="2200" b="1" dirty="0" smtClean="0">
                <a:solidFill>
                  <a:srgbClr val="FF0000"/>
                </a:solidFill>
              </a:rPr>
              <a:t>Demonstrate the importance of customer satisfaction</a:t>
            </a:r>
            <a:r>
              <a:rPr lang="en-US" sz="2200" dirty="0" smtClean="0"/>
              <a:t>—what it is, the factors that influence it, and the significant outcomes resulting from it.</a:t>
            </a:r>
          </a:p>
          <a:p>
            <a:pPr lvl="4">
              <a:lnSpc>
                <a:spcPct val="80000"/>
              </a:lnSpc>
            </a:pPr>
            <a:endParaRPr lang="en-US" sz="1400" dirty="0" smtClean="0"/>
          </a:p>
          <a:p>
            <a:pPr algn="just">
              <a:lnSpc>
                <a:spcPct val="80000"/>
              </a:lnSpc>
            </a:pPr>
            <a:r>
              <a:rPr lang="en-US" sz="2200" dirty="0" smtClean="0"/>
              <a:t>Develop critical knowledge of service quality and its five key dimensions: </a:t>
            </a:r>
            <a:r>
              <a:rPr lang="en-US" sz="2200" b="1" dirty="0" smtClean="0">
                <a:solidFill>
                  <a:srgbClr val="FF0000"/>
                </a:solidFill>
              </a:rPr>
              <a:t>reliability, responsiveness, empathy, assurance, and tangibles.</a:t>
            </a:r>
          </a:p>
          <a:p>
            <a:pPr lvl="4">
              <a:lnSpc>
                <a:spcPct val="80000"/>
              </a:lnSpc>
            </a:pPr>
            <a:endParaRPr lang="en-US" sz="1400" dirty="0" smtClean="0"/>
          </a:p>
          <a:p>
            <a:pPr algn="just">
              <a:lnSpc>
                <a:spcPct val="80000"/>
              </a:lnSpc>
            </a:pPr>
            <a:r>
              <a:rPr lang="en-US" sz="2200" dirty="0" smtClean="0"/>
              <a:t>Show that service encounters, or the </a:t>
            </a:r>
            <a:r>
              <a:rPr lang="en-US" sz="2200" b="1" dirty="0" smtClean="0">
                <a:solidFill>
                  <a:srgbClr val="FF0000"/>
                </a:solidFill>
              </a:rPr>
              <a:t>“moments of truth” </a:t>
            </a:r>
            <a:r>
              <a:rPr lang="en-US" sz="2200" dirty="0" smtClean="0"/>
              <a:t>are the essential building blocks from which customers form their perceptions.</a:t>
            </a:r>
          </a:p>
        </p:txBody>
      </p:sp>
      <p:sp>
        <p:nvSpPr>
          <p:cNvPr id="1536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A4B74E26-DB3D-495E-88D0-5CB0DD0EB08A}" type="slidenum">
              <a:rPr lang="en-US" sz="1000">
                <a:solidFill>
                  <a:srgbClr val="51253A"/>
                </a:solidFill>
                <a:latin typeface="Times New Roman" pitchFamily="18" charset="0"/>
              </a:rPr>
              <a:pPr algn="r"/>
              <a:t>2</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smtClean="0"/>
              <a:t>Service Quality</a:t>
            </a:r>
          </a:p>
        </p:txBody>
      </p:sp>
      <p:sp>
        <p:nvSpPr>
          <p:cNvPr id="24578" name="Rectangle 5"/>
          <p:cNvSpPr>
            <a:spLocks noGrp="1" noChangeArrowheads="1"/>
          </p:cNvSpPr>
          <p:nvPr>
            <p:ph type="body" idx="1"/>
          </p:nvPr>
        </p:nvSpPr>
        <p:spPr>
          <a:xfrm>
            <a:off x="533400" y="1447800"/>
            <a:ext cx="8458200" cy="5029200"/>
          </a:xfrm>
        </p:spPr>
        <p:txBody>
          <a:bodyPr/>
          <a:lstStyle/>
          <a:p>
            <a:pPr algn="just"/>
            <a:r>
              <a:rPr lang="en-US" sz="2800" dirty="0" smtClean="0">
                <a:solidFill>
                  <a:srgbClr val="51253A"/>
                </a:solidFill>
              </a:rPr>
              <a:t>Restaurant’s customer will judge the service on his perceptions of the meal (Technical Outcome Quality).</a:t>
            </a:r>
          </a:p>
          <a:p>
            <a:pPr algn="just"/>
            <a:r>
              <a:rPr lang="en-US" sz="2800" dirty="0" smtClean="0">
                <a:solidFill>
                  <a:srgbClr val="51253A"/>
                </a:solidFill>
              </a:rPr>
              <a:t>How the meal was served and how the employees interacted with her (Interaction quality).</a:t>
            </a:r>
          </a:p>
          <a:p>
            <a:pPr algn="just"/>
            <a:r>
              <a:rPr lang="en-US" sz="2800" dirty="0" smtClean="0">
                <a:solidFill>
                  <a:srgbClr val="51253A"/>
                </a:solidFill>
              </a:rPr>
              <a:t>The décor and surrounding (Physical environment quality).</a:t>
            </a:r>
          </a:p>
          <a:p>
            <a:pPr algn="just"/>
            <a:r>
              <a:rPr lang="en-US" sz="2800" dirty="0" smtClean="0">
                <a:solidFill>
                  <a:srgbClr val="51253A"/>
                </a:solidFill>
              </a:rPr>
              <a:t>As the definition of service marketing:</a:t>
            </a:r>
          </a:p>
          <a:p>
            <a:pPr algn="just"/>
            <a:r>
              <a:rPr lang="en-MY" sz="2800" dirty="0"/>
              <a:t>Activities, benefits and satisfactions, which are offered for sale or are provided in connection with the sale of goods” (American Marketing Association, Committee of Definitions 1960, p. 21).</a:t>
            </a:r>
            <a:endParaRPr lang="en-US" sz="2800" dirty="0" smtClean="0">
              <a:solidFill>
                <a:srgbClr val="51253A"/>
              </a:solidFill>
            </a:endParaRPr>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20</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867850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smtClean="0"/>
              <a:t>The Five Dimensions of Service Quality</a:t>
            </a:r>
          </a:p>
        </p:txBody>
      </p:sp>
      <p:sp>
        <p:nvSpPr>
          <p:cNvPr id="25602" name="Rectangle 3"/>
          <p:cNvSpPr>
            <a:spLocks noGrp="1" noChangeArrowheads="1"/>
          </p:cNvSpPr>
          <p:nvPr>
            <p:ph type="body" idx="4294967295"/>
          </p:nvPr>
        </p:nvSpPr>
        <p:spPr>
          <a:xfrm>
            <a:off x="3276600" y="1752600"/>
            <a:ext cx="5303838" cy="4276725"/>
          </a:xfrm>
        </p:spPr>
        <p:txBody>
          <a:bodyPr lIns="56128" tIns="22451" rIns="56128" bIns="22451">
            <a:spAutoFit/>
          </a:bodyPr>
          <a:lstStyle/>
          <a:p>
            <a:pPr marL="0" indent="0">
              <a:lnSpc>
                <a:spcPct val="85000"/>
              </a:lnSpc>
              <a:spcBef>
                <a:spcPct val="0"/>
              </a:spcBef>
              <a:spcAft>
                <a:spcPct val="34000"/>
              </a:spcAft>
              <a:buFont typeface="Wingdings" pitchFamily="2" charset="2"/>
              <a:buNone/>
              <a:tabLst>
                <a:tab pos="1000125" algn="l"/>
              </a:tabLst>
            </a:pPr>
            <a:r>
              <a:rPr lang="en-US" sz="1900" smtClean="0"/>
              <a:t>Ability to perform the promised service dependably and accurately. </a:t>
            </a:r>
          </a:p>
          <a:p>
            <a:pPr marL="2171700" lvl="4" indent="-342900">
              <a:lnSpc>
                <a:spcPct val="85000"/>
              </a:lnSpc>
              <a:spcBef>
                <a:spcPct val="0"/>
              </a:spcBef>
              <a:spcAft>
                <a:spcPct val="34000"/>
              </a:spcAft>
              <a:buFont typeface="Wingdings" pitchFamily="2" charset="2"/>
              <a:buNone/>
              <a:tabLst>
                <a:tab pos="1000125" algn="l"/>
              </a:tabLst>
            </a:pPr>
            <a:endParaRPr lang="en-US" sz="1900" smtClean="0"/>
          </a:p>
          <a:p>
            <a:pPr marL="0" indent="0">
              <a:lnSpc>
                <a:spcPct val="85000"/>
              </a:lnSpc>
              <a:spcBef>
                <a:spcPct val="0"/>
              </a:spcBef>
              <a:spcAft>
                <a:spcPct val="34000"/>
              </a:spcAft>
              <a:buFont typeface="Wingdings" pitchFamily="2" charset="2"/>
              <a:buNone/>
              <a:tabLst>
                <a:tab pos="1000125" algn="l"/>
              </a:tabLst>
            </a:pPr>
            <a:r>
              <a:rPr lang="en-US" sz="1900" smtClean="0"/>
              <a:t>Knowledge and courtesy of employees and their ability to inspire trust and confidence.</a:t>
            </a:r>
          </a:p>
          <a:p>
            <a:pPr marL="2171700" lvl="4" indent="-342900">
              <a:lnSpc>
                <a:spcPct val="85000"/>
              </a:lnSpc>
              <a:spcBef>
                <a:spcPct val="0"/>
              </a:spcBef>
              <a:spcAft>
                <a:spcPct val="34000"/>
              </a:spcAft>
              <a:buFont typeface="Wingdings" pitchFamily="2" charset="2"/>
              <a:buNone/>
              <a:tabLst>
                <a:tab pos="1000125" algn="l"/>
              </a:tabLst>
            </a:pPr>
            <a:endParaRPr lang="en-US" sz="1900" smtClean="0"/>
          </a:p>
          <a:p>
            <a:pPr marL="0" indent="0">
              <a:lnSpc>
                <a:spcPct val="85000"/>
              </a:lnSpc>
              <a:spcBef>
                <a:spcPct val="0"/>
              </a:spcBef>
              <a:spcAft>
                <a:spcPct val="34000"/>
              </a:spcAft>
              <a:buFont typeface="Wingdings" pitchFamily="2" charset="2"/>
              <a:buNone/>
              <a:tabLst>
                <a:tab pos="1000125" algn="l"/>
              </a:tabLst>
            </a:pPr>
            <a:r>
              <a:rPr lang="en-US" sz="1900" smtClean="0"/>
              <a:t>Physical facilities, equipment, and appearance of personnel.</a:t>
            </a:r>
          </a:p>
          <a:p>
            <a:pPr marL="2171700" lvl="4" indent="-342900">
              <a:lnSpc>
                <a:spcPct val="85000"/>
              </a:lnSpc>
              <a:spcBef>
                <a:spcPct val="0"/>
              </a:spcBef>
              <a:spcAft>
                <a:spcPct val="34000"/>
              </a:spcAft>
              <a:buFont typeface="Wingdings" pitchFamily="2" charset="2"/>
              <a:buNone/>
              <a:tabLst>
                <a:tab pos="1000125" algn="l"/>
              </a:tabLst>
            </a:pPr>
            <a:r>
              <a:rPr lang="en-US" sz="1900" smtClean="0"/>
              <a:t> </a:t>
            </a:r>
          </a:p>
          <a:p>
            <a:pPr marL="0" indent="0">
              <a:lnSpc>
                <a:spcPct val="85000"/>
              </a:lnSpc>
              <a:spcBef>
                <a:spcPct val="0"/>
              </a:spcBef>
              <a:spcAft>
                <a:spcPct val="34000"/>
              </a:spcAft>
              <a:buFont typeface="Wingdings" pitchFamily="2" charset="2"/>
              <a:buNone/>
              <a:tabLst>
                <a:tab pos="1000125" algn="l"/>
              </a:tabLst>
            </a:pPr>
            <a:r>
              <a:rPr lang="en-US" sz="1900" smtClean="0"/>
              <a:t>Caring, individualized attention the firm provides its customers.</a:t>
            </a:r>
          </a:p>
          <a:p>
            <a:pPr marL="2171700" lvl="4" indent="-342900">
              <a:lnSpc>
                <a:spcPct val="85000"/>
              </a:lnSpc>
              <a:spcBef>
                <a:spcPct val="0"/>
              </a:spcBef>
              <a:spcAft>
                <a:spcPct val="34000"/>
              </a:spcAft>
              <a:buFont typeface="Wingdings" pitchFamily="2" charset="2"/>
              <a:buNone/>
              <a:tabLst>
                <a:tab pos="1000125" algn="l"/>
              </a:tabLst>
            </a:pPr>
            <a:endParaRPr lang="en-US" sz="1900" smtClean="0"/>
          </a:p>
          <a:p>
            <a:pPr marL="0" indent="0">
              <a:lnSpc>
                <a:spcPct val="85000"/>
              </a:lnSpc>
              <a:spcBef>
                <a:spcPct val="0"/>
              </a:spcBef>
              <a:spcAft>
                <a:spcPct val="34000"/>
              </a:spcAft>
              <a:buFont typeface="Wingdings" pitchFamily="2" charset="2"/>
              <a:buNone/>
              <a:tabLst>
                <a:tab pos="1000125" algn="l"/>
              </a:tabLst>
            </a:pPr>
            <a:r>
              <a:rPr lang="en-US" sz="1900" smtClean="0"/>
              <a:t>Willingness to help customers and provide prompt service.</a:t>
            </a:r>
          </a:p>
        </p:txBody>
      </p:sp>
      <p:sp>
        <p:nvSpPr>
          <p:cNvPr id="132100" name="Rectangle 4"/>
          <p:cNvSpPr>
            <a:spLocks noChangeArrowheads="1"/>
          </p:cNvSpPr>
          <p:nvPr/>
        </p:nvSpPr>
        <p:spPr bwMode="auto">
          <a:xfrm>
            <a:off x="609600" y="3595688"/>
            <a:ext cx="1173163" cy="322262"/>
          </a:xfrm>
          <a:prstGeom prst="rect">
            <a:avLst/>
          </a:prstGeom>
          <a:noFill/>
          <a:ln>
            <a:noFill/>
          </a:ln>
          <a:effectLst/>
          <a:extLst/>
        </p:spPr>
        <p:txBody>
          <a:bodyPr wrap="none" lIns="56128" tIns="22451" rIns="56128" bIns="22451">
            <a:spAutoFit/>
          </a:bodyPr>
          <a:lstStyle/>
          <a:p>
            <a:pPr defTabSz="1077913" eaLnBrk="0" fontAlgn="auto" hangingPunct="0">
              <a:spcBef>
                <a:spcPts val="0"/>
              </a:spcBef>
              <a:spcAft>
                <a:spcPts val="0"/>
              </a:spcAft>
              <a:defRPr/>
            </a:pPr>
            <a:r>
              <a:rPr lang="en-US" b="1" u="sng">
                <a:solidFill>
                  <a:schemeClr val="accent1">
                    <a:lumMod val="75000"/>
                  </a:schemeClr>
                </a:solidFill>
                <a:latin typeface="+mn-lt"/>
              </a:rPr>
              <a:t>T</a:t>
            </a:r>
            <a:r>
              <a:rPr lang="en-US" b="1">
                <a:solidFill>
                  <a:schemeClr val="accent1">
                    <a:lumMod val="75000"/>
                  </a:schemeClr>
                </a:solidFill>
                <a:latin typeface="+mn-lt"/>
              </a:rPr>
              <a:t>angibles</a:t>
            </a:r>
          </a:p>
        </p:txBody>
      </p:sp>
      <p:sp>
        <p:nvSpPr>
          <p:cNvPr id="132101" name="Rectangle 5"/>
          <p:cNvSpPr>
            <a:spLocks noChangeArrowheads="1"/>
          </p:cNvSpPr>
          <p:nvPr/>
        </p:nvSpPr>
        <p:spPr bwMode="auto">
          <a:xfrm>
            <a:off x="609600" y="1752600"/>
            <a:ext cx="1203325" cy="322263"/>
          </a:xfrm>
          <a:prstGeom prst="rect">
            <a:avLst/>
          </a:prstGeom>
          <a:noFill/>
          <a:ln>
            <a:noFill/>
          </a:ln>
          <a:effectLst/>
          <a:extLst/>
        </p:spPr>
        <p:txBody>
          <a:bodyPr wrap="none" lIns="56128" tIns="22451" rIns="56128" bIns="22451">
            <a:spAutoFit/>
          </a:bodyPr>
          <a:lstStyle/>
          <a:p>
            <a:pPr defTabSz="1077913" eaLnBrk="0" fontAlgn="auto" hangingPunct="0">
              <a:spcBef>
                <a:spcPts val="0"/>
              </a:spcBef>
              <a:spcAft>
                <a:spcPts val="0"/>
              </a:spcAft>
              <a:defRPr/>
            </a:pPr>
            <a:r>
              <a:rPr lang="en-US" b="1" u="sng" dirty="0">
                <a:solidFill>
                  <a:schemeClr val="accent1">
                    <a:lumMod val="75000"/>
                  </a:schemeClr>
                </a:solidFill>
                <a:latin typeface="+mn-lt"/>
              </a:rPr>
              <a:t>R</a:t>
            </a:r>
            <a:r>
              <a:rPr lang="en-US" b="1" dirty="0">
                <a:solidFill>
                  <a:schemeClr val="accent1">
                    <a:lumMod val="75000"/>
                  </a:schemeClr>
                </a:solidFill>
                <a:latin typeface="+mn-lt"/>
              </a:rPr>
              <a:t>eliability</a:t>
            </a:r>
          </a:p>
        </p:txBody>
      </p:sp>
      <p:sp>
        <p:nvSpPr>
          <p:cNvPr id="132102" name="Rectangle 6"/>
          <p:cNvSpPr>
            <a:spLocks noChangeArrowheads="1"/>
          </p:cNvSpPr>
          <p:nvPr/>
        </p:nvSpPr>
        <p:spPr bwMode="auto">
          <a:xfrm>
            <a:off x="611188" y="5486400"/>
            <a:ext cx="1933575" cy="322263"/>
          </a:xfrm>
          <a:prstGeom prst="rect">
            <a:avLst/>
          </a:prstGeom>
          <a:noFill/>
          <a:ln>
            <a:noFill/>
          </a:ln>
          <a:effectLst/>
          <a:extLst/>
        </p:spPr>
        <p:txBody>
          <a:bodyPr wrap="none" lIns="56128" tIns="22451" rIns="56128" bIns="22451">
            <a:spAutoFit/>
          </a:bodyPr>
          <a:lstStyle/>
          <a:p>
            <a:pPr defTabSz="1077913" eaLnBrk="0" fontAlgn="auto" hangingPunct="0">
              <a:spcBef>
                <a:spcPts val="0"/>
              </a:spcBef>
              <a:spcAft>
                <a:spcPts val="0"/>
              </a:spcAft>
              <a:defRPr/>
            </a:pPr>
            <a:r>
              <a:rPr lang="en-US" b="1" u="sng" dirty="0">
                <a:solidFill>
                  <a:schemeClr val="accent1">
                    <a:lumMod val="75000"/>
                  </a:schemeClr>
                </a:solidFill>
                <a:latin typeface="+mn-lt"/>
              </a:rPr>
              <a:t>R</a:t>
            </a:r>
            <a:r>
              <a:rPr lang="en-US" b="1" dirty="0">
                <a:solidFill>
                  <a:schemeClr val="accent1">
                    <a:lumMod val="75000"/>
                  </a:schemeClr>
                </a:solidFill>
                <a:latin typeface="+mn-lt"/>
              </a:rPr>
              <a:t>esponsiveness</a:t>
            </a:r>
          </a:p>
        </p:txBody>
      </p:sp>
      <p:sp>
        <p:nvSpPr>
          <p:cNvPr id="132103" name="Rectangle 7"/>
          <p:cNvSpPr>
            <a:spLocks noChangeArrowheads="1"/>
          </p:cNvSpPr>
          <p:nvPr/>
        </p:nvSpPr>
        <p:spPr bwMode="auto">
          <a:xfrm>
            <a:off x="609600" y="2681288"/>
            <a:ext cx="1293813" cy="322262"/>
          </a:xfrm>
          <a:prstGeom prst="rect">
            <a:avLst/>
          </a:prstGeom>
          <a:noFill/>
          <a:ln>
            <a:noFill/>
          </a:ln>
          <a:effectLst/>
          <a:extLst/>
        </p:spPr>
        <p:txBody>
          <a:bodyPr wrap="none" lIns="56128" tIns="22451" rIns="56128" bIns="22451">
            <a:spAutoFit/>
          </a:bodyPr>
          <a:lstStyle/>
          <a:p>
            <a:pPr defTabSz="1077913" eaLnBrk="0" fontAlgn="auto" hangingPunct="0">
              <a:spcBef>
                <a:spcPts val="0"/>
              </a:spcBef>
              <a:spcAft>
                <a:spcPts val="0"/>
              </a:spcAft>
              <a:defRPr/>
            </a:pPr>
            <a:r>
              <a:rPr lang="en-US" b="1" u="sng" dirty="0">
                <a:solidFill>
                  <a:schemeClr val="accent1">
                    <a:lumMod val="75000"/>
                  </a:schemeClr>
                </a:solidFill>
                <a:latin typeface="+mn-lt"/>
              </a:rPr>
              <a:t>A</a:t>
            </a:r>
            <a:r>
              <a:rPr lang="en-US" b="1" dirty="0">
                <a:solidFill>
                  <a:schemeClr val="accent1">
                    <a:lumMod val="75000"/>
                  </a:schemeClr>
                </a:solidFill>
                <a:latin typeface="+mn-lt"/>
              </a:rPr>
              <a:t>ssurance</a:t>
            </a:r>
          </a:p>
        </p:txBody>
      </p:sp>
      <p:sp>
        <p:nvSpPr>
          <p:cNvPr id="132104" name="Rectangle 8"/>
          <p:cNvSpPr>
            <a:spLocks noChangeArrowheads="1"/>
          </p:cNvSpPr>
          <p:nvPr/>
        </p:nvSpPr>
        <p:spPr bwMode="auto">
          <a:xfrm>
            <a:off x="609600" y="4510088"/>
            <a:ext cx="1087438" cy="322262"/>
          </a:xfrm>
          <a:prstGeom prst="rect">
            <a:avLst/>
          </a:prstGeom>
          <a:noFill/>
          <a:ln>
            <a:noFill/>
          </a:ln>
          <a:effectLst/>
          <a:extLst/>
        </p:spPr>
        <p:txBody>
          <a:bodyPr wrap="none" lIns="56128" tIns="22451" rIns="56128" bIns="22451">
            <a:spAutoFit/>
          </a:bodyPr>
          <a:lstStyle/>
          <a:p>
            <a:pPr defTabSz="1077913" eaLnBrk="0" fontAlgn="auto" hangingPunct="0">
              <a:spcBef>
                <a:spcPts val="0"/>
              </a:spcBef>
              <a:spcAft>
                <a:spcPts val="0"/>
              </a:spcAft>
              <a:defRPr/>
            </a:pPr>
            <a:r>
              <a:rPr lang="en-US" b="1" u="sng">
                <a:solidFill>
                  <a:schemeClr val="accent1">
                    <a:lumMod val="75000"/>
                  </a:schemeClr>
                </a:solidFill>
                <a:latin typeface="+mn-lt"/>
              </a:rPr>
              <a:t>E</a:t>
            </a:r>
            <a:r>
              <a:rPr lang="en-US" b="1">
                <a:solidFill>
                  <a:schemeClr val="accent1">
                    <a:lumMod val="75000"/>
                  </a:schemeClr>
                </a:solidFill>
                <a:latin typeface="+mn-lt"/>
              </a:rPr>
              <a:t>mpathy</a:t>
            </a:r>
          </a:p>
        </p:txBody>
      </p:sp>
      <p:sp>
        <p:nvSpPr>
          <p:cNvPr id="25609"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048B6ED0-3B3F-41FC-A9D4-7186E1EDC8DF}" type="slidenum">
              <a:rPr lang="en-US" sz="1000">
                <a:solidFill>
                  <a:srgbClr val="51253A"/>
                </a:solidFill>
                <a:latin typeface="Times New Roman" pitchFamily="18" charset="0"/>
              </a:rPr>
              <a:pPr algn="r"/>
              <a:t>21</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a:t>The Five Dimensions of Service Quality</a:t>
            </a:r>
            <a:endParaRPr lang="en-US" dirty="0" smtClean="0"/>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MY" sz="2800" b="1" dirty="0"/>
              <a:t>RELIABILITY</a:t>
            </a:r>
            <a:r>
              <a:rPr lang="en-MY" sz="2800" b="1" dirty="0" smtClean="0"/>
              <a:t>:</a:t>
            </a:r>
          </a:p>
          <a:p>
            <a:pPr algn="just"/>
            <a:r>
              <a:rPr lang="en-MY" sz="2800" dirty="0" smtClean="0"/>
              <a:t>Should </a:t>
            </a:r>
            <a:r>
              <a:rPr lang="en-MY" sz="2800" dirty="0"/>
              <a:t>do things by the time they </a:t>
            </a:r>
            <a:r>
              <a:rPr lang="en-MY" sz="2800" dirty="0" smtClean="0"/>
              <a:t>promise. </a:t>
            </a:r>
          </a:p>
          <a:p>
            <a:pPr algn="just"/>
            <a:r>
              <a:rPr lang="en-MY" sz="2800" dirty="0" smtClean="0"/>
              <a:t>When </a:t>
            </a:r>
            <a:r>
              <a:rPr lang="en-MY" sz="2800" dirty="0"/>
              <a:t>customers have problems, they should be sympathetic and </a:t>
            </a:r>
            <a:r>
              <a:rPr lang="en-MY" sz="2800" dirty="0" smtClean="0"/>
              <a:t>reassuring.</a:t>
            </a:r>
          </a:p>
          <a:p>
            <a:pPr algn="just"/>
            <a:r>
              <a:rPr lang="en-MY" sz="2800" dirty="0" smtClean="0"/>
              <a:t>Should </a:t>
            </a:r>
            <a:r>
              <a:rPr lang="en-MY" sz="2800" dirty="0"/>
              <a:t>be </a:t>
            </a:r>
            <a:r>
              <a:rPr lang="en-MY" sz="2800" dirty="0" smtClean="0"/>
              <a:t>dependable.</a:t>
            </a:r>
          </a:p>
          <a:p>
            <a:pPr algn="just"/>
            <a:r>
              <a:rPr lang="en-MY" sz="2800" dirty="0" smtClean="0"/>
              <a:t>Should </a:t>
            </a:r>
            <a:r>
              <a:rPr lang="en-MY" sz="2800" dirty="0"/>
              <a:t>provide their services at the time they promise </a:t>
            </a:r>
            <a:r>
              <a:rPr lang="en-MY" sz="2800" dirty="0" smtClean="0"/>
              <a:t>Should </a:t>
            </a:r>
            <a:r>
              <a:rPr lang="en-MY" sz="2800" dirty="0"/>
              <a:t>keep accurate </a:t>
            </a:r>
            <a:r>
              <a:rPr lang="en-MY" sz="2800" dirty="0" smtClean="0"/>
              <a:t>records. </a:t>
            </a:r>
            <a:endParaRPr lang="en-US" sz="2800" dirty="0" smtClean="0">
              <a:solidFill>
                <a:srgbClr val="51253A"/>
              </a:solidFill>
            </a:endParaRPr>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22</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147421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a:t>The Five Dimensions of Service Quality</a:t>
            </a:r>
            <a:endParaRPr lang="en-US" dirty="0" smtClean="0"/>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US" sz="3600" b="1" dirty="0" smtClean="0">
                <a:ea typeface="+mj-ea"/>
              </a:rPr>
              <a:t>Assurance</a:t>
            </a:r>
            <a:r>
              <a:rPr lang="en-MY" sz="2800" b="1" dirty="0" smtClean="0"/>
              <a:t>:</a:t>
            </a:r>
          </a:p>
          <a:p>
            <a:pPr algn="just"/>
            <a:r>
              <a:rPr lang="en-MY" sz="2800" dirty="0" smtClean="0"/>
              <a:t>Customers </a:t>
            </a:r>
            <a:r>
              <a:rPr lang="en-MY" sz="2800" dirty="0"/>
              <a:t>should be able to trust employees </a:t>
            </a:r>
            <a:endParaRPr lang="en-MY" sz="2800" dirty="0" smtClean="0"/>
          </a:p>
          <a:p>
            <a:pPr algn="just"/>
            <a:r>
              <a:rPr lang="en-MY" sz="2800" dirty="0" smtClean="0"/>
              <a:t>Customers </a:t>
            </a:r>
            <a:r>
              <a:rPr lang="en-MY" sz="2800" dirty="0"/>
              <a:t>should feel safe in their transactions with these stores' employees </a:t>
            </a:r>
            <a:endParaRPr lang="en-MY" sz="2800" dirty="0" smtClean="0"/>
          </a:p>
          <a:p>
            <a:pPr algn="just"/>
            <a:r>
              <a:rPr lang="en-MY" sz="2800" dirty="0" smtClean="0"/>
              <a:t>The </a:t>
            </a:r>
            <a:r>
              <a:rPr lang="en-MY" sz="2800" dirty="0"/>
              <a:t>employees should be polite </a:t>
            </a:r>
            <a:endParaRPr lang="en-MY" sz="2800" dirty="0" smtClean="0"/>
          </a:p>
          <a:p>
            <a:pPr algn="just"/>
            <a:r>
              <a:rPr lang="en-MY" sz="2800" dirty="0" smtClean="0"/>
              <a:t>Employees </a:t>
            </a:r>
            <a:r>
              <a:rPr lang="en-MY" sz="2800" dirty="0"/>
              <a:t>should get adequate support to do their jobs well </a:t>
            </a:r>
            <a:endParaRPr lang="en-MY" sz="2800" b="1" dirty="0" smtClean="0"/>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23</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2221499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a:t>The Five Dimensions of Service Quality</a:t>
            </a:r>
            <a:endParaRPr lang="en-US" dirty="0" smtClean="0"/>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US" sz="3600" b="1" dirty="0" smtClean="0">
                <a:ea typeface="+mj-ea"/>
              </a:rPr>
              <a:t>Tangible</a:t>
            </a:r>
            <a:r>
              <a:rPr lang="en-MY" sz="2800" b="1" dirty="0" smtClean="0"/>
              <a:t>:</a:t>
            </a:r>
          </a:p>
          <a:p>
            <a:pPr algn="just"/>
            <a:r>
              <a:rPr lang="en-MY" sz="2800" dirty="0" smtClean="0"/>
              <a:t>Should </a:t>
            </a:r>
            <a:r>
              <a:rPr lang="en-MY" sz="2800" dirty="0"/>
              <a:t>have up-to-date equipment </a:t>
            </a:r>
            <a:endParaRPr lang="en-MY" sz="2800" dirty="0" smtClean="0"/>
          </a:p>
          <a:p>
            <a:pPr algn="just"/>
            <a:r>
              <a:rPr lang="en-MY" sz="2800" dirty="0" smtClean="0"/>
              <a:t>Physical </a:t>
            </a:r>
            <a:r>
              <a:rPr lang="en-MY" sz="2800" dirty="0"/>
              <a:t>facilities should be visually appealing </a:t>
            </a:r>
            <a:endParaRPr lang="en-MY" sz="2800" dirty="0" smtClean="0"/>
          </a:p>
          <a:p>
            <a:pPr algn="just"/>
            <a:r>
              <a:rPr lang="en-MY" sz="2800" dirty="0" smtClean="0"/>
              <a:t>Employees </a:t>
            </a:r>
            <a:r>
              <a:rPr lang="en-MY" sz="2800" dirty="0"/>
              <a:t>should be well dressed and appear </a:t>
            </a:r>
            <a:r>
              <a:rPr lang="en-MY" sz="2800" dirty="0" smtClean="0"/>
              <a:t>neat</a:t>
            </a:r>
          </a:p>
          <a:p>
            <a:pPr algn="just"/>
            <a:r>
              <a:rPr lang="en-MY" sz="2800" dirty="0" smtClean="0"/>
              <a:t>Appearance </a:t>
            </a:r>
            <a:r>
              <a:rPr lang="en-MY" sz="2800" dirty="0"/>
              <a:t>of physical facilities should be in keeping with the type of services</a:t>
            </a:r>
            <a:endParaRPr lang="en-MY" sz="2800" b="1" dirty="0" smtClean="0"/>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24</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35130407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a:t>The Five Dimensions of Service Quality</a:t>
            </a:r>
            <a:endParaRPr lang="en-US" dirty="0" smtClean="0"/>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US" sz="3600" b="1" dirty="0" smtClean="0">
                <a:ea typeface="+mj-ea"/>
              </a:rPr>
              <a:t>Empathy</a:t>
            </a:r>
            <a:r>
              <a:rPr lang="en-MY" sz="2800" b="1" dirty="0" smtClean="0"/>
              <a:t>:</a:t>
            </a:r>
          </a:p>
          <a:p>
            <a:pPr algn="just"/>
            <a:r>
              <a:rPr lang="en-MY" sz="2800" dirty="0" smtClean="0"/>
              <a:t>Company </a:t>
            </a:r>
            <a:r>
              <a:rPr lang="en-MY" sz="2800" dirty="0"/>
              <a:t>should </a:t>
            </a:r>
            <a:r>
              <a:rPr lang="en-MY" sz="2800" dirty="0" smtClean="0"/>
              <a:t>give </a:t>
            </a:r>
            <a:r>
              <a:rPr lang="en-MY" sz="2800" dirty="0"/>
              <a:t>customers individual </a:t>
            </a:r>
            <a:r>
              <a:rPr lang="en-MY" sz="2800" dirty="0" smtClean="0"/>
              <a:t>attention.</a:t>
            </a:r>
          </a:p>
          <a:p>
            <a:pPr algn="just"/>
            <a:r>
              <a:rPr lang="en-MY" sz="2800" dirty="0" smtClean="0"/>
              <a:t> Employees need to </a:t>
            </a:r>
            <a:r>
              <a:rPr lang="en-MY" sz="2800" dirty="0"/>
              <a:t>give customers personal </a:t>
            </a:r>
            <a:r>
              <a:rPr lang="en-MY" sz="2800" dirty="0" smtClean="0"/>
              <a:t>attention.</a:t>
            </a:r>
          </a:p>
          <a:p>
            <a:pPr algn="just"/>
            <a:r>
              <a:rPr lang="en-MY" sz="2800" dirty="0" smtClean="0"/>
              <a:t> Employees need to </a:t>
            </a:r>
            <a:r>
              <a:rPr lang="en-MY" sz="2800" dirty="0"/>
              <a:t>know what the needs of their </a:t>
            </a:r>
            <a:r>
              <a:rPr lang="en-MY" sz="2800" dirty="0" smtClean="0"/>
              <a:t>Customers Employees have to work on customers</a:t>
            </a:r>
            <a:r>
              <a:rPr lang="en-MY" sz="2800" dirty="0"/>
              <a:t>' best interests at </a:t>
            </a:r>
            <a:r>
              <a:rPr lang="en-MY" sz="2800" dirty="0" smtClean="0"/>
              <a:t>heart. </a:t>
            </a:r>
          </a:p>
          <a:p>
            <a:pPr algn="just"/>
            <a:r>
              <a:rPr lang="en-MY" sz="2800" dirty="0" smtClean="0"/>
              <a:t>Operating </a:t>
            </a:r>
            <a:r>
              <a:rPr lang="en-MY" sz="2800" dirty="0"/>
              <a:t>hours convenient to all </a:t>
            </a:r>
            <a:r>
              <a:rPr lang="en-MY" sz="2800" dirty="0" smtClean="0"/>
              <a:t>customers.</a:t>
            </a:r>
            <a:endParaRPr lang="en-MY" sz="2800" b="1" dirty="0" smtClean="0"/>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25</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2391659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a:t>The Five Dimensions of Service Quality</a:t>
            </a:r>
            <a:endParaRPr lang="en-US" dirty="0" smtClean="0"/>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MY" sz="3600" dirty="0"/>
              <a:t>Responsiveness</a:t>
            </a:r>
            <a:r>
              <a:rPr lang="en-MY" sz="3600" dirty="0" smtClean="0"/>
              <a:t>:</a:t>
            </a:r>
          </a:p>
          <a:p>
            <a:pPr algn="just"/>
            <a:r>
              <a:rPr lang="en-MY" sz="2800" dirty="0" smtClean="0"/>
              <a:t>Should be </a:t>
            </a:r>
            <a:r>
              <a:rPr lang="en-MY" sz="2800" dirty="0"/>
              <a:t>expected to tell customers when services will be </a:t>
            </a:r>
            <a:r>
              <a:rPr lang="en-MY" sz="2800" dirty="0" smtClean="0"/>
              <a:t>performed </a:t>
            </a:r>
          </a:p>
          <a:p>
            <a:pPr algn="just"/>
            <a:r>
              <a:rPr lang="en-MY" sz="2800" dirty="0"/>
              <a:t>C</a:t>
            </a:r>
            <a:r>
              <a:rPr lang="en-MY" sz="2800" dirty="0" smtClean="0"/>
              <a:t>ustomers </a:t>
            </a:r>
            <a:r>
              <a:rPr lang="en-MY" sz="2800" dirty="0"/>
              <a:t>to expect prompt </a:t>
            </a:r>
            <a:r>
              <a:rPr lang="en-MY" sz="2800" dirty="0" smtClean="0"/>
              <a:t>service </a:t>
            </a:r>
          </a:p>
          <a:p>
            <a:pPr algn="just"/>
            <a:r>
              <a:rPr lang="en-MY" sz="2800" dirty="0" smtClean="0"/>
              <a:t>Employees always </a:t>
            </a:r>
            <a:r>
              <a:rPr lang="en-MY" sz="2800" dirty="0"/>
              <a:t>have to be willing to help </a:t>
            </a:r>
            <a:r>
              <a:rPr lang="en-MY" sz="2800" dirty="0" smtClean="0"/>
              <a:t>customers is To </a:t>
            </a:r>
            <a:r>
              <a:rPr lang="en-MY" sz="2800" dirty="0"/>
              <a:t>respond to requests </a:t>
            </a:r>
            <a:r>
              <a:rPr lang="en-MY" sz="2800" dirty="0" smtClean="0"/>
              <a:t>promptly</a:t>
            </a:r>
            <a:endParaRPr lang="en-MY" sz="2800" b="1" dirty="0" smtClean="0"/>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26</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4139036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z="3200" dirty="0" smtClean="0"/>
              <a:t>Geek Squad’s Focus on Responsiveness</a:t>
            </a:r>
          </a:p>
        </p:txBody>
      </p:sp>
      <p:pic>
        <p:nvPicPr>
          <p:cNvPr id="26626" name="Picture 2"/>
          <p:cNvPicPr>
            <a:picLocks noChangeAspect="1" noChangeArrowheads="1"/>
          </p:cNvPicPr>
          <p:nvPr/>
        </p:nvPicPr>
        <p:blipFill>
          <a:blip r:embed="rId2"/>
          <a:srcRect/>
          <a:stretch>
            <a:fillRect/>
          </a:stretch>
        </p:blipFill>
        <p:spPr bwMode="auto">
          <a:xfrm>
            <a:off x="2990850" y="1619250"/>
            <a:ext cx="3162300" cy="4629150"/>
          </a:xfrm>
          <a:prstGeom prst="rect">
            <a:avLst/>
          </a:prstGeom>
          <a:noFill/>
          <a:ln w="9525">
            <a:noFill/>
            <a:miter lim="800000"/>
            <a:headEnd/>
            <a:tailEnd/>
          </a:ln>
        </p:spPr>
      </p:pic>
      <p:sp>
        <p:nvSpPr>
          <p:cNvPr id="26628"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E4E95D17-0998-4C86-960C-9596A590AA1A}" type="slidenum">
              <a:rPr lang="en-US" sz="1000">
                <a:solidFill>
                  <a:srgbClr val="51253A"/>
                </a:solidFill>
                <a:latin typeface="Times New Roman" pitchFamily="18" charset="0"/>
              </a:rPr>
              <a:pPr algn="r"/>
              <a:t>27</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200" smtClean="0"/>
              <a:t>How Customers Judge the Five Dimensions of Service Quality</a:t>
            </a:r>
          </a:p>
        </p:txBody>
      </p:sp>
      <p:pic>
        <p:nvPicPr>
          <p:cNvPr id="27650" name="Picture 2"/>
          <p:cNvPicPr>
            <a:picLocks noChangeAspect="1" noChangeArrowheads="1"/>
          </p:cNvPicPr>
          <p:nvPr/>
        </p:nvPicPr>
        <p:blipFill>
          <a:blip r:embed="rId2"/>
          <a:srcRect/>
          <a:stretch>
            <a:fillRect/>
          </a:stretch>
        </p:blipFill>
        <p:spPr bwMode="auto">
          <a:xfrm>
            <a:off x="533400" y="1455738"/>
            <a:ext cx="8458199" cy="5402262"/>
          </a:xfrm>
          <a:prstGeom prst="rect">
            <a:avLst/>
          </a:prstGeom>
          <a:noFill/>
          <a:ln w="9525">
            <a:noFill/>
            <a:miter lim="800000"/>
            <a:headEnd/>
            <a:tailEnd/>
          </a:ln>
        </p:spPr>
      </p:pic>
      <p:sp>
        <p:nvSpPr>
          <p:cNvPr id="2765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11BCADF4-3C5F-44A5-AB3A-D4F03DB82F3C}" type="slidenum">
              <a:rPr lang="en-US" sz="1000">
                <a:solidFill>
                  <a:srgbClr val="51253A"/>
                </a:solidFill>
                <a:latin typeface="Times New Roman" pitchFamily="18" charset="0"/>
              </a:rPr>
              <a:pPr algn="r"/>
              <a:t>28</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smtClean="0"/>
              <a:t>E-Service Quality</a:t>
            </a:r>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MY" dirty="0" smtClean="0"/>
              <a:t>Is the extent to which a website facilitates efficient and effective shopping, purchasing and delivery</a:t>
            </a:r>
            <a:r>
              <a:rPr lang="en-MY" sz="2400" b="1" dirty="0" smtClean="0"/>
              <a:t>.</a:t>
            </a:r>
          </a:p>
          <a:p>
            <a:pPr marL="0" indent="0" algn="just">
              <a:buNone/>
            </a:pPr>
            <a:r>
              <a:rPr lang="en-MY" sz="2400" b="1" dirty="0" smtClean="0"/>
              <a:t>Efficiency: The ease and speed of accessing and using the site.</a:t>
            </a:r>
          </a:p>
          <a:p>
            <a:pPr marL="0" indent="0" algn="just">
              <a:buNone/>
            </a:pPr>
            <a:r>
              <a:rPr lang="en-MY" sz="2400" b="1" dirty="0" smtClean="0"/>
              <a:t>Fulfilment: Order delivery and item availability are fulfilled.</a:t>
            </a:r>
          </a:p>
          <a:p>
            <a:pPr marL="0" indent="0" algn="just">
              <a:buNone/>
            </a:pPr>
            <a:r>
              <a:rPr lang="en-MY" sz="2400" b="1" dirty="0" smtClean="0"/>
              <a:t>System Availability: The correct technical functioning of the site.</a:t>
            </a:r>
          </a:p>
          <a:p>
            <a:pPr marL="0" indent="0" algn="just">
              <a:buNone/>
            </a:pPr>
            <a:r>
              <a:rPr lang="en-MY" sz="2400" b="1" dirty="0" smtClean="0"/>
              <a:t>Privacy: To which the site is safe and protects customer information.</a:t>
            </a:r>
            <a:endParaRPr lang="en-MY" dirty="0" smtClean="0"/>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29</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3725079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noChangeArrowheads="1"/>
          </p:cNvSpPr>
          <p:nvPr>
            <p:ph type="title"/>
          </p:nvPr>
        </p:nvSpPr>
        <p:spPr>
          <a:xfrm>
            <a:off x="457200" y="533400"/>
            <a:ext cx="8458200" cy="914400"/>
          </a:xfrm>
        </p:spPr>
        <p:txBody>
          <a:bodyPr/>
          <a:lstStyle/>
          <a:p>
            <a:r>
              <a:rPr lang="en-US" sz="3200" smtClean="0"/>
              <a:t>Customer Perceptions of Service</a:t>
            </a:r>
          </a:p>
        </p:txBody>
      </p:sp>
      <p:sp>
        <p:nvSpPr>
          <p:cNvPr id="14338" name="Rectangle 7"/>
          <p:cNvSpPr>
            <a:spLocks noGrp="1" noChangeArrowheads="1"/>
          </p:cNvSpPr>
          <p:nvPr>
            <p:ph type="body" idx="1"/>
          </p:nvPr>
        </p:nvSpPr>
        <p:spPr/>
        <p:txBody>
          <a:bodyPr/>
          <a:lstStyle/>
          <a:p>
            <a:r>
              <a:rPr lang="en-US" sz="2800" dirty="0" smtClean="0"/>
              <a:t>Customer Perceptions</a:t>
            </a:r>
          </a:p>
          <a:p>
            <a:pPr lvl="4"/>
            <a:endParaRPr lang="en-US" sz="1800" dirty="0" smtClean="0"/>
          </a:p>
          <a:p>
            <a:r>
              <a:rPr lang="en-US" sz="2800" dirty="0" smtClean="0"/>
              <a:t>Customer Satisfaction</a:t>
            </a:r>
          </a:p>
          <a:p>
            <a:pPr lvl="4"/>
            <a:endParaRPr lang="en-US" sz="1800" dirty="0" smtClean="0"/>
          </a:p>
          <a:p>
            <a:r>
              <a:rPr lang="en-US" sz="2800" dirty="0" smtClean="0"/>
              <a:t>Service Quality</a:t>
            </a:r>
          </a:p>
          <a:p>
            <a:pPr lvl="4"/>
            <a:endParaRPr lang="en-US" sz="1800" dirty="0" smtClean="0"/>
          </a:p>
          <a:p>
            <a:r>
              <a:rPr lang="en-US" sz="2800" dirty="0" smtClean="0"/>
              <a:t>Service Encounters: The Building Blocks for Customer Perceptions</a:t>
            </a:r>
          </a:p>
        </p:txBody>
      </p:sp>
      <p:sp>
        <p:nvSpPr>
          <p:cNvPr id="8" name="Rounded Rectangle 7"/>
          <p:cNvSpPr>
            <a:spLocks noChangeArrowheads="1"/>
          </p:cNvSpPr>
          <p:nvPr/>
        </p:nvSpPr>
        <p:spPr bwMode="auto">
          <a:xfrm>
            <a:off x="7239000" y="76200"/>
            <a:ext cx="1828800" cy="1371600"/>
          </a:xfrm>
          <a:prstGeom prst="roundRect">
            <a:avLst>
              <a:gd name="adj"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9525" algn="ctr">
            <a:solidFill>
              <a:srgbClr val="58482A"/>
            </a:solidFill>
            <a:round/>
            <a:headEnd/>
            <a:tailEnd/>
          </a:ln>
          <a:effectLst>
            <a:outerShdw dist="20000" dir="5400000" rotWithShape="0">
              <a:srgbClr val="000000">
                <a:alpha val="37999"/>
              </a:srgbClr>
            </a:outerShdw>
          </a:effectLst>
        </p:spPr>
        <p:txBody>
          <a:bodyPr anchor="ctr"/>
          <a:lstStyle/>
          <a:p>
            <a:pPr fontAlgn="auto">
              <a:spcBef>
                <a:spcPts val="0"/>
              </a:spcBef>
              <a:spcAft>
                <a:spcPts val="0"/>
              </a:spcAft>
              <a:defRPr/>
            </a:pPr>
            <a:endParaRPr lang="en-US">
              <a:solidFill>
                <a:schemeClr val="dk1"/>
              </a:solidFill>
              <a:latin typeface="+mn-lt"/>
            </a:endParaRPr>
          </a:p>
        </p:txBody>
      </p:sp>
      <p:sp>
        <p:nvSpPr>
          <p:cNvPr id="9" name="Text Box 7"/>
          <p:cNvSpPr txBox="1">
            <a:spLocks noChangeArrowheads="1"/>
          </p:cNvSpPr>
          <p:nvPr/>
        </p:nvSpPr>
        <p:spPr bwMode="auto">
          <a:xfrm>
            <a:off x="7315200" y="196850"/>
            <a:ext cx="1676400" cy="923925"/>
          </a:xfrm>
          <a:prstGeom prst="rect">
            <a:avLst/>
          </a:prstGeom>
          <a:noFill/>
          <a:ln>
            <a:noFill/>
          </a:ln>
          <a:effectLst/>
          <a:extLst/>
        </p:spPr>
        <p:txBody>
          <a:bodyPr>
            <a:spAutoFit/>
          </a:bodyPr>
          <a:lstStyle/>
          <a:p>
            <a:pPr fontAlgn="auto">
              <a:spcBef>
                <a:spcPts val="0"/>
              </a:spcBef>
              <a:spcAft>
                <a:spcPts val="0"/>
              </a:spcAft>
              <a:defRPr/>
            </a:pPr>
            <a:r>
              <a:rPr lang="en-US" dirty="0">
                <a:effectLst>
                  <a:outerShdw blurRad="38100" dist="38100" dir="2700000" algn="tl">
                    <a:srgbClr val="C0C0C0"/>
                  </a:outerShdw>
                </a:effectLst>
                <a:latin typeface="+mn-lt"/>
              </a:rPr>
              <a:t>Chapter</a:t>
            </a:r>
          </a:p>
          <a:p>
            <a:pPr fontAlgn="auto">
              <a:spcBef>
                <a:spcPts val="0"/>
              </a:spcBef>
              <a:spcAft>
                <a:spcPts val="0"/>
              </a:spcAft>
              <a:defRPr/>
            </a:pPr>
            <a:r>
              <a:rPr lang="en-US" sz="3600" dirty="0">
                <a:effectLst>
                  <a:outerShdw blurRad="38100" dist="38100" dir="2700000" algn="tl">
                    <a:srgbClr val="C0C0C0"/>
                  </a:outerShdw>
                </a:effectLst>
                <a:latin typeface="+mn-lt"/>
              </a:rPr>
              <a:t>4</a:t>
            </a:r>
          </a:p>
        </p:txBody>
      </p:sp>
      <p:sp>
        <p:nvSpPr>
          <p:cNvPr id="1434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2ACC27A-94EC-41AD-994F-43540106BA36}" type="slidenum">
              <a:rPr lang="en-US" sz="1000">
                <a:solidFill>
                  <a:srgbClr val="51253A"/>
                </a:solidFill>
                <a:latin typeface="Times New Roman" pitchFamily="18" charset="0"/>
              </a:rPr>
              <a:pPr algn="r"/>
              <a:t>3</a:t>
            </a:fld>
            <a:endParaRPr lang="en-US" sz="1000">
              <a:solidFill>
                <a:srgbClr val="51253A"/>
              </a:solidFill>
              <a:latin typeface="Times New Roman" pitchFamily="18"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Grp="1" noChangeArrowheads="1"/>
          </p:cNvSpPr>
          <p:nvPr>
            <p:ph type="title"/>
          </p:nvPr>
        </p:nvSpPr>
        <p:spPr/>
        <p:txBody>
          <a:bodyPr/>
          <a:lstStyle/>
          <a:p>
            <a:r>
              <a:rPr lang="en-US" dirty="0" smtClean="0"/>
              <a:t>E-Service Quality</a:t>
            </a:r>
          </a:p>
        </p:txBody>
      </p:sp>
      <p:sp>
        <p:nvSpPr>
          <p:cNvPr id="24578" name="Rectangle 5"/>
          <p:cNvSpPr>
            <a:spLocks noGrp="1" noChangeArrowheads="1"/>
          </p:cNvSpPr>
          <p:nvPr>
            <p:ph type="body" idx="1"/>
          </p:nvPr>
        </p:nvSpPr>
        <p:spPr>
          <a:xfrm>
            <a:off x="533400" y="1447800"/>
            <a:ext cx="8458200" cy="5029200"/>
          </a:xfrm>
        </p:spPr>
        <p:txBody>
          <a:bodyPr/>
          <a:lstStyle/>
          <a:p>
            <a:pPr marL="0" indent="0" algn="just">
              <a:buNone/>
            </a:pPr>
            <a:r>
              <a:rPr lang="en-MY" dirty="0" smtClean="0"/>
              <a:t>Three dimensions of service recovery under E-service quality:</a:t>
            </a:r>
          </a:p>
          <a:p>
            <a:pPr marL="0" indent="0" algn="just">
              <a:buNone/>
            </a:pPr>
            <a:r>
              <a:rPr lang="en-MY" b="1" dirty="0" smtClean="0"/>
              <a:t>Responsiveness: </a:t>
            </a:r>
            <a:r>
              <a:rPr lang="en-MY" dirty="0" smtClean="0"/>
              <a:t>The effective handling of problems and returns through the sites.</a:t>
            </a:r>
          </a:p>
          <a:p>
            <a:pPr marL="0" indent="0" algn="just">
              <a:buNone/>
            </a:pPr>
            <a:r>
              <a:rPr lang="en-MY" b="1" dirty="0" smtClean="0"/>
              <a:t>Compensation: </a:t>
            </a:r>
            <a:r>
              <a:rPr lang="en-MY" dirty="0" smtClean="0"/>
              <a:t>The degree to which the site compensates customers problems.</a:t>
            </a:r>
          </a:p>
          <a:p>
            <a:pPr marL="0" indent="0" algn="just">
              <a:buNone/>
            </a:pPr>
            <a:r>
              <a:rPr lang="en-MY" b="1" dirty="0" smtClean="0"/>
              <a:t>Contact: </a:t>
            </a:r>
            <a:r>
              <a:rPr lang="en-MY" dirty="0" smtClean="0"/>
              <a:t>The availability of assistance through telephone or online representative.</a:t>
            </a:r>
          </a:p>
        </p:txBody>
      </p:sp>
      <p:sp>
        <p:nvSpPr>
          <p:cNvPr id="2461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4B5D755-E0D3-4296-B2A6-16CCF3688198}" type="slidenum">
              <a:rPr lang="en-US" sz="1000">
                <a:solidFill>
                  <a:srgbClr val="51253A"/>
                </a:solidFill>
                <a:latin typeface="Times New Roman" pitchFamily="18" charset="0"/>
              </a:rPr>
              <a:pPr algn="r"/>
              <a:t>30</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3100460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r>
              <a:rPr lang="en-US" smtClean="0"/>
              <a:t>The Service Encounter</a:t>
            </a:r>
          </a:p>
        </p:txBody>
      </p:sp>
      <p:sp>
        <p:nvSpPr>
          <p:cNvPr id="30722" name="Rectangle 5"/>
          <p:cNvSpPr>
            <a:spLocks noGrp="1" noChangeArrowheads="1"/>
          </p:cNvSpPr>
          <p:nvPr>
            <p:ph type="body" idx="1"/>
          </p:nvPr>
        </p:nvSpPr>
        <p:spPr/>
        <p:txBody>
          <a:bodyPr/>
          <a:lstStyle/>
          <a:p>
            <a:pPr>
              <a:lnSpc>
                <a:spcPct val="90000"/>
              </a:lnSpc>
            </a:pPr>
            <a:r>
              <a:rPr lang="en-US" sz="2400" dirty="0" smtClean="0"/>
              <a:t>is the “moment of truth” : occurs any time the customer interacts with the firm</a:t>
            </a:r>
          </a:p>
          <a:p>
            <a:pPr>
              <a:lnSpc>
                <a:spcPct val="90000"/>
              </a:lnSpc>
            </a:pPr>
            <a:r>
              <a:rPr lang="en-US" sz="2400" dirty="0" smtClean="0"/>
              <a:t>can potentially be critical in determining customer satisfaction and loyalty</a:t>
            </a:r>
          </a:p>
          <a:p>
            <a:pPr>
              <a:lnSpc>
                <a:spcPct val="90000"/>
              </a:lnSpc>
            </a:pPr>
            <a:r>
              <a:rPr lang="en-US" sz="2400" dirty="0" smtClean="0"/>
              <a:t>types of encounters:</a:t>
            </a:r>
          </a:p>
          <a:p>
            <a:pPr lvl="1">
              <a:lnSpc>
                <a:spcPct val="90000"/>
              </a:lnSpc>
              <a:buClr>
                <a:srgbClr val="A34B73"/>
              </a:buClr>
            </a:pPr>
            <a:r>
              <a:rPr lang="en-US" sz="2000" dirty="0" smtClean="0">
                <a:solidFill>
                  <a:srgbClr val="51253A"/>
                </a:solidFill>
              </a:rPr>
              <a:t>remote encounters, phone encounters, face-to-face encounters </a:t>
            </a:r>
          </a:p>
          <a:p>
            <a:pPr>
              <a:lnSpc>
                <a:spcPct val="90000"/>
              </a:lnSpc>
            </a:pPr>
            <a:r>
              <a:rPr lang="en-US" sz="2400" dirty="0" smtClean="0"/>
              <a:t>is an opportunity to:</a:t>
            </a:r>
          </a:p>
          <a:p>
            <a:pPr lvl="1">
              <a:lnSpc>
                <a:spcPct val="90000"/>
              </a:lnSpc>
              <a:buClr>
                <a:srgbClr val="A34B73"/>
              </a:buClr>
            </a:pPr>
            <a:r>
              <a:rPr lang="en-US" sz="2000" dirty="0" smtClean="0">
                <a:solidFill>
                  <a:srgbClr val="51253A"/>
                </a:solidFill>
              </a:rPr>
              <a:t>build trust</a:t>
            </a:r>
          </a:p>
          <a:p>
            <a:pPr lvl="1">
              <a:lnSpc>
                <a:spcPct val="90000"/>
              </a:lnSpc>
              <a:buClr>
                <a:srgbClr val="A34B73"/>
              </a:buClr>
            </a:pPr>
            <a:r>
              <a:rPr lang="en-US" sz="2000" dirty="0" smtClean="0">
                <a:solidFill>
                  <a:srgbClr val="51253A"/>
                </a:solidFill>
              </a:rPr>
              <a:t>reinforce quality</a:t>
            </a:r>
          </a:p>
          <a:p>
            <a:pPr lvl="1">
              <a:lnSpc>
                <a:spcPct val="90000"/>
              </a:lnSpc>
              <a:buClr>
                <a:srgbClr val="A34B73"/>
              </a:buClr>
            </a:pPr>
            <a:r>
              <a:rPr lang="en-US" sz="2000" dirty="0" smtClean="0">
                <a:solidFill>
                  <a:srgbClr val="51253A"/>
                </a:solidFill>
              </a:rPr>
              <a:t>build brand identity</a:t>
            </a:r>
          </a:p>
          <a:p>
            <a:pPr lvl="1">
              <a:lnSpc>
                <a:spcPct val="90000"/>
              </a:lnSpc>
              <a:buClr>
                <a:srgbClr val="A34B73"/>
              </a:buClr>
            </a:pPr>
            <a:r>
              <a:rPr lang="en-US" sz="2000" dirty="0" smtClean="0">
                <a:solidFill>
                  <a:srgbClr val="51253A"/>
                </a:solidFill>
              </a:rPr>
              <a:t>increase loyalty</a:t>
            </a:r>
          </a:p>
        </p:txBody>
      </p:sp>
      <p:sp>
        <p:nvSpPr>
          <p:cNvPr id="3072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5C01DD5C-47F6-4FEA-81A8-44CD869A0353}" type="slidenum">
              <a:rPr lang="en-US" sz="1000">
                <a:solidFill>
                  <a:srgbClr val="51253A"/>
                </a:solidFill>
                <a:latin typeface="Times New Roman" pitchFamily="18" charset="0"/>
              </a:rPr>
              <a:pPr algn="r"/>
              <a:t>31</a:t>
            </a:fld>
            <a:endParaRPr lang="en-US" sz="1000">
              <a:solidFill>
                <a:srgbClr val="51253A"/>
              </a:solidFill>
              <a:latin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5"/>
          <p:cNvSpPr>
            <a:spLocks noGrp="1" noChangeArrowheads="1"/>
          </p:cNvSpPr>
          <p:nvPr>
            <p:ph type="title"/>
          </p:nvPr>
        </p:nvSpPr>
        <p:spPr/>
        <p:txBody>
          <a:bodyPr/>
          <a:lstStyle/>
          <a:p>
            <a:r>
              <a:rPr lang="en-US" sz="3200" smtClean="0"/>
              <a:t>A Service Encounter Cascade for a </a:t>
            </a:r>
            <a:br>
              <a:rPr lang="en-US" sz="3200" smtClean="0"/>
            </a:br>
            <a:r>
              <a:rPr lang="en-US" sz="3200" smtClean="0"/>
              <a:t>Hotel Visit</a:t>
            </a:r>
          </a:p>
        </p:txBody>
      </p:sp>
      <p:pic>
        <p:nvPicPr>
          <p:cNvPr id="31746" name="Picture 2"/>
          <p:cNvPicPr>
            <a:picLocks noChangeAspect="1" noChangeArrowheads="1"/>
          </p:cNvPicPr>
          <p:nvPr/>
        </p:nvPicPr>
        <p:blipFill>
          <a:blip r:embed="rId2"/>
          <a:srcRect/>
          <a:stretch>
            <a:fillRect/>
          </a:stretch>
        </p:blipFill>
        <p:spPr bwMode="auto">
          <a:xfrm>
            <a:off x="582613" y="1981200"/>
            <a:ext cx="8343900" cy="3505200"/>
          </a:xfrm>
          <a:prstGeom prst="rect">
            <a:avLst/>
          </a:prstGeom>
          <a:noFill/>
          <a:ln w="9525">
            <a:noFill/>
            <a:miter lim="800000"/>
            <a:headEnd/>
            <a:tailEnd/>
          </a:ln>
        </p:spPr>
      </p:pic>
      <p:sp>
        <p:nvSpPr>
          <p:cNvPr id="31748"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986A3052-FCE8-4F40-9F54-6B5ACB36E0B4}" type="slidenum">
              <a:rPr lang="en-US" sz="1000">
                <a:solidFill>
                  <a:srgbClr val="51253A"/>
                </a:solidFill>
                <a:latin typeface="Times New Roman" pitchFamily="18" charset="0"/>
              </a:rPr>
              <a:pPr algn="r"/>
              <a:t>32</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15"/>
          <p:cNvSpPr>
            <a:spLocks noChangeShapeType="1"/>
          </p:cNvSpPr>
          <p:nvPr/>
        </p:nvSpPr>
        <p:spPr bwMode="auto">
          <a:xfrm>
            <a:off x="4724400" y="3352800"/>
            <a:ext cx="762000" cy="0"/>
          </a:xfrm>
          <a:prstGeom prst="line">
            <a:avLst/>
          </a:prstGeom>
          <a:noFill/>
          <a:ln w="12700">
            <a:solidFill>
              <a:schemeClr val="tx1"/>
            </a:solidFill>
            <a:round/>
            <a:headEnd/>
            <a:tailEnd/>
          </a:ln>
        </p:spPr>
        <p:txBody>
          <a:bodyPr wrap="none" anchor="ctr"/>
          <a:lstStyle/>
          <a:p>
            <a:endParaRPr lang="en-US"/>
          </a:p>
        </p:txBody>
      </p:sp>
      <p:sp>
        <p:nvSpPr>
          <p:cNvPr id="32770" name="Rectangle 2"/>
          <p:cNvSpPr>
            <a:spLocks noChangeArrowheads="1"/>
          </p:cNvSpPr>
          <p:nvPr/>
        </p:nvSpPr>
        <p:spPr bwMode="auto">
          <a:xfrm>
            <a:off x="1143000" y="2133600"/>
            <a:ext cx="7162800" cy="4114800"/>
          </a:xfrm>
          <a:prstGeom prst="rect">
            <a:avLst/>
          </a:prstGeom>
          <a:noFill/>
          <a:ln w="9525">
            <a:noFill/>
            <a:miter lim="800000"/>
            <a:headEnd/>
            <a:tailEnd/>
          </a:ln>
        </p:spPr>
        <p:txBody>
          <a:bodyPr wrap="none" anchor="ctr"/>
          <a:lstStyle/>
          <a:p>
            <a:endParaRPr lang="en-US"/>
          </a:p>
        </p:txBody>
      </p:sp>
      <p:sp>
        <p:nvSpPr>
          <p:cNvPr id="137219" name="Rectangle 3"/>
          <p:cNvSpPr>
            <a:spLocks noChangeArrowheads="1"/>
          </p:cNvSpPr>
          <p:nvPr/>
        </p:nvSpPr>
        <p:spPr bwMode="auto">
          <a:xfrm>
            <a:off x="600075" y="2403475"/>
            <a:ext cx="1485900" cy="401638"/>
          </a:xfrm>
          <a:prstGeom prst="rect">
            <a:avLst/>
          </a:prstGeom>
          <a:solidFill>
            <a:schemeClr val="bg2">
              <a:lumMod val="90000"/>
            </a:schemeClr>
          </a:solidFill>
          <a:ln w="12700">
            <a:solidFill>
              <a:srgbClr val="000000"/>
            </a:solidFill>
            <a:miter lim="800000"/>
            <a:headEnd/>
            <a:tailEnd/>
          </a:ln>
          <a:effectLst>
            <a:outerShdw dist="63500" dir="2212194" algn="ctr" rotWithShape="0">
              <a:srgbClr val="000000"/>
            </a:outerShdw>
          </a:effectLst>
        </p:spPr>
        <p:txBody>
          <a:bodyPr wrap="none" lIns="47622" tIns="19050" rIns="47622" bIns="19050">
            <a:spAutoFit/>
          </a:bodyPr>
          <a:lstStyle/>
          <a:p>
            <a:pPr eaLnBrk="0" fontAlgn="auto" hangingPunct="0">
              <a:spcBef>
                <a:spcPts val="0"/>
              </a:spcBef>
              <a:spcAft>
                <a:spcPts val="0"/>
              </a:spcAft>
              <a:defRPr/>
            </a:pPr>
            <a:r>
              <a:rPr lang="en-US" sz="2300" b="1" dirty="0">
                <a:latin typeface="+mn-lt"/>
              </a:rPr>
              <a:t>Sales Call</a:t>
            </a:r>
          </a:p>
        </p:txBody>
      </p:sp>
      <p:sp>
        <p:nvSpPr>
          <p:cNvPr id="137220" name="Rectangle 4"/>
          <p:cNvSpPr>
            <a:spLocks noChangeArrowheads="1"/>
          </p:cNvSpPr>
          <p:nvPr/>
        </p:nvSpPr>
        <p:spPr bwMode="auto">
          <a:xfrm>
            <a:off x="4832350" y="4471988"/>
            <a:ext cx="2635250" cy="401637"/>
          </a:xfrm>
          <a:prstGeom prst="rect">
            <a:avLst/>
          </a:prstGeom>
          <a:solidFill>
            <a:schemeClr val="bg2">
              <a:lumMod val="90000"/>
            </a:schemeClr>
          </a:solidFill>
          <a:ln w="12700">
            <a:solidFill>
              <a:srgbClr val="000000"/>
            </a:solidFill>
            <a:miter lim="800000"/>
            <a:headEnd/>
            <a:tailEnd/>
          </a:ln>
          <a:effectLst>
            <a:outerShdw dist="63500" dir="2212194" algn="ctr" rotWithShape="0">
              <a:srgbClr val="000000"/>
            </a:outerShdw>
          </a:effectLst>
        </p:spPr>
        <p:txBody>
          <a:bodyPr wrap="none" lIns="47622" tIns="19050" rIns="47622" bIns="19050">
            <a:spAutoFit/>
          </a:bodyPr>
          <a:lstStyle/>
          <a:p>
            <a:pPr eaLnBrk="0" fontAlgn="auto" hangingPunct="0">
              <a:spcBef>
                <a:spcPts val="0"/>
              </a:spcBef>
              <a:spcAft>
                <a:spcPts val="0"/>
              </a:spcAft>
              <a:defRPr/>
            </a:pPr>
            <a:r>
              <a:rPr lang="en-US" sz="2300" b="1">
                <a:latin typeface="+mn-lt"/>
              </a:rPr>
              <a:t>Ordering Supplies</a:t>
            </a:r>
          </a:p>
        </p:txBody>
      </p:sp>
      <p:sp>
        <p:nvSpPr>
          <p:cNvPr id="137221" name="Rectangle 5"/>
          <p:cNvSpPr>
            <a:spLocks noChangeArrowheads="1"/>
          </p:cNvSpPr>
          <p:nvPr/>
        </p:nvSpPr>
        <p:spPr bwMode="auto">
          <a:xfrm>
            <a:off x="7466013" y="5070475"/>
            <a:ext cx="998537" cy="401638"/>
          </a:xfrm>
          <a:prstGeom prst="rect">
            <a:avLst/>
          </a:prstGeom>
          <a:solidFill>
            <a:schemeClr val="bg2">
              <a:lumMod val="90000"/>
            </a:schemeClr>
          </a:solidFill>
          <a:ln w="12700">
            <a:solidFill>
              <a:srgbClr val="000000"/>
            </a:solidFill>
            <a:miter lim="800000"/>
            <a:headEnd/>
            <a:tailEnd/>
          </a:ln>
          <a:effectLst>
            <a:outerShdw dist="63500" dir="2212194" algn="ctr" rotWithShape="0">
              <a:srgbClr val="000000"/>
            </a:outerShdw>
          </a:effectLst>
        </p:spPr>
        <p:txBody>
          <a:bodyPr wrap="none" lIns="47622" tIns="19050" rIns="47622" bIns="19050">
            <a:spAutoFit/>
          </a:bodyPr>
          <a:lstStyle/>
          <a:p>
            <a:pPr eaLnBrk="0" fontAlgn="auto" hangingPunct="0">
              <a:spcBef>
                <a:spcPts val="0"/>
              </a:spcBef>
              <a:spcAft>
                <a:spcPts val="0"/>
              </a:spcAft>
              <a:defRPr/>
            </a:pPr>
            <a:r>
              <a:rPr lang="en-US" sz="2300" b="1">
                <a:latin typeface="+mn-lt"/>
              </a:rPr>
              <a:t>Billing</a:t>
            </a:r>
          </a:p>
        </p:txBody>
      </p:sp>
      <p:sp>
        <p:nvSpPr>
          <p:cNvPr id="137222" name="Rectangle 6"/>
          <p:cNvSpPr>
            <a:spLocks noChangeArrowheads="1"/>
          </p:cNvSpPr>
          <p:nvPr/>
        </p:nvSpPr>
        <p:spPr bwMode="auto">
          <a:xfrm>
            <a:off x="1208088" y="3084513"/>
            <a:ext cx="3540125" cy="401637"/>
          </a:xfrm>
          <a:prstGeom prst="rect">
            <a:avLst/>
          </a:prstGeom>
          <a:solidFill>
            <a:schemeClr val="bg2">
              <a:lumMod val="90000"/>
            </a:schemeClr>
          </a:solidFill>
          <a:ln w="12700">
            <a:solidFill>
              <a:srgbClr val="000000"/>
            </a:solidFill>
            <a:miter lim="800000"/>
            <a:headEnd/>
            <a:tailEnd/>
          </a:ln>
          <a:effectLst>
            <a:outerShdw dist="63500" dir="2212194" algn="ctr" rotWithShape="0">
              <a:srgbClr val="000000"/>
            </a:outerShdw>
          </a:effectLst>
        </p:spPr>
        <p:txBody>
          <a:bodyPr wrap="none" lIns="47622" tIns="19050" rIns="47622" bIns="19050">
            <a:spAutoFit/>
          </a:bodyPr>
          <a:lstStyle/>
          <a:p>
            <a:pPr eaLnBrk="0" fontAlgn="auto" hangingPunct="0">
              <a:spcBef>
                <a:spcPts val="0"/>
              </a:spcBef>
              <a:spcAft>
                <a:spcPts val="0"/>
              </a:spcAft>
              <a:defRPr/>
            </a:pPr>
            <a:r>
              <a:rPr lang="en-US" sz="2300" b="1">
                <a:latin typeface="+mn-lt"/>
              </a:rPr>
              <a:t>Delivery and Installation </a:t>
            </a:r>
          </a:p>
        </p:txBody>
      </p:sp>
      <p:sp>
        <p:nvSpPr>
          <p:cNvPr id="32775" name="Line 7"/>
          <p:cNvSpPr>
            <a:spLocks noChangeShapeType="1"/>
          </p:cNvSpPr>
          <p:nvPr/>
        </p:nvSpPr>
        <p:spPr bwMode="auto">
          <a:xfrm>
            <a:off x="2105025" y="2668588"/>
            <a:ext cx="714375" cy="0"/>
          </a:xfrm>
          <a:prstGeom prst="line">
            <a:avLst/>
          </a:prstGeom>
          <a:noFill/>
          <a:ln w="12700">
            <a:solidFill>
              <a:srgbClr val="000000"/>
            </a:solidFill>
            <a:round/>
            <a:headEnd/>
            <a:tailEnd/>
          </a:ln>
        </p:spPr>
        <p:txBody>
          <a:bodyPr wrap="none" anchor="ctr"/>
          <a:lstStyle/>
          <a:p>
            <a:endParaRPr lang="en-US"/>
          </a:p>
        </p:txBody>
      </p:sp>
      <p:sp>
        <p:nvSpPr>
          <p:cNvPr id="32776" name="Line 8"/>
          <p:cNvSpPr>
            <a:spLocks noChangeShapeType="1"/>
          </p:cNvSpPr>
          <p:nvPr/>
        </p:nvSpPr>
        <p:spPr bwMode="auto">
          <a:xfrm>
            <a:off x="2819400" y="2674938"/>
            <a:ext cx="0" cy="387350"/>
          </a:xfrm>
          <a:prstGeom prst="line">
            <a:avLst/>
          </a:prstGeom>
          <a:noFill/>
          <a:ln w="12700">
            <a:solidFill>
              <a:srgbClr val="000000"/>
            </a:solidFill>
            <a:round/>
            <a:headEnd/>
            <a:tailEnd type="triangle" w="med" len="med"/>
          </a:ln>
        </p:spPr>
        <p:txBody>
          <a:bodyPr wrap="none" anchor="ctr"/>
          <a:lstStyle/>
          <a:p>
            <a:endParaRPr lang="en-US"/>
          </a:p>
        </p:txBody>
      </p:sp>
      <p:sp>
        <p:nvSpPr>
          <p:cNvPr id="32777" name="Line 9"/>
          <p:cNvSpPr>
            <a:spLocks noChangeShapeType="1"/>
          </p:cNvSpPr>
          <p:nvPr/>
        </p:nvSpPr>
        <p:spPr bwMode="auto">
          <a:xfrm>
            <a:off x="5486400" y="3360738"/>
            <a:ext cx="0" cy="387350"/>
          </a:xfrm>
          <a:prstGeom prst="line">
            <a:avLst/>
          </a:prstGeom>
          <a:noFill/>
          <a:ln w="12700">
            <a:solidFill>
              <a:srgbClr val="000000"/>
            </a:solidFill>
            <a:round/>
            <a:headEnd/>
            <a:tailEnd type="triangle" w="med" len="med"/>
          </a:ln>
        </p:spPr>
        <p:txBody>
          <a:bodyPr wrap="none" anchor="ctr"/>
          <a:lstStyle/>
          <a:p>
            <a:endParaRPr lang="en-US"/>
          </a:p>
        </p:txBody>
      </p:sp>
      <p:sp>
        <p:nvSpPr>
          <p:cNvPr id="32778" name="Line 10"/>
          <p:cNvSpPr>
            <a:spLocks noChangeShapeType="1"/>
          </p:cNvSpPr>
          <p:nvPr/>
        </p:nvSpPr>
        <p:spPr bwMode="auto">
          <a:xfrm>
            <a:off x="5978525" y="4040188"/>
            <a:ext cx="715963" cy="0"/>
          </a:xfrm>
          <a:prstGeom prst="line">
            <a:avLst/>
          </a:prstGeom>
          <a:noFill/>
          <a:ln w="12700">
            <a:solidFill>
              <a:srgbClr val="000000"/>
            </a:solidFill>
            <a:round/>
            <a:headEnd/>
            <a:tailEnd/>
          </a:ln>
        </p:spPr>
        <p:txBody>
          <a:bodyPr wrap="none" anchor="ctr"/>
          <a:lstStyle/>
          <a:p>
            <a:endParaRPr lang="en-US"/>
          </a:p>
        </p:txBody>
      </p:sp>
      <p:sp>
        <p:nvSpPr>
          <p:cNvPr id="32779" name="Line 11"/>
          <p:cNvSpPr>
            <a:spLocks noChangeShapeType="1"/>
          </p:cNvSpPr>
          <p:nvPr/>
        </p:nvSpPr>
        <p:spPr bwMode="auto">
          <a:xfrm>
            <a:off x="6705600" y="4038600"/>
            <a:ext cx="0" cy="387350"/>
          </a:xfrm>
          <a:prstGeom prst="line">
            <a:avLst/>
          </a:prstGeom>
          <a:noFill/>
          <a:ln w="12700">
            <a:solidFill>
              <a:srgbClr val="000000"/>
            </a:solidFill>
            <a:round/>
            <a:headEnd/>
            <a:tailEnd type="triangle" w="med" len="med"/>
          </a:ln>
        </p:spPr>
        <p:txBody>
          <a:bodyPr wrap="none" anchor="ctr"/>
          <a:lstStyle/>
          <a:p>
            <a:endParaRPr lang="en-US"/>
          </a:p>
        </p:txBody>
      </p:sp>
      <p:sp>
        <p:nvSpPr>
          <p:cNvPr id="32780" name="Line 12"/>
          <p:cNvSpPr>
            <a:spLocks noChangeShapeType="1"/>
          </p:cNvSpPr>
          <p:nvPr/>
        </p:nvSpPr>
        <p:spPr bwMode="auto">
          <a:xfrm>
            <a:off x="8001000" y="4724400"/>
            <a:ext cx="0" cy="319088"/>
          </a:xfrm>
          <a:prstGeom prst="line">
            <a:avLst/>
          </a:prstGeom>
          <a:noFill/>
          <a:ln w="12700">
            <a:solidFill>
              <a:srgbClr val="000000"/>
            </a:solidFill>
            <a:round/>
            <a:headEnd/>
            <a:tailEnd type="triangle" w="med" len="med"/>
          </a:ln>
        </p:spPr>
        <p:txBody>
          <a:bodyPr wrap="none" anchor="ctr"/>
          <a:lstStyle/>
          <a:p>
            <a:endParaRPr lang="en-US"/>
          </a:p>
        </p:txBody>
      </p:sp>
      <p:sp>
        <p:nvSpPr>
          <p:cNvPr id="137229" name="Rectangle 13"/>
          <p:cNvSpPr>
            <a:spLocks noChangeArrowheads="1"/>
          </p:cNvSpPr>
          <p:nvPr/>
        </p:nvSpPr>
        <p:spPr bwMode="auto">
          <a:xfrm>
            <a:off x="4516438" y="3776663"/>
            <a:ext cx="1420812" cy="401637"/>
          </a:xfrm>
          <a:prstGeom prst="rect">
            <a:avLst/>
          </a:prstGeom>
          <a:solidFill>
            <a:schemeClr val="bg2">
              <a:lumMod val="90000"/>
            </a:schemeClr>
          </a:solidFill>
          <a:ln w="12700">
            <a:solidFill>
              <a:srgbClr val="000000"/>
            </a:solidFill>
            <a:miter lim="800000"/>
            <a:headEnd/>
            <a:tailEnd/>
          </a:ln>
          <a:effectLst>
            <a:outerShdw dist="63500" dir="2212194" algn="ctr" rotWithShape="0">
              <a:srgbClr val="000000"/>
            </a:outerShdw>
          </a:effectLst>
        </p:spPr>
        <p:txBody>
          <a:bodyPr wrap="none" lIns="47622" tIns="19050" rIns="47622" bIns="19050">
            <a:spAutoFit/>
          </a:bodyPr>
          <a:lstStyle/>
          <a:p>
            <a:pPr eaLnBrk="0" fontAlgn="auto" hangingPunct="0">
              <a:spcBef>
                <a:spcPts val="0"/>
              </a:spcBef>
              <a:spcAft>
                <a:spcPts val="0"/>
              </a:spcAft>
              <a:defRPr/>
            </a:pPr>
            <a:r>
              <a:rPr lang="en-US" sz="2300" b="1">
                <a:latin typeface="+mn-lt"/>
              </a:rPr>
              <a:t>Servicing</a:t>
            </a:r>
          </a:p>
        </p:txBody>
      </p:sp>
      <p:sp>
        <p:nvSpPr>
          <p:cNvPr id="32782" name="Line 14"/>
          <p:cNvSpPr>
            <a:spLocks noChangeShapeType="1"/>
          </p:cNvSpPr>
          <p:nvPr/>
        </p:nvSpPr>
        <p:spPr bwMode="auto">
          <a:xfrm>
            <a:off x="7467600" y="4724400"/>
            <a:ext cx="533400" cy="0"/>
          </a:xfrm>
          <a:prstGeom prst="line">
            <a:avLst/>
          </a:prstGeom>
          <a:noFill/>
          <a:ln w="12700">
            <a:solidFill>
              <a:schemeClr val="tx1"/>
            </a:solidFill>
            <a:round/>
            <a:headEnd/>
            <a:tailEnd/>
          </a:ln>
        </p:spPr>
        <p:txBody>
          <a:bodyPr wrap="none" anchor="ctr"/>
          <a:lstStyle/>
          <a:p>
            <a:endParaRPr lang="en-US"/>
          </a:p>
        </p:txBody>
      </p:sp>
      <p:sp>
        <p:nvSpPr>
          <p:cNvPr id="32783" name="Rectangle 16"/>
          <p:cNvSpPr>
            <a:spLocks noGrp="1" noChangeArrowheads="1"/>
          </p:cNvSpPr>
          <p:nvPr>
            <p:ph type="title"/>
          </p:nvPr>
        </p:nvSpPr>
        <p:spPr/>
        <p:txBody>
          <a:bodyPr/>
          <a:lstStyle/>
          <a:p>
            <a:r>
              <a:rPr lang="en-US" sz="3200" smtClean="0"/>
              <a:t>A Service Encounter Cascade for an Industrial Purchase</a:t>
            </a:r>
          </a:p>
        </p:txBody>
      </p:sp>
      <p:sp>
        <p:nvSpPr>
          <p:cNvPr id="32785"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5A1BC209-D11E-49D8-AAD4-A08B0B046CD2}" type="slidenum">
              <a:rPr lang="en-US" sz="1000">
                <a:solidFill>
                  <a:srgbClr val="51253A"/>
                </a:solidFill>
                <a:latin typeface="Times New Roman" pitchFamily="18" charset="0"/>
              </a:rPr>
              <a:pPr algn="r"/>
              <a:t>33</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200" smtClean="0"/>
              <a:t>Service Encounters: An Opportunity to Build Satisfaction and Quality</a:t>
            </a:r>
          </a:p>
        </p:txBody>
      </p:sp>
      <p:pic>
        <p:nvPicPr>
          <p:cNvPr id="33794" name="Picture 2"/>
          <p:cNvPicPr>
            <a:picLocks noChangeAspect="1" noChangeArrowheads="1"/>
          </p:cNvPicPr>
          <p:nvPr/>
        </p:nvPicPr>
        <p:blipFill>
          <a:blip r:embed="rId2"/>
          <a:srcRect/>
          <a:stretch>
            <a:fillRect/>
          </a:stretch>
        </p:blipFill>
        <p:spPr bwMode="auto">
          <a:xfrm>
            <a:off x="1905000" y="1503363"/>
            <a:ext cx="5410200" cy="5202237"/>
          </a:xfrm>
          <a:prstGeom prst="rect">
            <a:avLst/>
          </a:prstGeom>
          <a:noFill/>
          <a:ln w="9525">
            <a:noFill/>
            <a:miter lim="800000"/>
            <a:headEnd/>
            <a:tailEnd/>
          </a:ln>
        </p:spPr>
      </p:pic>
      <p:sp>
        <p:nvSpPr>
          <p:cNvPr id="33796"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D7C75D85-B580-4792-B410-FB8B284C000B}" type="slidenum">
              <a:rPr lang="en-US" sz="1000">
                <a:solidFill>
                  <a:srgbClr val="51253A"/>
                </a:solidFill>
                <a:latin typeface="Times New Roman" pitchFamily="18" charset="0"/>
              </a:rPr>
              <a:pPr algn="r"/>
              <a:t>34</a:t>
            </a:fld>
            <a:endParaRPr lang="en-US" sz="1000">
              <a:solidFill>
                <a:srgbClr val="51253A"/>
              </a:solidFill>
              <a:latin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r>
              <a:rPr lang="en-US" smtClean="0"/>
              <a:t>The Service Encounter</a:t>
            </a:r>
          </a:p>
        </p:txBody>
      </p:sp>
      <p:sp>
        <p:nvSpPr>
          <p:cNvPr id="30722" name="Rectangle 5"/>
          <p:cNvSpPr>
            <a:spLocks noGrp="1" noChangeArrowheads="1"/>
          </p:cNvSpPr>
          <p:nvPr>
            <p:ph type="body" idx="1"/>
          </p:nvPr>
        </p:nvSpPr>
        <p:spPr/>
        <p:txBody>
          <a:bodyPr/>
          <a:lstStyle/>
          <a:p>
            <a:pPr marL="0" indent="0">
              <a:lnSpc>
                <a:spcPct val="90000"/>
              </a:lnSpc>
              <a:buNone/>
            </a:pPr>
            <a:r>
              <a:rPr lang="en-US" sz="2800" b="1" dirty="0"/>
              <a:t>Remote Encounter:</a:t>
            </a:r>
          </a:p>
          <a:p>
            <a:pPr marL="0" indent="0">
              <a:lnSpc>
                <a:spcPct val="90000"/>
              </a:lnSpc>
              <a:buNone/>
            </a:pPr>
            <a:r>
              <a:rPr lang="en-US" sz="2800" dirty="0"/>
              <a:t>Occur without any direct human contact. Such as </a:t>
            </a:r>
            <a:r>
              <a:rPr lang="en-US" sz="2800" dirty="0" smtClean="0"/>
              <a:t>ATM system</a:t>
            </a:r>
            <a:r>
              <a:rPr lang="en-US" sz="2800" dirty="0" smtClean="0"/>
              <a:t>.</a:t>
            </a:r>
          </a:p>
          <a:p>
            <a:pPr marL="0" indent="0">
              <a:lnSpc>
                <a:spcPct val="90000"/>
              </a:lnSpc>
              <a:buNone/>
            </a:pPr>
            <a:r>
              <a:rPr lang="en-US" sz="2800" b="1" dirty="0"/>
              <a:t>Technology –mediated encounters</a:t>
            </a:r>
            <a:r>
              <a:rPr lang="en-US" sz="2800" b="1" dirty="0" smtClean="0"/>
              <a:t>:</a:t>
            </a:r>
          </a:p>
          <a:p>
            <a:pPr marL="0" indent="0" algn="just">
              <a:lnSpc>
                <a:spcPct val="90000"/>
              </a:lnSpc>
              <a:buNone/>
            </a:pPr>
            <a:r>
              <a:rPr lang="en-US" sz="2800" dirty="0"/>
              <a:t>Frequent type of encounter between an end-customer and the firm occurs over the telephone or via texting, live </a:t>
            </a:r>
            <a:r>
              <a:rPr lang="en-US" sz="2800" dirty="0" smtClean="0"/>
              <a:t>chats or other platform.</a:t>
            </a:r>
          </a:p>
          <a:p>
            <a:pPr marL="0" indent="0" algn="just">
              <a:lnSpc>
                <a:spcPct val="90000"/>
              </a:lnSpc>
              <a:buNone/>
            </a:pPr>
            <a:r>
              <a:rPr lang="en-US" sz="2800" b="1" dirty="0"/>
              <a:t>Face-to-face </a:t>
            </a:r>
            <a:r>
              <a:rPr lang="en-US" sz="2800" b="1" dirty="0" smtClean="0"/>
              <a:t>encounter:</a:t>
            </a:r>
          </a:p>
          <a:p>
            <a:pPr marL="0" indent="0" algn="just">
              <a:lnSpc>
                <a:spcPct val="90000"/>
              </a:lnSpc>
              <a:buNone/>
            </a:pPr>
            <a:r>
              <a:rPr lang="en-US" sz="2800" dirty="0"/>
              <a:t>Encounter that occurs between an employee and a customer in direct personal contact</a:t>
            </a:r>
            <a:r>
              <a:rPr lang="en-US" sz="2800" dirty="0" smtClean="0"/>
              <a:t>. </a:t>
            </a:r>
            <a:r>
              <a:rPr lang="en-US" sz="2800" b="1" dirty="0" smtClean="0"/>
              <a:t>At Mayo Clinic, IBM</a:t>
            </a:r>
            <a:r>
              <a:rPr lang="en-US" sz="2800" dirty="0" smtClean="0"/>
              <a:t>.</a:t>
            </a:r>
            <a:endParaRPr lang="en-US" sz="2800" dirty="0"/>
          </a:p>
          <a:p>
            <a:pPr marL="0" indent="0">
              <a:lnSpc>
                <a:spcPct val="90000"/>
              </a:lnSpc>
              <a:buNone/>
            </a:pPr>
            <a:endParaRPr lang="en-US" dirty="0"/>
          </a:p>
        </p:txBody>
      </p:sp>
      <p:sp>
        <p:nvSpPr>
          <p:cNvPr id="3072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5C01DD5C-47F6-4FEA-81A8-44CD869A0353}" type="slidenum">
              <a:rPr lang="en-US" sz="1000">
                <a:solidFill>
                  <a:srgbClr val="51253A"/>
                </a:solidFill>
                <a:latin typeface="Times New Roman" pitchFamily="18" charset="0"/>
              </a:rPr>
              <a:pPr algn="r"/>
              <a:t>35</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3999774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533400" y="361950"/>
            <a:ext cx="8458200" cy="1085850"/>
          </a:xfrm>
        </p:spPr>
        <p:txBody>
          <a:bodyPr/>
          <a:lstStyle/>
          <a:p>
            <a:pPr algn="ctr"/>
            <a:r>
              <a:rPr lang="en-US" sz="2800" dirty="0" smtClean="0"/>
              <a:t>Common Themes in </a:t>
            </a:r>
            <a:r>
              <a:rPr lang="en-US" sz="2800" dirty="0" smtClean="0"/>
              <a:t>Critical: Source of customer satisfaction/dissatisfaction in memorable </a:t>
            </a:r>
            <a:r>
              <a:rPr lang="en-US" sz="2800" dirty="0" smtClean="0"/>
              <a:t/>
            </a:r>
            <a:br>
              <a:rPr lang="en-US" sz="2800" dirty="0" smtClean="0"/>
            </a:br>
            <a:r>
              <a:rPr lang="en-US" sz="2800" dirty="0" smtClean="0"/>
              <a:t>Service </a:t>
            </a:r>
            <a:r>
              <a:rPr lang="en-US" sz="2800" dirty="0" smtClean="0"/>
              <a:t>Encounters.</a:t>
            </a:r>
            <a:endParaRPr lang="en-US" sz="2800" dirty="0" smtClean="0"/>
          </a:p>
        </p:txBody>
      </p:sp>
      <p:sp>
        <p:nvSpPr>
          <p:cNvPr id="140291" name="Rectangle 3"/>
          <p:cNvSpPr>
            <a:spLocks noChangeArrowheads="1"/>
          </p:cNvSpPr>
          <p:nvPr/>
        </p:nvSpPr>
        <p:spPr bwMode="auto">
          <a:xfrm>
            <a:off x="1665288" y="2603500"/>
            <a:ext cx="3130550" cy="1820863"/>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a:ln w="17526">
            <a:solidFill>
              <a:srgbClr val="000000"/>
            </a:solidFill>
            <a:miter lim="800000"/>
            <a:headEnd/>
            <a:tailEnd/>
          </a:ln>
        </p:spPr>
        <p:txBody>
          <a:bodyPr/>
          <a:lstStyle/>
          <a:p>
            <a:pPr fontAlgn="auto">
              <a:spcBef>
                <a:spcPts val="0"/>
              </a:spcBef>
              <a:spcAft>
                <a:spcPts val="0"/>
              </a:spcAft>
              <a:defRPr/>
            </a:pPr>
            <a:endParaRPr lang="en-US">
              <a:latin typeface="+mn-lt"/>
            </a:endParaRPr>
          </a:p>
        </p:txBody>
      </p:sp>
      <p:sp>
        <p:nvSpPr>
          <p:cNvPr id="140292" name="Rectangle 4"/>
          <p:cNvSpPr>
            <a:spLocks noChangeArrowheads="1"/>
          </p:cNvSpPr>
          <p:nvPr/>
        </p:nvSpPr>
        <p:spPr bwMode="auto">
          <a:xfrm>
            <a:off x="4794250" y="2600325"/>
            <a:ext cx="3128963" cy="1820863"/>
          </a:xfrm>
          <a:prstGeom prst="rect">
            <a:avLst/>
          </a:prstGeom>
          <a:gradFill flip="none" rotWithShape="1">
            <a:gsLst>
              <a:gs pos="0">
                <a:schemeClr val="accent3">
                  <a:lumMod val="60000"/>
                  <a:lumOff val="40000"/>
                  <a:tint val="66000"/>
                  <a:satMod val="160000"/>
                </a:schemeClr>
              </a:gs>
              <a:gs pos="50000">
                <a:schemeClr val="accent3">
                  <a:lumMod val="60000"/>
                  <a:lumOff val="40000"/>
                  <a:tint val="44500"/>
                  <a:satMod val="160000"/>
                </a:schemeClr>
              </a:gs>
              <a:gs pos="100000">
                <a:schemeClr val="accent3">
                  <a:lumMod val="60000"/>
                  <a:lumOff val="40000"/>
                  <a:tint val="23500"/>
                  <a:satMod val="160000"/>
                </a:schemeClr>
              </a:gs>
            </a:gsLst>
            <a:path path="circle">
              <a:fillToRect l="50000" t="50000" r="50000" b="50000"/>
            </a:path>
            <a:tileRect/>
          </a:gradFill>
          <a:ln w="17463">
            <a:solidFill>
              <a:srgbClr val="000000"/>
            </a:solidFill>
            <a:miter lim="800000"/>
            <a:headEnd/>
            <a:tailEnd/>
          </a:ln>
        </p:spPr>
        <p:txBody>
          <a:bodyPr/>
          <a:lstStyle/>
          <a:p>
            <a:pPr fontAlgn="auto">
              <a:spcBef>
                <a:spcPts val="0"/>
              </a:spcBef>
              <a:spcAft>
                <a:spcPts val="0"/>
              </a:spcAft>
              <a:defRPr/>
            </a:pPr>
            <a:endParaRPr lang="en-US">
              <a:latin typeface="+mn-lt"/>
            </a:endParaRPr>
          </a:p>
        </p:txBody>
      </p:sp>
      <p:sp>
        <p:nvSpPr>
          <p:cNvPr id="140293" name="Rectangle 5"/>
          <p:cNvSpPr>
            <a:spLocks noChangeArrowheads="1"/>
          </p:cNvSpPr>
          <p:nvPr/>
        </p:nvSpPr>
        <p:spPr bwMode="auto">
          <a:xfrm>
            <a:off x="1665288" y="4427538"/>
            <a:ext cx="3130550" cy="1820862"/>
          </a:xfrm>
          <a:prstGeom prst="rect">
            <a:avLst/>
          </a:prstGeom>
          <a:gradFill flip="none" rotWithShape="1">
            <a:gsLst>
              <a:gs pos="0">
                <a:schemeClr val="accent4">
                  <a:lumMod val="75000"/>
                  <a:tint val="66000"/>
                  <a:satMod val="160000"/>
                </a:schemeClr>
              </a:gs>
              <a:gs pos="50000">
                <a:schemeClr val="accent4">
                  <a:lumMod val="75000"/>
                  <a:tint val="44500"/>
                  <a:satMod val="160000"/>
                </a:schemeClr>
              </a:gs>
              <a:gs pos="100000">
                <a:schemeClr val="accent4">
                  <a:lumMod val="75000"/>
                  <a:tint val="23500"/>
                  <a:satMod val="160000"/>
                </a:schemeClr>
              </a:gs>
            </a:gsLst>
            <a:path path="circle">
              <a:fillToRect l="50000" t="50000" r="50000" b="50000"/>
            </a:path>
            <a:tileRect/>
          </a:gradFill>
          <a:ln w="17463">
            <a:solidFill>
              <a:srgbClr val="000000"/>
            </a:solidFill>
            <a:miter lim="800000"/>
            <a:headEnd/>
            <a:tailEnd/>
          </a:ln>
        </p:spPr>
        <p:txBody>
          <a:bodyPr/>
          <a:lstStyle/>
          <a:p>
            <a:pPr fontAlgn="auto">
              <a:spcBef>
                <a:spcPts val="0"/>
              </a:spcBef>
              <a:spcAft>
                <a:spcPts val="0"/>
              </a:spcAft>
              <a:defRPr/>
            </a:pPr>
            <a:endParaRPr lang="en-US">
              <a:latin typeface="+mn-lt"/>
            </a:endParaRPr>
          </a:p>
        </p:txBody>
      </p:sp>
      <p:sp>
        <p:nvSpPr>
          <p:cNvPr id="140294" name="Rectangle 6"/>
          <p:cNvSpPr>
            <a:spLocks noChangeArrowheads="1"/>
          </p:cNvSpPr>
          <p:nvPr/>
        </p:nvSpPr>
        <p:spPr bwMode="auto">
          <a:xfrm>
            <a:off x="4794250" y="4425950"/>
            <a:ext cx="3128963" cy="1817688"/>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50000" t="50000" r="50000" b="50000"/>
            </a:path>
            <a:tileRect/>
          </a:gradFill>
          <a:ln w="17526">
            <a:solidFill>
              <a:srgbClr val="000000"/>
            </a:solidFill>
            <a:miter lim="800000"/>
            <a:headEnd/>
            <a:tailEnd/>
          </a:ln>
        </p:spPr>
        <p:txBody>
          <a:bodyPr/>
          <a:lstStyle/>
          <a:p>
            <a:pPr fontAlgn="auto">
              <a:spcBef>
                <a:spcPts val="0"/>
              </a:spcBef>
              <a:spcAft>
                <a:spcPts val="0"/>
              </a:spcAft>
              <a:defRPr/>
            </a:pPr>
            <a:endParaRPr lang="en-US">
              <a:latin typeface="+mn-lt"/>
            </a:endParaRPr>
          </a:p>
        </p:txBody>
      </p:sp>
      <p:sp>
        <p:nvSpPr>
          <p:cNvPr id="140295" name="Freeform 7"/>
          <p:cNvSpPr>
            <a:spLocks/>
          </p:cNvSpPr>
          <p:nvPr/>
        </p:nvSpPr>
        <p:spPr bwMode="auto">
          <a:xfrm>
            <a:off x="1668463" y="2187575"/>
            <a:ext cx="3127375" cy="412750"/>
          </a:xfrm>
          <a:custGeom>
            <a:avLst/>
            <a:gdLst>
              <a:gd name="T0" fmla="*/ 343 w 1970"/>
              <a:gd name="T1" fmla="*/ 0 h 522"/>
              <a:gd name="T2" fmla="*/ 1970 w 1970"/>
              <a:gd name="T3" fmla="*/ 0 h 522"/>
              <a:gd name="T4" fmla="*/ 1970 w 1970"/>
              <a:gd name="T5" fmla="*/ 522 h 522"/>
              <a:gd name="T6" fmla="*/ 0 w 1970"/>
              <a:gd name="T7" fmla="*/ 522 h 522"/>
              <a:gd name="T8" fmla="*/ 343 w 1970"/>
              <a:gd name="T9" fmla="*/ 0 h 522"/>
            </a:gdLst>
            <a:ahLst/>
            <a:cxnLst>
              <a:cxn ang="0">
                <a:pos x="T0" y="T1"/>
              </a:cxn>
              <a:cxn ang="0">
                <a:pos x="T2" y="T3"/>
              </a:cxn>
              <a:cxn ang="0">
                <a:pos x="T4" y="T5"/>
              </a:cxn>
              <a:cxn ang="0">
                <a:pos x="T6" y="T7"/>
              </a:cxn>
              <a:cxn ang="0">
                <a:pos x="T8" y="T9"/>
              </a:cxn>
            </a:cxnLst>
            <a:rect l="0" t="0" r="r" b="b"/>
            <a:pathLst>
              <a:path w="1970" h="522">
                <a:moveTo>
                  <a:pt x="343" y="0"/>
                </a:moveTo>
                <a:lnTo>
                  <a:pt x="1970" y="0"/>
                </a:lnTo>
                <a:lnTo>
                  <a:pt x="1970" y="522"/>
                </a:lnTo>
                <a:lnTo>
                  <a:pt x="0" y="522"/>
                </a:lnTo>
                <a:lnTo>
                  <a:pt x="343" y="0"/>
                </a:lnTo>
                <a:close/>
              </a:path>
            </a:pathLst>
          </a:custGeom>
          <a:solidFill>
            <a:schemeClr val="bg2">
              <a:lumMod val="50000"/>
            </a:schemeClr>
          </a:solidFill>
          <a:ln w="17463">
            <a:solidFill>
              <a:srgbClr val="000000"/>
            </a:solidFill>
            <a:prstDash val="solid"/>
            <a:round/>
            <a:headEnd/>
            <a:tailEnd/>
          </a:ln>
        </p:spPr>
        <p:txBody>
          <a:bodyPr/>
          <a:lstStyle/>
          <a:p>
            <a:pPr fontAlgn="auto">
              <a:spcBef>
                <a:spcPts val="0"/>
              </a:spcBef>
              <a:spcAft>
                <a:spcPts val="0"/>
              </a:spcAft>
              <a:defRPr/>
            </a:pPr>
            <a:endParaRPr lang="en-US">
              <a:latin typeface="+mn-lt"/>
            </a:endParaRPr>
          </a:p>
        </p:txBody>
      </p:sp>
      <p:sp>
        <p:nvSpPr>
          <p:cNvPr id="140296" name="Freeform 8"/>
          <p:cNvSpPr>
            <a:spLocks/>
          </p:cNvSpPr>
          <p:nvPr/>
        </p:nvSpPr>
        <p:spPr bwMode="auto">
          <a:xfrm>
            <a:off x="4795838" y="2187575"/>
            <a:ext cx="3128962" cy="412750"/>
          </a:xfrm>
          <a:custGeom>
            <a:avLst/>
            <a:gdLst>
              <a:gd name="T0" fmla="*/ 1628 w 1971"/>
              <a:gd name="T1" fmla="*/ 0 h 522"/>
              <a:gd name="T2" fmla="*/ 0 w 1971"/>
              <a:gd name="T3" fmla="*/ 0 h 522"/>
              <a:gd name="T4" fmla="*/ 0 w 1971"/>
              <a:gd name="T5" fmla="*/ 522 h 522"/>
              <a:gd name="T6" fmla="*/ 1971 w 1971"/>
              <a:gd name="T7" fmla="*/ 522 h 522"/>
              <a:gd name="T8" fmla="*/ 1628 w 1971"/>
              <a:gd name="T9" fmla="*/ 0 h 522"/>
            </a:gdLst>
            <a:ahLst/>
            <a:cxnLst>
              <a:cxn ang="0">
                <a:pos x="T0" y="T1"/>
              </a:cxn>
              <a:cxn ang="0">
                <a:pos x="T2" y="T3"/>
              </a:cxn>
              <a:cxn ang="0">
                <a:pos x="T4" y="T5"/>
              </a:cxn>
              <a:cxn ang="0">
                <a:pos x="T6" y="T7"/>
              </a:cxn>
              <a:cxn ang="0">
                <a:pos x="T8" y="T9"/>
              </a:cxn>
            </a:cxnLst>
            <a:rect l="0" t="0" r="r" b="b"/>
            <a:pathLst>
              <a:path w="1971" h="522">
                <a:moveTo>
                  <a:pt x="1628" y="0"/>
                </a:moveTo>
                <a:lnTo>
                  <a:pt x="0" y="0"/>
                </a:lnTo>
                <a:lnTo>
                  <a:pt x="0" y="522"/>
                </a:lnTo>
                <a:lnTo>
                  <a:pt x="1971" y="522"/>
                </a:lnTo>
                <a:lnTo>
                  <a:pt x="1628" y="0"/>
                </a:lnTo>
                <a:close/>
              </a:path>
            </a:pathLst>
          </a:custGeom>
          <a:solidFill>
            <a:schemeClr val="accent6"/>
          </a:solidFill>
          <a:ln w="17463">
            <a:solidFill>
              <a:srgbClr val="000000"/>
            </a:solidFill>
            <a:prstDash val="solid"/>
            <a:round/>
            <a:headEnd/>
            <a:tailEnd/>
          </a:ln>
        </p:spPr>
        <p:txBody>
          <a:bodyPr/>
          <a:lstStyle/>
          <a:p>
            <a:pPr fontAlgn="auto">
              <a:spcBef>
                <a:spcPts val="0"/>
              </a:spcBef>
              <a:spcAft>
                <a:spcPts val="0"/>
              </a:spcAft>
              <a:defRPr/>
            </a:pPr>
            <a:endParaRPr lang="en-US">
              <a:latin typeface="+mn-lt"/>
            </a:endParaRPr>
          </a:p>
        </p:txBody>
      </p:sp>
      <p:sp>
        <p:nvSpPr>
          <p:cNvPr id="34832" name="Rectangle 9"/>
          <p:cNvSpPr>
            <a:spLocks noChangeArrowheads="1"/>
          </p:cNvSpPr>
          <p:nvPr/>
        </p:nvSpPr>
        <p:spPr bwMode="auto">
          <a:xfrm>
            <a:off x="1905000" y="2616805"/>
            <a:ext cx="2425700" cy="659795"/>
          </a:xfrm>
          <a:prstGeom prst="rect">
            <a:avLst/>
          </a:prstGeom>
          <a:noFill/>
          <a:ln w="9525">
            <a:noFill/>
            <a:miter lim="800000"/>
            <a:headEnd/>
            <a:tailEnd/>
          </a:ln>
        </p:spPr>
        <p:txBody>
          <a:bodyPr wrap="square" lIns="106644" tIns="52387" rIns="106644" bIns="52387">
            <a:spAutoFit/>
          </a:bodyPr>
          <a:lstStyle/>
          <a:p>
            <a:pPr defTabSz="1077913" eaLnBrk="0" hangingPunct="0">
              <a:lnSpc>
                <a:spcPct val="90000"/>
              </a:lnSpc>
            </a:pPr>
            <a:r>
              <a:rPr lang="en-US" sz="2000" b="1" dirty="0" smtClean="0"/>
              <a:t>Recovery (After Failure):</a:t>
            </a:r>
            <a:endParaRPr lang="en-US" sz="2000" b="1" dirty="0"/>
          </a:p>
        </p:txBody>
      </p:sp>
      <p:sp>
        <p:nvSpPr>
          <p:cNvPr id="34833" name="Rectangle 10"/>
          <p:cNvSpPr>
            <a:spLocks noChangeArrowheads="1"/>
          </p:cNvSpPr>
          <p:nvPr/>
        </p:nvSpPr>
        <p:spPr bwMode="auto">
          <a:xfrm>
            <a:off x="4870450" y="2706688"/>
            <a:ext cx="2790031" cy="382587"/>
          </a:xfrm>
          <a:prstGeom prst="rect">
            <a:avLst/>
          </a:prstGeom>
          <a:noFill/>
          <a:ln w="9525">
            <a:noFill/>
            <a:miter lim="800000"/>
            <a:headEnd/>
            <a:tailEnd/>
          </a:ln>
        </p:spPr>
        <p:txBody>
          <a:bodyPr wrap="square" lIns="106644" tIns="52387" rIns="106644" bIns="52387">
            <a:spAutoFit/>
          </a:bodyPr>
          <a:lstStyle/>
          <a:p>
            <a:pPr defTabSz="1077913" eaLnBrk="0" hangingPunct="0">
              <a:lnSpc>
                <a:spcPct val="90000"/>
              </a:lnSpc>
            </a:pPr>
            <a:r>
              <a:rPr lang="en-US" sz="2000" b="1" dirty="0"/>
              <a:t>Adaptability:</a:t>
            </a:r>
          </a:p>
        </p:txBody>
      </p:sp>
      <p:sp>
        <p:nvSpPr>
          <p:cNvPr id="34834" name="Rectangle 11"/>
          <p:cNvSpPr>
            <a:spLocks noChangeArrowheads="1"/>
          </p:cNvSpPr>
          <p:nvPr/>
        </p:nvSpPr>
        <p:spPr bwMode="auto">
          <a:xfrm>
            <a:off x="5160963" y="4619625"/>
            <a:ext cx="1768475" cy="382588"/>
          </a:xfrm>
          <a:prstGeom prst="rect">
            <a:avLst/>
          </a:prstGeom>
          <a:noFill/>
          <a:ln w="9525">
            <a:noFill/>
            <a:miter lim="800000"/>
            <a:headEnd/>
            <a:tailEnd/>
          </a:ln>
        </p:spPr>
        <p:txBody>
          <a:bodyPr wrap="none" lIns="106644" tIns="52387" rIns="106644" bIns="52387">
            <a:spAutoFit/>
          </a:bodyPr>
          <a:lstStyle/>
          <a:p>
            <a:pPr defTabSz="1077913" eaLnBrk="0" hangingPunct="0">
              <a:lnSpc>
                <a:spcPct val="90000"/>
              </a:lnSpc>
            </a:pPr>
            <a:r>
              <a:rPr lang="en-US" sz="2000" b="1"/>
              <a:t>Spontaneity:</a:t>
            </a:r>
          </a:p>
        </p:txBody>
      </p:sp>
      <p:sp>
        <p:nvSpPr>
          <p:cNvPr id="34835" name="Rectangle 12"/>
          <p:cNvSpPr>
            <a:spLocks noChangeArrowheads="1"/>
          </p:cNvSpPr>
          <p:nvPr/>
        </p:nvSpPr>
        <p:spPr bwMode="auto">
          <a:xfrm>
            <a:off x="2486025" y="4619625"/>
            <a:ext cx="1185863" cy="382588"/>
          </a:xfrm>
          <a:prstGeom prst="rect">
            <a:avLst/>
          </a:prstGeom>
          <a:noFill/>
          <a:ln w="9525">
            <a:noFill/>
            <a:miter lim="800000"/>
            <a:headEnd/>
            <a:tailEnd/>
          </a:ln>
        </p:spPr>
        <p:txBody>
          <a:bodyPr wrap="none" lIns="106644" tIns="52387" rIns="106644" bIns="52387">
            <a:spAutoFit/>
          </a:bodyPr>
          <a:lstStyle/>
          <a:p>
            <a:pPr defTabSz="1077913" eaLnBrk="0" hangingPunct="0">
              <a:lnSpc>
                <a:spcPct val="90000"/>
              </a:lnSpc>
            </a:pPr>
            <a:r>
              <a:rPr lang="en-US" sz="2000" b="1"/>
              <a:t>Coping:</a:t>
            </a:r>
          </a:p>
        </p:txBody>
      </p:sp>
      <p:sp>
        <p:nvSpPr>
          <p:cNvPr id="34836" name="Rectangle 13"/>
          <p:cNvSpPr>
            <a:spLocks noChangeArrowheads="1"/>
          </p:cNvSpPr>
          <p:nvPr/>
        </p:nvSpPr>
        <p:spPr bwMode="auto">
          <a:xfrm>
            <a:off x="1693863" y="3248025"/>
            <a:ext cx="3038475" cy="1006475"/>
          </a:xfrm>
          <a:prstGeom prst="rect">
            <a:avLst/>
          </a:prstGeom>
          <a:noFill/>
          <a:ln w="9525">
            <a:noFill/>
            <a:miter lim="800000"/>
            <a:headEnd/>
            <a:tailEnd/>
          </a:ln>
        </p:spPr>
        <p:txBody>
          <a:bodyPr lIns="106644" tIns="52387" rIns="106644" bIns="52387">
            <a:spAutoFit/>
          </a:bodyPr>
          <a:lstStyle/>
          <a:p>
            <a:pPr defTabSz="1077913" eaLnBrk="0" hangingPunct="0">
              <a:lnSpc>
                <a:spcPct val="90000"/>
              </a:lnSpc>
            </a:pPr>
            <a:r>
              <a:rPr lang="en-US" sz="2100" b="1" dirty="0"/>
              <a:t>employee response</a:t>
            </a:r>
          </a:p>
          <a:p>
            <a:pPr defTabSz="1077913" eaLnBrk="0" hangingPunct="0">
              <a:lnSpc>
                <a:spcPct val="90000"/>
              </a:lnSpc>
            </a:pPr>
            <a:r>
              <a:rPr lang="en-US" sz="2100" b="1" dirty="0"/>
              <a:t>to service delivery</a:t>
            </a:r>
          </a:p>
          <a:p>
            <a:pPr defTabSz="1077913" eaLnBrk="0" hangingPunct="0">
              <a:lnSpc>
                <a:spcPct val="90000"/>
              </a:lnSpc>
            </a:pPr>
            <a:r>
              <a:rPr lang="en-US" sz="2100" b="1" dirty="0"/>
              <a:t>system failure</a:t>
            </a:r>
          </a:p>
        </p:txBody>
      </p:sp>
      <p:sp>
        <p:nvSpPr>
          <p:cNvPr id="34837" name="Rectangle 14"/>
          <p:cNvSpPr>
            <a:spLocks noChangeArrowheads="1"/>
          </p:cNvSpPr>
          <p:nvPr/>
        </p:nvSpPr>
        <p:spPr bwMode="auto">
          <a:xfrm>
            <a:off x="4870450" y="3248025"/>
            <a:ext cx="3006725" cy="1006475"/>
          </a:xfrm>
          <a:prstGeom prst="rect">
            <a:avLst/>
          </a:prstGeom>
          <a:noFill/>
          <a:ln w="9525">
            <a:noFill/>
            <a:miter lim="800000"/>
            <a:headEnd/>
            <a:tailEnd/>
          </a:ln>
        </p:spPr>
        <p:txBody>
          <a:bodyPr lIns="106644" tIns="52387" rIns="106644" bIns="52387">
            <a:spAutoFit/>
          </a:bodyPr>
          <a:lstStyle/>
          <a:p>
            <a:pPr defTabSz="1077913" eaLnBrk="0" hangingPunct="0">
              <a:lnSpc>
                <a:spcPct val="90000"/>
              </a:lnSpc>
            </a:pPr>
            <a:r>
              <a:rPr lang="en-US" sz="2100" b="1" dirty="0"/>
              <a:t>employee response</a:t>
            </a:r>
          </a:p>
          <a:p>
            <a:pPr defTabSz="1077913" eaLnBrk="0" hangingPunct="0">
              <a:lnSpc>
                <a:spcPct val="90000"/>
              </a:lnSpc>
            </a:pPr>
            <a:r>
              <a:rPr lang="en-US" sz="2100" b="1" dirty="0"/>
              <a:t>to customer needs</a:t>
            </a:r>
          </a:p>
          <a:p>
            <a:pPr defTabSz="1077913" eaLnBrk="0" hangingPunct="0">
              <a:lnSpc>
                <a:spcPct val="90000"/>
              </a:lnSpc>
            </a:pPr>
            <a:r>
              <a:rPr lang="en-US" sz="2100" b="1" dirty="0"/>
              <a:t>and requests</a:t>
            </a:r>
          </a:p>
        </p:txBody>
      </p:sp>
      <p:sp>
        <p:nvSpPr>
          <p:cNvPr id="34838" name="Rectangle 15"/>
          <p:cNvSpPr>
            <a:spLocks noChangeArrowheads="1"/>
          </p:cNvSpPr>
          <p:nvPr/>
        </p:nvSpPr>
        <p:spPr bwMode="auto">
          <a:xfrm>
            <a:off x="1720850" y="5153025"/>
            <a:ext cx="3032125" cy="706438"/>
          </a:xfrm>
          <a:prstGeom prst="rect">
            <a:avLst/>
          </a:prstGeom>
          <a:noFill/>
          <a:ln w="9525">
            <a:noFill/>
            <a:miter lim="800000"/>
            <a:headEnd/>
            <a:tailEnd/>
          </a:ln>
        </p:spPr>
        <p:txBody>
          <a:bodyPr wrap="none" lIns="106644" tIns="52387" rIns="106644" bIns="52387">
            <a:spAutoFit/>
          </a:bodyPr>
          <a:lstStyle/>
          <a:p>
            <a:pPr defTabSz="1077913" eaLnBrk="0" hangingPunct="0">
              <a:lnSpc>
                <a:spcPct val="90000"/>
              </a:lnSpc>
            </a:pPr>
            <a:r>
              <a:rPr lang="en-US" sz="2100" b="1"/>
              <a:t>employee response</a:t>
            </a:r>
          </a:p>
          <a:p>
            <a:pPr defTabSz="1077913" eaLnBrk="0" hangingPunct="0">
              <a:lnSpc>
                <a:spcPct val="90000"/>
              </a:lnSpc>
            </a:pPr>
            <a:r>
              <a:rPr lang="en-US" sz="2100" b="1"/>
              <a:t>to problem customers</a:t>
            </a:r>
          </a:p>
        </p:txBody>
      </p:sp>
      <p:sp>
        <p:nvSpPr>
          <p:cNvPr id="34839" name="Rectangle 16"/>
          <p:cNvSpPr>
            <a:spLocks noChangeArrowheads="1"/>
          </p:cNvSpPr>
          <p:nvPr/>
        </p:nvSpPr>
        <p:spPr bwMode="auto">
          <a:xfrm>
            <a:off x="4891088" y="5076825"/>
            <a:ext cx="2944812" cy="1008063"/>
          </a:xfrm>
          <a:prstGeom prst="rect">
            <a:avLst/>
          </a:prstGeom>
          <a:noFill/>
          <a:ln w="9525">
            <a:noFill/>
            <a:miter lim="800000"/>
            <a:headEnd/>
            <a:tailEnd/>
          </a:ln>
        </p:spPr>
        <p:txBody>
          <a:bodyPr wrap="none" lIns="106644" tIns="52387" rIns="106644" bIns="52387">
            <a:spAutoFit/>
          </a:bodyPr>
          <a:lstStyle/>
          <a:p>
            <a:pPr defTabSz="1077913" eaLnBrk="0" hangingPunct="0">
              <a:lnSpc>
                <a:spcPct val="90000"/>
              </a:lnSpc>
            </a:pPr>
            <a:r>
              <a:rPr lang="en-US" sz="2100" b="1"/>
              <a:t>unprompted and</a:t>
            </a:r>
          </a:p>
          <a:p>
            <a:pPr defTabSz="1077913" eaLnBrk="0" hangingPunct="0">
              <a:lnSpc>
                <a:spcPct val="90000"/>
              </a:lnSpc>
            </a:pPr>
            <a:r>
              <a:rPr lang="en-US" sz="2100" b="1"/>
              <a:t>unsolicited employee</a:t>
            </a:r>
          </a:p>
          <a:p>
            <a:pPr defTabSz="1077913" eaLnBrk="0" hangingPunct="0">
              <a:lnSpc>
                <a:spcPct val="90000"/>
              </a:lnSpc>
            </a:pPr>
            <a:r>
              <a:rPr lang="en-US" sz="2100" b="1"/>
              <a:t>actions and attitudes</a:t>
            </a:r>
          </a:p>
        </p:txBody>
      </p:sp>
      <p:sp>
        <p:nvSpPr>
          <p:cNvPr id="34841"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F76EF18-B331-4E89-9B85-D6F0A5AEF50F}" type="slidenum">
              <a:rPr lang="en-US" sz="1000">
                <a:solidFill>
                  <a:srgbClr val="51253A"/>
                </a:solidFill>
                <a:latin typeface="Times New Roman" pitchFamily="18" charset="0"/>
              </a:rPr>
              <a:pPr algn="r"/>
              <a:t>36</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black"/>
                </a:solidFill>
              </a:rPr>
              <a:t>Common Themes in Critical: Source of customer satisfaction/dissatisfaction in memorable </a:t>
            </a:r>
            <a:br>
              <a:rPr lang="en-US" sz="2800" dirty="0">
                <a:solidFill>
                  <a:prstClr val="black"/>
                </a:solidFill>
              </a:rPr>
            </a:br>
            <a:r>
              <a:rPr lang="en-US" sz="2800" dirty="0">
                <a:solidFill>
                  <a:prstClr val="black"/>
                </a:solidFill>
              </a:rPr>
              <a:t>Service Encounters.</a:t>
            </a:r>
            <a:endParaRPr lang="en-MY" dirty="0"/>
          </a:p>
        </p:txBody>
      </p:sp>
      <p:sp>
        <p:nvSpPr>
          <p:cNvPr id="4" name="Content Placeholder 3"/>
          <p:cNvSpPr>
            <a:spLocks noGrp="1"/>
          </p:cNvSpPr>
          <p:nvPr>
            <p:ph idx="1"/>
          </p:nvPr>
        </p:nvSpPr>
        <p:spPr/>
        <p:txBody>
          <a:bodyPr/>
          <a:lstStyle/>
          <a:p>
            <a:pPr algn="just"/>
            <a:r>
              <a:rPr lang="en-MY" sz="2100" kern="1200" dirty="0" smtClean="0">
                <a:latin typeface="Arial" charset="0"/>
                <a:cs typeface="+mn-cs"/>
              </a:rPr>
              <a:t>The </a:t>
            </a:r>
            <a:r>
              <a:rPr lang="en-MY" sz="2100" kern="1200" dirty="0">
                <a:latin typeface="Arial" charset="0"/>
                <a:cs typeface="+mn-cs"/>
              </a:rPr>
              <a:t>first theme includes </a:t>
            </a:r>
            <a:r>
              <a:rPr lang="en-MY" sz="2100" b="1" kern="1200" dirty="0">
                <a:solidFill>
                  <a:srgbClr val="FF0000"/>
                </a:solidFill>
                <a:latin typeface="Arial" charset="0"/>
                <a:cs typeface="+mn-cs"/>
              </a:rPr>
              <a:t>all incidents in which there has been a failure of the service delivery system </a:t>
            </a:r>
            <a:r>
              <a:rPr lang="en-MY" sz="2100" kern="1200" dirty="0">
                <a:latin typeface="Arial" charset="0"/>
                <a:cs typeface="+mn-cs"/>
              </a:rPr>
              <a:t>and </a:t>
            </a:r>
            <a:r>
              <a:rPr lang="en-MY" sz="2100" b="1" kern="1200" dirty="0">
                <a:solidFill>
                  <a:srgbClr val="FF0000"/>
                </a:solidFill>
                <a:latin typeface="Arial" charset="0"/>
                <a:cs typeface="+mn-cs"/>
              </a:rPr>
              <a:t>an employee is required to respond</a:t>
            </a:r>
            <a:r>
              <a:rPr lang="en-MY" sz="2100" kern="1200" dirty="0">
                <a:latin typeface="Arial" charset="0"/>
                <a:cs typeface="+mn-cs"/>
              </a:rPr>
              <a:t> in some way to consumer complaints and disappointment</a:t>
            </a:r>
            <a:r>
              <a:rPr lang="en-MY" sz="2100" kern="1200" dirty="0" smtClean="0">
                <a:latin typeface="Arial" charset="0"/>
                <a:cs typeface="+mn-cs"/>
              </a:rPr>
              <a:t>.</a:t>
            </a:r>
          </a:p>
          <a:p>
            <a:pPr algn="just"/>
            <a:r>
              <a:rPr lang="en-MY" sz="2100" kern="1200" dirty="0" smtClean="0">
                <a:latin typeface="Arial" charset="0"/>
                <a:cs typeface="+mn-cs"/>
              </a:rPr>
              <a:t>The second theme underlying the service encounter in </a:t>
            </a:r>
            <a:r>
              <a:rPr lang="en-MY" sz="2100" b="1" kern="1200" dirty="0" smtClean="0">
                <a:solidFill>
                  <a:srgbClr val="FF0000"/>
                </a:solidFill>
                <a:latin typeface="Arial" charset="0"/>
                <a:cs typeface="+mn-cs"/>
              </a:rPr>
              <a:t>how adaptable the service delivery system is when the customer has special needs or requests that place demand on process.</a:t>
            </a:r>
          </a:p>
          <a:p>
            <a:pPr algn="just"/>
            <a:r>
              <a:rPr lang="en-MY" sz="2100" kern="1200" dirty="0">
                <a:latin typeface="Arial" charset="0"/>
                <a:cs typeface="+mn-cs"/>
              </a:rPr>
              <a:t>The third theme reflect employee spontaneity in delivering memorable good or poor </a:t>
            </a:r>
            <a:r>
              <a:rPr lang="en-MY" sz="2100" kern="1200" dirty="0" smtClean="0">
                <a:latin typeface="Arial" charset="0"/>
                <a:cs typeface="+mn-cs"/>
              </a:rPr>
              <a:t>service. Like Special attention, being treated like royalty.</a:t>
            </a:r>
          </a:p>
          <a:p>
            <a:pPr algn="ctr"/>
            <a:r>
              <a:rPr lang="en-MY" sz="2100" b="1" kern="1200" dirty="0" smtClean="0">
                <a:solidFill>
                  <a:srgbClr val="FF0000"/>
                </a:solidFill>
                <a:latin typeface="Arial" charset="0"/>
                <a:cs typeface="+mn-cs"/>
              </a:rPr>
              <a:t>ROUDENESS</a:t>
            </a:r>
            <a:r>
              <a:rPr lang="en-MY" sz="2100" b="1" kern="1200" dirty="0">
                <a:solidFill>
                  <a:srgbClr val="FF0000"/>
                </a:solidFill>
                <a:latin typeface="Arial" charset="0"/>
                <a:cs typeface="+mn-cs"/>
              </a:rPr>
              <a:t>, STEALING, DISCRIMINATION, IGNORING THE </a:t>
            </a:r>
            <a:r>
              <a:rPr lang="en-MY" sz="2100" b="1" kern="1200" dirty="0" smtClean="0">
                <a:solidFill>
                  <a:srgbClr val="FF0000"/>
                </a:solidFill>
                <a:latin typeface="Arial" charset="0"/>
                <a:cs typeface="+mn-cs"/>
              </a:rPr>
              <a:t>CUSTOMERS.</a:t>
            </a:r>
            <a:endParaRPr lang="en-MY" sz="2100" b="1" kern="1200" dirty="0">
              <a:solidFill>
                <a:srgbClr val="FF0000"/>
              </a:solidFill>
              <a:latin typeface="Arial" charset="0"/>
              <a:cs typeface="+mn-cs"/>
            </a:endParaRPr>
          </a:p>
          <a:p>
            <a:pPr algn="just"/>
            <a:endParaRPr lang="en-MY" sz="2100" kern="1200" dirty="0">
              <a:latin typeface="Arial" charset="0"/>
              <a:cs typeface="+mn-cs"/>
            </a:endParaRPr>
          </a:p>
        </p:txBody>
      </p:sp>
    </p:spTree>
    <p:extLst>
      <p:ext uri="{BB962C8B-B14F-4D97-AF65-F5344CB8AC3E}">
        <p14:creationId xmlns:p14="http://schemas.microsoft.com/office/powerpoint/2010/main" val="3066665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black"/>
                </a:solidFill>
              </a:rPr>
              <a:t>Common Themes in Critical: Source of customer satisfaction/dissatisfaction in memorable </a:t>
            </a:r>
            <a:br>
              <a:rPr lang="en-US" sz="2800" dirty="0">
                <a:solidFill>
                  <a:prstClr val="black"/>
                </a:solidFill>
              </a:rPr>
            </a:br>
            <a:r>
              <a:rPr lang="en-US" sz="2800" dirty="0">
                <a:solidFill>
                  <a:prstClr val="black"/>
                </a:solidFill>
              </a:rPr>
              <a:t>Service Encounters.</a:t>
            </a:r>
            <a:endParaRPr lang="en-MY" dirty="0"/>
          </a:p>
        </p:txBody>
      </p:sp>
      <p:sp>
        <p:nvSpPr>
          <p:cNvPr id="4" name="Content Placeholder 3"/>
          <p:cNvSpPr>
            <a:spLocks noGrp="1"/>
          </p:cNvSpPr>
          <p:nvPr>
            <p:ph idx="1"/>
          </p:nvPr>
        </p:nvSpPr>
        <p:spPr/>
        <p:txBody>
          <a:bodyPr/>
          <a:lstStyle/>
          <a:p>
            <a:pPr algn="just"/>
            <a:r>
              <a:rPr lang="en-MY" sz="2100" kern="1200" dirty="0" smtClean="0">
                <a:latin typeface="Arial" charset="0"/>
                <a:cs typeface="+mn-cs"/>
              </a:rPr>
              <a:t> Employees described many incidents in which customers were the cause of their own dissatisfaction. Such customers were basically uncooperative – that is, unwilling to cooperate with the service provider.</a:t>
            </a:r>
          </a:p>
          <a:p>
            <a:pPr algn="just"/>
            <a:r>
              <a:rPr lang="en-MY" sz="2100" kern="1200" dirty="0" smtClean="0">
                <a:latin typeface="Arial" charset="0"/>
                <a:cs typeface="+mn-cs"/>
              </a:rPr>
              <a:t>The term Coping is used to describe these incidents because </a:t>
            </a:r>
            <a:r>
              <a:rPr lang="en-MY" sz="2100" b="1" kern="1200" dirty="0" smtClean="0">
                <a:solidFill>
                  <a:srgbClr val="FF0000"/>
                </a:solidFill>
                <a:latin typeface="Arial" charset="0"/>
                <a:cs typeface="+mn-cs"/>
              </a:rPr>
              <a:t>coping is the behaviour generally required of employees to handle problem customer encounters.</a:t>
            </a:r>
            <a:endParaRPr lang="en-MY" sz="2100" b="1" kern="1200" dirty="0">
              <a:solidFill>
                <a:srgbClr val="FF0000"/>
              </a:solidFill>
              <a:latin typeface="Arial" charset="0"/>
              <a:cs typeface="+mn-cs"/>
            </a:endParaRPr>
          </a:p>
        </p:txBody>
      </p:sp>
    </p:spTree>
    <p:extLst>
      <p:ext uri="{BB962C8B-B14F-4D97-AF65-F5344CB8AC3E}">
        <p14:creationId xmlns:p14="http://schemas.microsoft.com/office/powerpoint/2010/main" val="1656193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mtClean="0"/>
              <a:t>Recovery</a:t>
            </a:r>
          </a:p>
        </p:txBody>
      </p:sp>
      <p:pic>
        <p:nvPicPr>
          <p:cNvPr id="35842" name="Picture 3"/>
          <p:cNvPicPr>
            <a:picLocks noChangeAspect="1" noChangeArrowheads="1"/>
          </p:cNvPicPr>
          <p:nvPr/>
        </p:nvPicPr>
        <p:blipFill>
          <a:blip r:embed="rId2"/>
          <a:srcRect/>
          <a:stretch>
            <a:fillRect/>
          </a:stretch>
        </p:blipFill>
        <p:spPr bwMode="auto">
          <a:xfrm>
            <a:off x="381000" y="2228850"/>
            <a:ext cx="8763000" cy="2266950"/>
          </a:xfrm>
          <a:prstGeom prst="rect">
            <a:avLst/>
          </a:prstGeom>
          <a:noFill/>
          <a:ln w="9525">
            <a:noFill/>
            <a:miter lim="800000"/>
            <a:headEnd/>
            <a:tailEnd/>
          </a:ln>
        </p:spPr>
      </p:pic>
      <p:sp>
        <p:nvSpPr>
          <p:cNvPr id="3584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CD5A92CF-591F-4021-966A-2CE075215409}" type="slidenum">
              <a:rPr lang="en-US" sz="1000">
                <a:solidFill>
                  <a:srgbClr val="51253A"/>
                </a:solidFill>
                <a:latin typeface="Times New Roman" pitchFamily="18" charset="0"/>
              </a:rPr>
              <a:pPr algn="r"/>
              <a:t>39</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Grp="1" noChangeArrowheads="1"/>
          </p:cNvSpPr>
          <p:nvPr>
            <p:ph type="title"/>
          </p:nvPr>
        </p:nvSpPr>
        <p:spPr/>
        <p:txBody>
          <a:bodyPr/>
          <a:lstStyle/>
          <a:p>
            <a:r>
              <a:rPr lang="en-US" smtClean="0"/>
              <a:t>The customer is . . .</a:t>
            </a:r>
          </a:p>
        </p:txBody>
      </p:sp>
      <p:sp>
        <p:nvSpPr>
          <p:cNvPr id="16386" name="Rectangle 5"/>
          <p:cNvSpPr>
            <a:spLocks noGrp="1" noChangeArrowheads="1"/>
          </p:cNvSpPr>
          <p:nvPr>
            <p:ph type="body" idx="1"/>
          </p:nvPr>
        </p:nvSpPr>
        <p:spPr/>
        <p:txBody>
          <a:bodyPr/>
          <a:lstStyle/>
          <a:p>
            <a:pPr marL="0" indent="0">
              <a:buFont typeface="Wingdings" pitchFamily="2" charset="2"/>
              <a:buNone/>
            </a:pPr>
            <a:r>
              <a:rPr lang="en-US" smtClean="0"/>
              <a:t>Anyone who receives the company’s services, including:</a:t>
            </a:r>
          </a:p>
          <a:p>
            <a:pPr lvl="1">
              <a:buClr>
                <a:srgbClr val="A34B73"/>
              </a:buClr>
            </a:pPr>
            <a:r>
              <a:rPr lang="en-US" smtClean="0">
                <a:solidFill>
                  <a:srgbClr val="51253A"/>
                </a:solidFill>
              </a:rPr>
              <a:t>external customers (outside the organization, business customers, suppliers, partners, end consumers)</a:t>
            </a:r>
          </a:p>
          <a:p>
            <a:pPr lvl="4"/>
            <a:endParaRPr lang="en-US" smtClean="0"/>
          </a:p>
          <a:p>
            <a:pPr lvl="1">
              <a:buClr>
                <a:srgbClr val="A34B73"/>
              </a:buClr>
            </a:pPr>
            <a:r>
              <a:rPr lang="en-US" smtClean="0">
                <a:solidFill>
                  <a:srgbClr val="51253A"/>
                </a:solidFill>
              </a:rPr>
              <a:t>internal customers (inside the organization, e.g., other departments, fellow employees)</a:t>
            </a:r>
          </a:p>
          <a:p>
            <a:pPr lvl="1">
              <a:buClr>
                <a:srgbClr val="A34B73"/>
              </a:buClr>
            </a:pPr>
            <a:endParaRPr lang="en-US" smtClean="0">
              <a:solidFill>
                <a:srgbClr val="51253A"/>
              </a:solidFill>
            </a:endParaRPr>
          </a:p>
        </p:txBody>
      </p:sp>
      <p:sp>
        <p:nvSpPr>
          <p:cNvPr id="16388"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5E3583B6-8447-4E41-A247-7C1EE0D69BE5}" type="slidenum">
              <a:rPr lang="en-US" sz="1000">
                <a:solidFill>
                  <a:srgbClr val="51253A"/>
                </a:solidFill>
                <a:latin typeface="Times New Roman" pitchFamily="18" charset="0"/>
              </a:rPr>
              <a:pPr algn="r"/>
              <a:t>4</a:t>
            </a:fld>
            <a:endParaRPr lang="en-US" sz="1000">
              <a:solidFill>
                <a:srgbClr val="51253A"/>
              </a:solidFill>
              <a:latin typeface="Times New Roman" pitchFamily="18" charset="0"/>
            </a:endParaRPr>
          </a:p>
        </p:txBody>
      </p:sp>
    </p:spTree>
  </p:cSld>
  <p:clrMapOvr>
    <a:masterClrMapping/>
  </p:clrMapOvr>
  <p:transition spd="med">
    <p:cut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Adaptability</a:t>
            </a:r>
          </a:p>
        </p:txBody>
      </p:sp>
      <p:pic>
        <p:nvPicPr>
          <p:cNvPr id="36866" name="Picture 2"/>
          <p:cNvPicPr>
            <a:picLocks noChangeAspect="1" noChangeArrowheads="1"/>
          </p:cNvPicPr>
          <p:nvPr/>
        </p:nvPicPr>
        <p:blipFill>
          <a:blip r:embed="rId2"/>
          <a:srcRect/>
          <a:stretch>
            <a:fillRect/>
          </a:stretch>
        </p:blipFill>
        <p:spPr bwMode="auto">
          <a:xfrm>
            <a:off x="381000" y="2286000"/>
            <a:ext cx="8763000" cy="657225"/>
          </a:xfrm>
          <a:prstGeom prst="rect">
            <a:avLst/>
          </a:prstGeom>
          <a:noFill/>
          <a:ln w="9525">
            <a:noFill/>
            <a:miter lim="800000"/>
            <a:headEnd/>
            <a:tailEnd/>
          </a:ln>
        </p:spPr>
      </p:pic>
      <p:pic>
        <p:nvPicPr>
          <p:cNvPr id="36867" name="Picture 3"/>
          <p:cNvPicPr>
            <a:picLocks noChangeAspect="1" noChangeArrowheads="1"/>
          </p:cNvPicPr>
          <p:nvPr/>
        </p:nvPicPr>
        <p:blipFill>
          <a:blip r:embed="rId3"/>
          <a:srcRect/>
          <a:stretch>
            <a:fillRect/>
          </a:stretch>
        </p:blipFill>
        <p:spPr bwMode="auto">
          <a:xfrm>
            <a:off x="438150" y="2943225"/>
            <a:ext cx="8705850" cy="1628775"/>
          </a:xfrm>
          <a:prstGeom prst="rect">
            <a:avLst/>
          </a:prstGeom>
          <a:noFill/>
          <a:ln w="9525">
            <a:noFill/>
            <a:miter lim="800000"/>
            <a:headEnd/>
            <a:tailEnd/>
          </a:ln>
        </p:spPr>
      </p:pic>
      <p:sp>
        <p:nvSpPr>
          <p:cNvPr id="36869"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64F3AA83-016A-4675-818F-24680AEF3E8C}" type="slidenum">
              <a:rPr lang="en-US" sz="1000">
                <a:solidFill>
                  <a:srgbClr val="51253A"/>
                </a:solidFill>
                <a:latin typeface="Times New Roman" pitchFamily="18" charset="0"/>
              </a:rPr>
              <a:pPr algn="r"/>
              <a:t>40</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mtClean="0"/>
              <a:t>Spontaneity</a:t>
            </a:r>
          </a:p>
        </p:txBody>
      </p:sp>
      <p:pic>
        <p:nvPicPr>
          <p:cNvPr id="37890" name="Picture 2"/>
          <p:cNvPicPr>
            <a:picLocks noChangeAspect="1" noChangeArrowheads="1"/>
          </p:cNvPicPr>
          <p:nvPr/>
        </p:nvPicPr>
        <p:blipFill>
          <a:blip r:embed="rId2"/>
          <a:srcRect/>
          <a:stretch>
            <a:fillRect/>
          </a:stretch>
        </p:blipFill>
        <p:spPr bwMode="auto">
          <a:xfrm>
            <a:off x="381000" y="2314575"/>
            <a:ext cx="8763000" cy="657225"/>
          </a:xfrm>
          <a:prstGeom prst="rect">
            <a:avLst/>
          </a:prstGeom>
          <a:noFill/>
          <a:ln w="9525">
            <a:noFill/>
            <a:miter lim="800000"/>
            <a:headEnd/>
            <a:tailEnd/>
          </a:ln>
        </p:spPr>
      </p:pic>
      <p:pic>
        <p:nvPicPr>
          <p:cNvPr id="37891" name="Picture 3"/>
          <p:cNvPicPr>
            <a:picLocks noChangeAspect="1" noChangeArrowheads="1"/>
          </p:cNvPicPr>
          <p:nvPr/>
        </p:nvPicPr>
        <p:blipFill>
          <a:blip r:embed="rId3"/>
          <a:srcRect/>
          <a:stretch>
            <a:fillRect/>
          </a:stretch>
        </p:blipFill>
        <p:spPr bwMode="auto">
          <a:xfrm>
            <a:off x="409575" y="2971800"/>
            <a:ext cx="8734425" cy="1476375"/>
          </a:xfrm>
          <a:prstGeom prst="rect">
            <a:avLst/>
          </a:prstGeom>
          <a:noFill/>
          <a:ln w="9525">
            <a:noFill/>
            <a:miter lim="800000"/>
            <a:headEnd/>
            <a:tailEnd/>
          </a:ln>
        </p:spPr>
      </p:pic>
      <p:sp>
        <p:nvSpPr>
          <p:cNvPr id="37893"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5B723DDD-D420-461E-B7E6-05843B4A1B9E}" type="slidenum">
              <a:rPr lang="en-US" sz="1000">
                <a:solidFill>
                  <a:srgbClr val="51253A"/>
                </a:solidFill>
                <a:latin typeface="Times New Roman" pitchFamily="18" charset="0"/>
              </a:rPr>
              <a:pPr algn="r"/>
              <a:t>41</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smtClean="0"/>
              <a:t>Coping</a:t>
            </a:r>
          </a:p>
        </p:txBody>
      </p:sp>
      <p:pic>
        <p:nvPicPr>
          <p:cNvPr id="38914" name="Picture 2"/>
          <p:cNvPicPr>
            <a:picLocks noChangeAspect="1" noChangeArrowheads="1"/>
          </p:cNvPicPr>
          <p:nvPr/>
        </p:nvPicPr>
        <p:blipFill>
          <a:blip r:embed="rId2"/>
          <a:srcRect/>
          <a:stretch>
            <a:fillRect/>
          </a:stretch>
        </p:blipFill>
        <p:spPr bwMode="auto">
          <a:xfrm>
            <a:off x="381000" y="2390775"/>
            <a:ext cx="8763000" cy="657225"/>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409575" y="3048000"/>
            <a:ext cx="8734425" cy="1028700"/>
          </a:xfrm>
          <a:prstGeom prst="rect">
            <a:avLst/>
          </a:prstGeom>
          <a:noFill/>
          <a:ln w="9525">
            <a:noFill/>
            <a:miter lim="800000"/>
            <a:headEnd/>
            <a:tailEnd/>
          </a:ln>
        </p:spPr>
      </p:pic>
      <p:sp>
        <p:nvSpPr>
          <p:cNvPr id="38917"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15428714-A71A-4A34-9647-F1367500AAD2}" type="slidenum">
              <a:rPr lang="en-US" sz="1000">
                <a:solidFill>
                  <a:srgbClr val="51253A"/>
                </a:solidFill>
                <a:latin typeface="Times New Roman" pitchFamily="18" charset="0"/>
              </a:rPr>
              <a:pPr algn="r"/>
              <a:t>42</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p:txBody>
          <a:bodyPr/>
          <a:lstStyle/>
          <a:p>
            <a:r>
              <a:rPr lang="en-US" dirty="0" smtClean="0"/>
              <a:t>Technology-Based Service Encounter</a:t>
            </a:r>
            <a:endParaRPr lang="en-US" dirty="0" smtClean="0"/>
          </a:p>
        </p:txBody>
      </p:sp>
      <p:sp>
        <p:nvSpPr>
          <p:cNvPr id="30722" name="Rectangle 5"/>
          <p:cNvSpPr>
            <a:spLocks noGrp="1" noChangeArrowheads="1"/>
          </p:cNvSpPr>
          <p:nvPr>
            <p:ph type="body" idx="1"/>
          </p:nvPr>
        </p:nvSpPr>
        <p:spPr/>
        <p:txBody>
          <a:bodyPr/>
          <a:lstStyle/>
          <a:p>
            <a:pPr marL="0" indent="0" algn="just">
              <a:lnSpc>
                <a:spcPct val="90000"/>
              </a:lnSpc>
              <a:buNone/>
            </a:pPr>
            <a:r>
              <a:rPr lang="en-US" dirty="0" smtClean="0"/>
              <a:t>Involve customers interacting with Internet-based services, automated phone services, kiosk services and services delivered via DVD or Video technology.</a:t>
            </a:r>
          </a:p>
          <a:p>
            <a:pPr marL="0" indent="0" algn="just">
              <a:lnSpc>
                <a:spcPct val="90000"/>
              </a:lnSpc>
              <a:buNone/>
            </a:pPr>
            <a:r>
              <a:rPr lang="en-US" dirty="0" smtClean="0"/>
              <a:t>The system referred to as Self-service Technologies (SSTs) as customer essentially provides his or her own service.</a:t>
            </a:r>
            <a:endParaRPr lang="en-US" dirty="0"/>
          </a:p>
        </p:txBody>
      </p:sp>
      <p:sp>
        <p:nvSpPr>
          <p:cNvPr id="30724"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5C01DD5C-47F6-4FEA-81A8-44CD869A0353}" type="slidenum">
              <a:rPr lang="en-US" sz="1000">
                <a:solidFill>
                  <a:srgbClr val="51253A"/>
                </a:solidFill>
                <a:latin typeface="Times New Roman" pitchFamily="18" charset="0"/>
              </a:rPr>
              <a:pPr algn="r"/>
              <a:t>43</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4238273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4"/>
          <p:cNvSpPr>
            <a:spLocks noGrp="1"/>
          </p:cNvSpPr>
          <p:nvPr>
            <p:ph type="title"/>
          </p:nvPr>
        </p:nvSpPr>
        <p:spPr/>
        <p:txBody>
          <a:bodyPr/>
          <a:lstStyle/>
          <a:p>
            <a:r>
              <a:rPr lang="en-US" smtClean="0"/>
              <a:t>Technology-Based Service Encounters</a:t>
            </a:r>
          </a:p>
        </p:txBody>
      </p:sp>
      <p:sp>
        <p:nvSpPr>
          <p:cNvPr id="39938" name="Content Placeholder 5"/>
          <p:cNvSpPr>
            <a:spLocks noGrp="1"/>
          </p:cNvSpPr>
          <p:nvPr>
            <p:ph idx="1"/>
          </p:nvPr>
        </p:nvSpPr>
        <p:spPr>
          <a:xfrm>
            <a:off x="533400" y="1524000"/>
            <a:ext cx="8458200" cy="4830763"/>
          </a:xfrm>
        </p:spPr>
        <p:txBody>
          <a:bodyPr/>
          <a:lstStyle/>
          <a:p>
            <a:r>
              <a:rPr lang="en-US" dirty="0" smtClean="0"/>
              <a:t>Themes for satisfying SSTs</a:t>
            </a:r>
          </a:p>
          <a:p>
            <a:pPr lvl="1">
              <a:buClr>
                <a:srgbClr val="A34B73"/>
              </a:buClr>
            </a:pPr>
            <a:r>
              <a:rPr lang="en-US" dirty="0" smtClean="0">
                <a:solidFill>
                  <a:srgbClr val="51253A"/>
                </a:solidFill>
              </a:rPr>
              <a:t>The technology solved an intensified need</a:t>
            </a:r>
          </a:p>
          <a:p>
            <a:pPr lvl="1">
              <a:buClr>
                <a:srgbClr val="A34B73"/>
              </a:buClr>
            </a:pPr>
            <a:r>
              <a:rPr lang="en-US" dirty="0" smtClean="0">
                <a:solidFill>
                  <a:srgbClr val="51253A"/>
                </a:solidFill>
              </a:rPr>
              <a:t>The technology was better than the alternative</a:t>
            </a:r>
          </a:p>
          <a:p>
            <a:pPr lvl="1">
              <a:buClr>
                <a:srgbClr val="A34B73"/>
              </a:buClr>
            </a:pPr>
            <a:r>
              <a:rPr lang="en-US" dirty="0" smtClean="0">
                <a:solidFill>
                  <a:srgbClr val="51253A"/>
                </a:solidFill>
              </a:rPr>
              <a:t>The technology did its job</a:t>
            </a:r>
          </a:p>
          <a:p>
            <a:r>
              <a:rPr lang="en-US" dirty="0" smtClean="0"/>
              <a:t>Themes for dissatisfying SSTs</a:t>
            </a:r>
          </a:p>
          <a:p>
            <a:pPr lvl="1">
              <a:buClr>
                <a:srgbClr val="A34B73"/>
              </a:buClr>
            </a:pPr>
            <a:r>
              <a:rPr lang="en-US" dirty="0" smtClean="0">
                <a:solidFill>
                  <a:srgbClr val="51253A"/>
                </a:solidFill>
              </a:rPr>
              <a:t>The technology itself failed</a:t>
            </a:r>
          </a:p>
          <a:p>
            <a:pPr lvl="1">
              <a:buClr>
                <a:srgbClr val="A34B73"/>
              </a:buClr>
            </a:pPr>
            <a:r>
              <a:rPr lang="en-US" dirty="0" smtClean="0">
                <a:solidFill>
                  <a:srgbClr val="51253A"/>
                </a:solidFill>
              </a:rPr>
              <a:t>The process failed</a:t>
            </a:r>
          </a:p>
          <a:p>
            <a:pPr lvl="1">
              <a:buClr>
                <a:srgbClr val="A34B73"/>
              </a:buClr>
            </a:pPr>
            <a:r>
              <a:rPr lang="en-US" dirty="0" smtClean="0">
                <a:solidFill>
                  <a:srgbClr val="51253A"/>
                </a:solidFill>
              </a:rPr>
              <a:t>The technology was poorly designed</a:t>
            </a:r>
          </a:p>
          <a:p>
            <a:pPr lvl="1">
              <a:buClr>
                <a:srgbClr val="A34B73"/>
              </a:buClr>
            </a:pPr>
            <a:r>
              <a:rPr lang="en-US" dirty="0" smtClean="0">
                <a:solidFill>
                  <a:srgbClr val="51253A"/>
                </a:solidFill>
              </a:rPr>
              <a:t>The customer did not use the technology properly</a:t>
            </a:r>
          </a:p>
          <a:p>
            <a:pPr lvl="1">
              <a:buClr>
                <a:srgbClr val="A34B73"/>
              </a:buClr>
            </a:pPr>
            <a:endParaRPr lang="en-US" dirty="0" smtClean="0">
              <a:solidFill>
                <a:srgbClr val="51253A"/>
              </a:solidFill>
            </a:endParaRPr>
          </a:p>
        </p:txBody>
      </p:sp>
      <p:sp>
        <p:nvSpPr>
          <p:cNvPr id="39940"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965F304D-B7E1-49B8-A476-8239AF722625}" type="slidenum">
              <a:rPr lang="en-US" sz="1000">
                <a:solidFill>
                  <a:srgbClr val="51253A"/>
                </a:solidFill>
                <a:latin typeface="Times New Roman" pitchFamily="18" charset="0"/>
              </a:rPr>
              <a:pPr algn="r"/>
              <a:t>44</a:t>
            </a:fld>
            <a:endParaRPr lang="en-US" sz="1000">
              <a:solidFill>
                <a:srgbClr val="51253A"/>
              </a:solidFill>
              <a:latin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mtClean="0"/>
              <a:t>Exercise to Identify Service Attributes</a:t>
            </a:r>
          </a:p>
        </p:txBody>
      </p:sp>
      <p:sp>
        <p:nvSpPr>
          <p:cNvPr id="133123" name="Rectangle 3"/>
          <p:cNvSpPr>
            <a:spLocks noChangeArrowheads="1"/>
          </p:cNvSpPr>
          <p:nvPr/>
        </p:nvSpPr>
        <p:spPr bwMode="auto">
          <a:xfrm>
            <a:off x="514350" y="1524000"/>
            <a:ext cx="8169275" cy="1570038"/>
          </a:xfrm>
          <a:prstGeom prst="rect">
            <a:avLst/>
          </a:prstGeom>
          <a:noFill/>
          <a:ln>
            <a:noFill/>
          </a:ln>
          <a:effectLst/>
          <a:extLst/>
        </p:spPr>
        <p:txBody>
          <a:bodyPr lIns="92064" tIns="46033" rIns="92064" bIns="46033">
            <a:spAutoFit/>
          </a:bodyPr>
          <a:lstStyle/>
          <a:p>
            <a:pPr eaLnBrk="0" fontAlgn="auto" hangingPunct="0">
              <a:spcBef>
                <a:spcPts val="0"/>
              </a:spcBef>
              <a:spcAft>
                <a:spcPts val="0"/>
              </a:spcAft>
              <a:defRPr/>
            </a:pPr>
            <a:r>
              <a:rPr lang="en-US" sz="1900" dirty="0">
                <a:latin typeface="+mn-lt"/>
              </a:rPr>
              <a:t>In groups of five, choose a services industry and spend 10 minutes brainstorming specific requirements of customers in each of the five service quality dimensions. </a:t>
            </a:r>
            <a:r>
              <a:rPr lang="en-US" sz="1900" b="1" i="1" dirty="0">
                <a:solidFill>
                  <a:schemeClr val="accent3">
                    <a:lumMod val="75000"/>
                  </a:schemeClr>
                </a:solidFill>
                <a:latin typeface="+mn-lt"/>
              </a:rPr>
              <a:t>Be certain the requirements reflect the customer’s point of view.</a:t>
            </a:r>
          </a:p>
          <a:p>
            <a:pPr eaLnBrk="0" fontAlgn="auto" hangingPunct="0">
              <a:spcBef>
                <a:spcPts val="0"/>
              </a:spcBef>
              <a:spcAft>
                <a:spcPts val="0"/>
              </a:spcAft>
              <a:defRPr/>
            </a:pPr>
            <a:endParaRPr lang="en-US" sz="2000" dirty="0">
              <a:latin typeface="+mn-lt"/>
            </a:endParaRPr>
          </a:p>
        </p:txBody>
      </p:sp>
      <p:sp>
        <p:nvSpPr>
          <p:cNvPr id="133124" name="Rectangle 4"/>
          <p:cNvSpPr>
            <a:spLocks noChangeArrowheads="1"/>
          </p:cNvSpPr>
          <p:nvPr/>
        </p:nvSpPr>
        <p:spPr bwMode="auto">
          <a:xfrm>
            <a:off x="609600" y="2819400"/>
            <a:ext cx="2274888" cy="3262313"/>
          </a:xfrm>
          <a:prstGeom prst="rect">
            <a:avLst/>
          </a:prstGeom>
          <a:noFill/>
          <a:ln>
            <a:noFill/>
          </a:ln>
          <a:effectLst/>
          <a:extLst/>
        </p:spPr>
        <p:txBody>
          <a:bodyPr lIns="92064" tIns="46033" rIns="92064" bIns="46033">
            <a:spAutoFit/>
          </a:bodyPr>
          <a:lstStyle/>
          <a:p>
            <a:pPr eaLnBrk="0" fontAlgn="auto" hangingPunct="0">
              <a:lnSpc>
                <a:spcPct val="150000"/>
              </a:lnSpc>
              <a:spcBef>
                <a:spcPts val="0"/>
              </a:spcBef>
              <a:spcAft>
                <a:spcPts val="0"/>
              </a:spcAft>
              <a:defRPr/>
            </a:pPr>
            <a:r>
              <a:rPr lang="en-US" sz="2000" b="1" dirty="0">
                <a:solidFill>
                  <a:schemeClr val="accent1">
                    <a:lumMod val="75000"/>
                  </a:schemeClr>
                </a:solidFill>
                <a:latin typeface="+mn-lt"/>
              </a:rPr>
              <a:t>Reliability:</a:t>
            </a:r>
          </a:p>
          <a:p>
            <a:pPr eaLnBrk="0" fontAlgn="auto" hangingPunct="0">
              <a:lnSpc>
                <a:spcPct val="110000"/>
              </a:lnSpc>
              <a:spcBef>
                <a:spcPts val="0"/>
              </a:spcBef>
              <a:spcAft>
                <a:spcPts val="0"/>
              </a:spcAft>
              <a:defRPr/>
            </a:pPr>
            <a:endParaRPr lang="en-US" sz="2000" b="1" dirty="0">
              <a:solidFill>
                <a:schemeClr val="accent1">
                  <a:lumMod val="75000"/>
                </a:schemeClr>
              </a:solidFill>
              <a:latin typeface="+mn-lt"/>
            </a:endParaRPr>
          </a:p>
          <a:p>
            <a:pPr eaLnBrk="0" fontAlgn="auto" hangingPunct="0">
              <a:lnSpc>
                <a:spcPct val="110000"/>
              </a:lnSpc>
              <a:spcBef>
                <a:spcPts val="0"/>
              </a:spcBef>
              <a:spcAft>
                <a:spcPts val="0"/>
              </a:spcAft>
              <a:defRPr/>
            </a:pPr>
            <a:r>
              <a:rPr lang="en-US" sz="2000" b="1" dirty="0">
                <a:solidFill>
                  <a:schemeClr val="accent1">
                    <a:lumMod val="75000"/>
                  </a:schemeClr>
                </a:solidFill>
                <a:latin typeface="+mn-lt"/>
              </a:rPr>
              <a:t>Assurance:</a:t>
            </a:r>
          </a:p>
          <a:p>
            <a:pPr eaLnBrk="0" fontAlgn="auto" hangingPunct="0">
              <a:lnSpc>
                <a:spcPct val="110000"/>
              </a:lnSpc>
              <a:spcBef>
                <a:spcPts val="0"/>
              </a:spcBef>
              <a:spcAft>
                <a:spcPts val="0"/>
              </a:spcAft>
              <a:defRPr/>
            </a:pPr>
            <a:endParaRPr lang="en-US" sz="2000" b="1" dirty="0">
              <a:solidFill>
                <a:schemeClr val="accent1">
                  <a:lumMod val="75000"/>
                </a:schemeClr>
              </a:solidFill>
              <a:latin typeface="+mn-lt"/>
            </a:endParaRPr>
          </a:p>
          <a:p>
            <a:pPr eaLnBrk="0" fontAlgn="auto" hangingPunct="0">
              <a:lnSpc>
                <a:spcPct val="110000"/>
              </a:lnSpc>
              <a:spcBef>
                <a:spcPts val="0"/>
              </a:spcBef>
              <a:spcAft>
                <a:spcPts val="0"/>
              </a:spcAft>
              <a:defRPr/>
            </a:pPr>
            <a:r>
              <a:rPr lang="en-US" sz="2000" b="1" dirty="0">
                <a:solidFill>
                  <a:schemeClr val="accent1">
                    <a:lumMod val="75000"/>
                  </a:schemeClr>
                </a:solidFill>
                <a:latin typeface="+mn-lt"/>
              </a:rPr>
              <a:t>Tangibles:</a:t>
            </a:r>
          </a:p>
          <a:p>
            <a:pPr eaLnBrk="0" fontAlgn="auto" hangingPunct="0">
              <a:lnSpc>
                <a:spcPct val="110000"/>
              </a:lnSpc>
              <a:spcBef>
                <a:spcPts val="0"/>
              </a:spcBef>
              <a:spcAft>
                <a:spcPts val="0"/>
              </a:spcAft>
              <a:defRPr/>
            </a:pPr>
            <a:endParaRPr lang="en-US" sz="2000" b="1" dirty="0">
              <a:solidFill>
                <a:schemeClr val="accent1">
                  <a:lumMod val="75000"/>
                </a:schemeClr>
              </a:solidFill>
              <a:latin typeface="+mn-lt"/>
            </a:endParaRPr>
          </a:p>
          <a:p>
            <a:pPr eaLnBrk="0" fontAlgn="auto" hangingPunct="0">
              <a:lnSpc>
                <a:spcPct val="110000"/>
              </a:lnSpc>
              <a:spcBef>
                <a:spcPts val="0"/>
              </a:spcBef>
              <a:spcAft>
                <a:spcPts val="0"/>
              </a:spcAft>
              <a:defRPr/>
            </a:pPr>
            <a:r>
              <a:rPr lang="en-US" sz="2000" b="1" dirty="0">
                <a:solidFill>
                  <a:schemeClr val="accent1">
                    <a:lumMod val="75000"/>
                  </a:schemeClr>
                </a:solidFill>
                <a:latin typeface="+mn-lt"/>
              </a:rPr>
              <a:t>Empathy:</a:t>
            </a:r>
          </a:p>
          <a:p>
            <a:pPr eaLnBrk="0" fontAlgn="auto" hangingPunct="0">
              <a:lnSpc>
                <a:spcPct val="110000"/>
              </a:lnSpc>
              <a:spcBef>
                <a:spcPts val="0"/>
              </a:spcBef>
              <a:spcAft>
                <a:spcPts val="0"/>
              </a:spcAft>
              <a:defRPr/>
            </a:pPr>
            <a:endParaRPr lang="en-US" sz="2000" b="1" dirty="0">
              <a:solidFill>
                <a:schemeClr val="accent1">
                  <a:lumMod val="75000"/>
                </a:schemeClr>
              </a:solidFill>
              <a:latin typeface="+mn-lt"/>
            </a:endParaRPr>
          </a:p>
          <a:p>
            <a:pPr eaLnBrk="0" fontAlgn="auto" hangingPunct="0">
              <a:lnSpc>
                <a:spcPct val="110000"/>
              </a:lnSpc>
              <a:spcBef>
                <a:spcPts val="0"/>
              </a:spcBef>
              <a:spcAft>
                <a:spcPts val="0"/>
              </a:spcAft>
              <a:defRPr/>
            </a:pPr>
            <a:r>
              <a:rPr lang="en-US" sz="2000" b="1" dirty="0">
                <a:solidFill>
                  <a:schemeClr val="accent1">
                    <a:lumMod val="75000"/>
                  </a:schemeClr>
                </a:solidFill>
                <a:latin typeface="+mn-lt"/>
              </a:rPr>
              <a:t>Responsiveness:</a:t>
            </a:r>
            <a:endParaRPr lang="en-US" sz="2400" b="1" dirty="0">
              <a:solidFill>
                <a:schemeClr val="accent1">
                  <a:lumMod val="75000"/>
                </a:schemeClr>
              </a:solidFill>
              <a:latin typeface="+mn-lt"/>
            </a:endParaRPr>
          </a:p>
        </p:txBody>
      </p:sp>
      <p:sp>
        <p:nvSpPr>
          <p:cNvPr id="29701"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4DB60771-DC0D-46A5-B320-D714408A2B92}" type="slidenum">
              <a:rPr lang="en-US" sz="1000">
                <a:solidFill>
                  <a:srgbClr val="51253A"/>
                </a:solidFill>
                <a:latin typeface="Times New Roman" pitchFamily="18" charset="0"/>
              </a:rPr>
              <a:pPr algn="r"/>
              <a:t>45</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60146333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noChangeArrowheads="1"/>
          </p:cNvSpPr>
          <p:nvPr>
            <p:ph type="title"/>
          </p:nvPr>
        </p:nvSpPr>
        <p:spPr>
          <a:xfrm>
            <a:off x="457200" y="533400"/>
            <a:ext cx="8458200" cy="914400"/>
          </a:xfrm>
        </p:spPr>
        <p:txBody>
          <a:bodyPr/>
          <a:lstStyle/>
          <a:p>
            <a:r>
              <a:rPr lang="en-US" sz="3200" dirty="0" smtClean="0"/>
              <a:t>Customer Perceptions</a:t>
            </a:r>
          </a:p>
        </p:txBody>
      </p:sp>
      <p:sp>
        <p:nvSpPr>
          <p:cNvPr id="14338" name="Rectangle 7"/>
          <p:cNvSpPr>
            <a:spLocks noGrp="1" noChangeArrowheads="1"/>
          </p:cNvSpPr>
          <p:nvPr>
            <p:ph type="body" idx="1"/>
          </p:nvPr>
        </p:nvSpPr>
        <p:spPr/>
        <p:txBody>
          <a:bodyPr/>
          <a:lstStyle/>
          <a:p>
            <a:pPr marL="0" indent="0" algn="just">
              <a:buNone/>
            </a:pPr>
            <a:r>
              <a:rPr lang="en-MY" sz="2800" dirty="0"/>
              <a:t>In consumer behaviour, however, perception refers to </a:t>
            </a:r>
            <a:r>
              <a:rPr lang="en-MY" sz="2800" b="1" dirty="0">
                <a:solidFill>
                  <a:srgbClr val="FF0000"/>
                </a:solidFill>
              </a:rPr>
              <a:t>much more than just the biological use of our sense organs. </a:t>
            </a:r>
            <a:endParaRPr lang="en-MY" sz="2800" b="1" dirty="0" smtClean="0">
              <a:solidFill>
                <a:srgbClr val="FF0000"/>
              </a:solidFill>
            </a:endParaRPr>
          </a:p>
          <a:p>
            <a:pPr marL="0" indent="0" algn="just">
              <a:buNone/>
            </a:pPr>
            <a:r>
              <a:rPr lang="en-MY" sz="2800" dirty="0" smtClean="0"/>
              <a:t>It </a:t>
            </a:r>
            <a:r>
              <a:rPr lang="en-MY" sz="2800" dirty="0"/>
              <a:t>includes </a:t>
            </a:r>
            <a:r>
              <a:rPr lang="en-MY" sz="2800" dirty="0">
                <a:solidFill>
                  <a:srgbClr val="FF0000"/>
                </a:solidFill>
              </a:rPr>
              <a:t>the way stimuli are interacted and integrated by the consumer</a:t>
            </a:r>
            <a:r>
              <a:rPr lang="en-MY" sz="2800" dirty="0" smtClean="0"/>
              <a:t>.</a:t>
            </a:r>
          </a:p>
          <a:p>
            <a:pPr marL="0" indent="0" algn="just">
              <a:buNone/>
            </a:pPr>
            <a:r>
              <a:rPr lang="en-MY" sz="2800" dirty="0"/>
              <a:t>Walters et al (1989) expand on the definition by stating that </a:t>
            </a:r>
            <a:r>
              <a:rPr lang="en-MY" sz="2800" b="1" dirty="0">
                <a:solidFill>
                  <a:srgbClr val="FF0000"/>
                </a:solidFill>
              </a:rPr>
              <a:t>every perception involves a person who interprets through the senses some thing, event, or relation which may be designated as the </a:t>
            </a:r>
            <a:r>
              <a:rPr lang="en-MY" sz="2800" b="1" dirty="0" smtClean="0">
                <a:solidFill>
                  <a:srgbClr val="FF0000"/>
                </a:solidFill>
              </a:rPr>
              <a:t>percept.</a:t>
            </a:r>
            <a:endParaRPr lang="en-US" sz="2800" b="1" dirty="0" smtClean="0">
              <a:solidFill>
                <a:srgbClr val="FF0000"/>
              </a:solidFill>
            </a:endParaRPr>
          </a:p>
        </p:txBody>
      </p:sp>
      <p:sp>
        <p:nvSpPr>
          <p:cNvPr id="8" name="Rounded Rectangle 7"/>
          <p:cNvSpPr>
            <a:spLocks noChangeArrowheads="1"/>
          </p:cNvSpPr>
          <p:nvPr/>
        </p:nvSpPr>
        <p:spPr bwMode="auto">
          <a:xfrm>
            <a:off x="7239000" y="76200"/>
            <a:ext cx="1828800" cy="1371600"/>
          </a:xfrm>
          <a:prstGeom prst="roundRect">
            <a:avLst>
              <a:gd name="adj"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9525" algn="ctr">
            <a:solidFill>
              <a:srgbClr val="58482A"/>
            </a:solidFill>
            <a:round/>
            <a:headEnd/>
            <a:tailEnd/>
          </a:ln>
          <a:effectLst>
            <a:outerShdw dist="20000" dir="5400000" rotWithShape="0">
              <a:srgbClr val="000000">
                <a:alpha val="37999"/>
              </a:srgbClr>
            </a:outerShdw>
          </a:effectLst>
        </p:spPr>
        <p:txBody>
          <a:bodyPr anchor="ctr"/>
          <a:lstStyle/>
          <a:p>
            <a:pPr fontAlgn="auto">
              <a:spcBef>
                <a:spcPts val="0"/>
              </a:spcBef>
              <a:spcAft>
                <a:spcPts val="0"/>
              </a:spcAft>
              <a:defRPr/>
            </a:pPr>
            <a:endParaRPr lang="en-US">
              <a:solidFill>
                <a:schemeClr val="dk1"/>
              </a:solidFill>
              <a:latin typeface="+mn-lt"/>
            </a:endParaRPr>
          </a:p>
        </p:txBody>
      </p:sp>
      <p:sp>
        <p:nvSpPr>
          <p:cNvPr id="9" name="Text Box 7"/>
          <p:cNvSpPr txBox="1">
            <a:spLocks noChangeArrowheads="1"/>
          </p:cNvSpPr>
          <p:nvPr/>
        </p:nvSpPr>
        <p:spPr bwMode="auto">
          <a:xfrm>
            <a:off x="7315200" y="196850"/>
            <a:ext cx="1676400" cy="923925"/>
          </a:xfrm>
          <a:prstGeom prst="rect">
            <a:avLst/>
          </a:prstGeom>
          <a:noFill/>
          <a:ln>
            <a:noFill/>
          </a:ln>
          <a:effectLst/>
          <a:extLst/>
        </p:spPr>
        <p:txBody>
          <a:bodyPr>
            <a:spAutoFit/>
          </a:bodyPr>
          <a:lstStyle/>
          <a:p>
            <a:pPr fontAlgn="auto">
              <a:spcBef>
                <a:spcPts val="0"/>
              </a:spcBef>
              <a:spcAft>
                <a:spcPts val="0"/>
              </a:spcAft>
              <a:defRPr/>
            </a:pPr>
            <a:r>
              <a:rPr lang="en-US" dirty="0">
                <a:effectLst>
                  <a:outerShdw blurRad="38100" dist="38100" dir="2700000" algn="tl">
                    <a:srgbClr val="C0C0C0"/>
                  </a:outerShdw>
                </a:effectLst>
                <a:latin typeface="+mn-lt"/>
              </a:rPr>
              <a:t>Chapter</a:t>
            </a:r>
          </a:p>
          <a:p>
            <a:pPr fontAlgn="auto">
              <a:spcBef>
                <a:spcPts val="0"/>
              </a:spcBef>
              <a:spcAft>
                <a:spcPts val="0"/>
              </a:spcAft>
              <a:defRPr/>
            </a:pPr>
            <a:r>
              <a:rPr lang="en-US" sz="3600" dirty="0">
                <a:effectLst>
                  <a:outerShdw blurRad="38100" dist="38100" dir="2700000" algn="tl">
                    <a:srgbClr val="C0C0C0"/>
                  </a:outerShdw>
                </a:effectLst>
                <a:latin typeface="+mn-lt"/>
              </a:rPr>
              <a:t>4</a:t>
            </a:r>
          </a:p>
        </p:txBody>
      </p:sp>
      <p:sp>
        <p:nvSpPr>
          <p:cNvPr id="1434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2ACC27A-94EC-41AD-994F-43540106BA36}" type="slidenum">
              <a:rPr lang="en-US" sz="1000">
                <a:solidFill>
                  <a:srgbClr val="51253A"/>
                </a:solidFill>
                <a:latin typeface="Times New Roman" pitchFamily="18" charset="0"/>
              </a:rPr>
              <a:pPr algn="r"/>
              <a:t>5</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21458163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noChangeArrowheads="1"/>
          </p:cNvSpPr>
          <p:nvPr>
            <p:ph type="title"/>
          </p:nvPr>
        </p:nvSpPr>
        <p:spPr>
          <a:xfrm>
            <a:off x="457200" y="381000"/>
            <a:ext cx="8458200" cy="914400"/>
          </a:xfrm>
        </p:spPr>
        <p:txBody>
          <a:bodyPr/>
          <a:lstStyle/>
          <a:p>
            <a:r>
              <a:rPr lang="en-US" sz="3200" dirty="0"/>
              <a:t>Customer Satisfaction</a:t>
            </a:r>
          </a:p>
        </p:txBody>
      </p:sp>
      <p:sp>
        <p:nvSpPr>
          <p:cNvPr id="14338" name="Rectangle 7"/>
          <p:cNvSpPr>
            <a:spLocks noGrp="1" noChangeArrowheads="1"/>
          </p:cNvSpPr>
          <p:nvPr>
            <p:ph type="body" idx="1"/>
          </p:nvPr>
        </p:nvSpPr>
        <p:spPr>
          <a:xfrm>
            <a:off x="457200" y="1447800"/>
            <a:ext cx="8458200" cy="5364163"/>
          </a:xfrm>
        </p:spPr>
        <p:txBody>
          <a:bodyPr/>
          <a:lstStyle/>
          <a:p>
            <a:pPr marL="0" indent="0" algn="just">
              <a:buNone/>
            </a:pPr>
            <a:r>
              <a:rPr lang="en-MY" sz="2800" dirty="0" smtClean="0"/>
              <a:t>Significant </a:t>
            </a:r>
            <a:r>
              <a:rPr lang="en-MY" sz="2800" dirty="0"/>
              <a:t>differences in the definition of satisfaction, all the definitions share some common elements.  </a:t>
            </a:r>
            <a:r>
              <a:rPr lang="en-MY" sz="2800" dirty="0" smtClean="0"/>
              <a:t>When </a:t>
            </a:r>
            <a:r>
              <a:rPr lang="en-MY" sz="2800" dirty="0"/>
              <a:t>examined as a whole, three general components can be identified: </a:t>
            </a:r>
            <a:endParaRPr lang="en-MY" sz="2800" dirty="0" smtClean="0"/>
          </a:p>
          <a:p>
            <a:pPr marL="0" indent="0" algn="just">
              <a:buNone/>
            </a:pPr>
            <a:r>
              <a:rPr lang="en-MY" sz="2800" dirty="0" smtClean="0"/>
              <a:t>1</a:t>
            </a:r>
            <a:r>
              <a:rPr lang="en-MY" sz="2800" dirty="0"/>
              <a:t>) consumer satisfaction is a response (emotional or cognitive); </a:t>
            </a:r>
            <a:endParaRPr lang="en-MY" sz="2800" dirty="0" smtClean="0"/>
          </a:p>
          <a:p>
            <a:pPr marL="0" indent="0" algn="just">
              <a:buNone/>
            </a:pPr>
            <a:r>
              <a:rPr lang="en-MY" sz="2800" dirty="0" smtClean="0"/>
              <a:t>2</a:t>
            </a:r>
            <a:r>
              <a:rPr lang="en-MY" sz="2800" dirty="0"/>
              <a:t>) the response pertains to a particular focus (expectations, product, consumption experience, etc.); and </a:t>
            </a:r>
            <a:endParaRPr lang="en-MY" sz="2800" dirty="0" smtClean="0"/>
          </a:p>
          <a:p>
            <a:pPr marL="0" indent="0" algn="just">
              <a:buNone/>
            </a:pPr>
            <a:r>
              <a:rPr lang="en-MY" sz="2800" dirty="0" smtClean="0"/>
              <a:t>3</a:t>
            </a:r>
            <a:r>
              <a:rPr lang="en-MY" sz="2800" dirty="0"/>
              <a:t>) the response occurs at a particular time (after consumption, after choice, based on accumulated experience, </a:t>
            </a:r>
            <a:r>
              <a:rPr lang="en-MY" sz="2800" dirty="0" err="1"/>
              <a:t>etc</a:t>
            </a:r>
            <a:r>
              <a:rPr lang="en-MY" sz="2800" dirty="0"/>
              <a:t>). </a:t>
            </a:r>
            <a:endParaRPr lang="en-US" sz="2800" b="1" dirty="0" smtClean="0">
              <a:solidFill>
                <a:srgbClr val="FF0000"/>
              </a:solidFill>
            </a:endParaRPr>
          </a:p>
        </p:txBody>
      </p:sp>
      <p:sp>
        <p:nvSpPr>
          <p:cNvPr id="8" name="Rounded Rectangle 7"/>
          <p:cNvSpPr>
            <a:spLocks noChangeArrowheads="1"/>
          </p:cNvSpPr>
          <p:nvPr/>
        </p:nvSpPr>
        <p:spPr bwMode="auto">
          <a:xfrm>
            <a:off x="7239000" y="76200"/>
            <a:ext cx="1828800" cy="1371600"/>
          </a:xfrm>
          <a:prstGeom prst="roundRect">
            <a:avLst>
              <a:gd name="adj"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9525" algn="ctr">
            <a:solidFill>
              <a:srgbClr val="58482A"/>
            </a:solidFill>
            <a:round/>
            <a:headEnd/>
            <a:tailEnd/>
          </a:ln>
          <a:effectLst>
            <a:outerShdw dist="20000" dir="5400000" rotWithShape="0">
              <a:srgbClr val="000000">
                <a:alpha val="37999"/>
              </a:srgbClr>
            </a:outerShdw>
          </a:effectLst>
        </p:spPr>
        <p:txBody>
          <a:bodyPr anchor="ctr"/>
          <a:lstStyle/>
          <a:p>
            <a:pPr fontAlgn="auto">
              <a:spcBef>
                <a:spcPts val="0"/>
              </a:spcBef>
              <a:spcAft>
                <a:spcPts val="0"/>
              </a:spcAft>
              <a:defRPr/>
            </a:pPr>
            <a:endParaRPr lang="en-US">
              <a:solidFill>
                <a:schemeClr val="dk1"/>
              </a:solidFill>
              <a:latin typeface="+mn-lt"/>
            </a:endParaRPr>
          </a:p>
        </p:txBody>
      </p:sp>
      <p:sp>
        <p:nvSpPr>
          <p:cNvPr id="9" name="Text Box 7"/>
          <p:cNvSpPr txBox="1">
            <a:spLocks noChangeArrowheads="1"/>
          </p:cNvSpPr>
          <p:nvPr/>
        </p:nvSpPr>
        <p:spPr bwMode="auto">
          <a:xfrm>
            <a:off x="7315200" y="196850"/>
            <a:ext cx="1676400" cy="923925"/>
          </a:xfrm>
          <a:prstGeom prst="rect">
            <a:avLst/>
          </a:prstGeom>
          <a:noFill/>
          <a:ln>
            <a:noFill/>
          </a:ln>
          <a:effectLst/>
          <a:extLst/>
        </p:spPr>
        <p:txBody>
          <a:bodyPr>
            <a:spAutoFit/>
          </a:bodyPr>
          <a:lstStyle/>
          <a:p>
            <a:pPr fontAlgn="auto">
              <a:spcBef>
                <a:spcPts val="0"/>
              </a:spcBef>
              <a:spcAft>
                <a:spcPts val="0"/>
              </a:spcAft>
              <a:defRPr/>
            </a:pPr>
            <a:r>
              <a:rPr lang="en-US" dirty="0">
                <a:effectLst>
                  <a:outerShdw blurRad="38100" dist="38100" dir="2700000" algn="tl">
                    <a:srgbClr val="C0C0C0"/>
                  </a:outerShdw>
                </a:effectLst>
                <a:latin typeface="+mn-lt"/>
              </a:rPr>
              <a:t>Chapter</a:t>
            </a:r>
          </a:p>
          <a:p>
            <a:pPr fontAlgn="auto">
              <a:spcBef>
                <a:spcPts val="0"/>
              </a:spcBef>
              <a:spcAft>
                <a:spcPts val="0"/>
              </a:spcAft>
              <a:defRPr/>
            </a:pPr>
            <a:r>
              <a:rPr lang="en-US" sz="3600" dirty="0">
                <a:effectLst>
                  <a:outerShdw blurRad="38100" dist="38100" dir="2700000" algn="tl">
                    <a:srgbClr val="C0C0C0"/>
                  </a:outerShdw>
                </a:effectLst>
                <a:latin typeface="+mn-lt"/>
              </a:rPr>
              <a:t>4</a:t>
            </a:r>
          </a:p>
        </p:txBody>
      </p:sp>
      <p:sp>
        <p:nvSpPr>
          <p:cNvPr id="1434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2ACC27A-94EC-41AD-994F-43540106BA36}" type="slidenum">
              <a:rPr lang="en-US" sz="1000">
                <a:solidFill>
                  <a:srgbClr val="51253A"/>
                </a:solidFill>
                <a:latin typeface="Times New Roman" pitchFamily="18" charset="0"/>
              </a:rPr>
              <a:pPr algn="r"/>
              <a:t>6</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388670708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noChangeArrowheads="1"/>
          </p:cNvSpPr>
          <p:nvPr>
            <p:ph type="title"/>
          </p:nvPr>
        </p:nvSpPr>
        <p:spPr>
          <a:xfrm>
            <a:off x="457200" y="381000"/>
            <a:ext cx="8458200" cy="914400"/>
          </a:xfrm>
        </p:spPr>
        <p:txBody>
          <a:bodyPr/>
          <a:lstStyle/>
          <a:p>
            <a:r>
              <a:rPr lang="en-US" sz="3200" dirty="0" smtClean="0"/>
              <a:t>Service Quality</a:t>
            </a:r>
            <a:endParaRPr lang="en-US" sz="3200" dirty="0"/>
          </a:p>
        </p:txBody>
      </p:sp>
      <p:sp>
        <p:nvSpPr>
          <p:cNvPr id="14338" name="Rectangle 7"/>
          <p:cNvSpPr>
            <a:spLocks noGrp="1" noChangeArrowheads="1"/>
          </p:cNvSpPr>
          <p:nvPr>
            <p:ph type="body" idx="1"/>
          </p:nvPr>
        </p:nvSpPr>
        <p:spPr>
          <a:xfrm>
            <a:off x="457200" y="1447800"/>
            <a:ext cx="8458200" cy="5364163"/>
          </a:xfrm>
        </p:spPr>
        <p:txBody>
          <a:bodyPr/>
          <a:lstStyle/>
          <a:p>
            <a:pPr marL="0" indent="0" algn="just">
              <a:buNone/>
            </a:pPr>
            <a:r>
              <a:rPr lang="en-MY" sz="2800" dirty="0"/>
              <a:t>Quality is defined by the customer. </a:t>
            </a:r>
            <a:endParaRPr lang="en-MY" sz="2800" dirty="0" smtClean="0"/>
          </a:p>
          <a:p>
            <a:pPr marL="0" indent="0" algn="just">
              <a:buNone/>
            </a:pPr>
            <a:r>
              <a:rPr lang="en-MY" sz="2800" dirty="0" smtClean="0"/>
              <a:t>A </a:t>
            </a:r>
            <a:r>
              <a:rPr lang="en-MY" sz="2800" dirty="0"/>
              <a:t>technically perfect service that does not meet customers' expectations </a:t>
            </a:r>
            <a:r>
              <a:rPr lang="en-MY" sz="2800" b="1" dirty="0">
                <a:solidFill>
                  <a:srgbClr val="FF0000"/>
                </a:solidFill>
              </a:rPr>
              <a:t>will fail</a:t>
            </a:r>
            <a:r>
              <a:rPr lang="en-MY" sz="2800" dirty="0"/>
              <a:t>. </a:t>
            </a:r>
            <a:endParaRPr lang="en-MY" sz="2800" dirty="0" smtClean="0"/>
          </a:p>
          <a:p>
            <a:pPr marL="0" indent="0" algn="just">
              <a:buNone/>
            </a:pPr>
            <a:r>
              <a:rPr lang="en-MY" sz="2800" dirty="0" smtClean="0"/>
              <a:t>When </a:t>
            </a:r>
            <a:r>
              <a:rPr lang="en-MY" sz="2800" dirty="0"/>
              <a:t>a </a:t>
            </a:r>
            <a:r>
              <a:rPr lang="en-MY" sz="2800" b="1" dirty="0">
                <a:solidFill>
                  <a:srgbClr val="FF0000"/>
                </a:solidFill>
              </a:rPr>
              <a:t>service provider knows how consumers evaluate the quality of its service</a:t>
            </a:r>
            <a:r>
              <a:rPr lang="en-MY" sz="2800" dirty="0"/>
              <a:t>, it will be more able to influence these evaluations in a desired direction and to relate a service idea to customer benefits. </a:t>
            </a:r>
            <a:endParaRPr lang="en-MY" sz="2800" dirty="0" smtClean="0"/>
          </a:p>
          <a:p>
            <a:pPr marL="0" indent="0" algn="just">
              <a:buNone/>
            </a:pPr>
            <a:r>
              <a:rPr lang="en-MY" sz="2800" dirty="0" smtClean="0"/>
              <a:t>Nowadays</a:t>
            </a:r>
            <a:r>
              <a:rPr lang="en-MY" sz="2800" dirty="0"/>
              <a:t>, the marketing key is customer service, and the main competitive advantage is quality. </a:t>
            </a:r>
            <a:endParaRPr lang="en-US" sz="2800" b="1" dirty="0" smtClean="0">
              <a:solidFill>
                <a:srgbClr val="FF0000"/>
              </a:solidFill>
            </a:endParaRPr>
          </a:p>
        </p:txBody>
      </p:sp>
      <p:sp>
        <p:nvSpPr>
          <p:cNvPr id="8" name="Rounded Rectangle 7"/>
          <p:cNvSpPr>
            <a:spLocks noChangeArrowheads="1"/>
          </p:cNvSpPr>
          <p:nvPr/>
        </p:nvSpPr>
        <p:spPr bwMode="auto">
          <a:xfrm>
            <a:off x="7239000" y="76200"/>
            <a:ext cx="1828800" cy="1371600"/>
          </a:xfrm>
          <a:prstGeom prst="roundRect">
            <a:avLst>
              <a:gd name="adj" fmla="val 16667"/>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9525" algn="ctr">
            <a:solidFill>
              <a:srgbClr val="58482A"/>
            </a:solidFill>
            <a:round/>
            <a:headEnd/>
            <a:tailEnd/>
          </a:ln>
          <a:effectLst>
            <a:outerShdw dist="20000" dir="5400000" rotWithShape="0">
              <a:srgbClr val="000000">
                <a:alpha val="37999"/>
              </a:srgbClr>
            </a:outerShdw>
          </a:effectLst>
        </p:spPr>
        <p:txBody>
          <a:bodyPr anchor="ctr"/>
          <a:lstStyle/>
          <a:p>
            <a:pPr fontAlgn="auto">
              <a:spcBef>
                <a:spcPts val="0"/>
              </a:spcBef>
              <a:spcAft>
                <a:spcPts val="0"/>
              </a:spcAft>
              <a:defRPr/>
            </a:pPr>
            <a:endParaRPr lang="en-US">
              <a:solidFill>
                <a:schemeClr val="dk1"/>
              </a:solidFill>
              <a:latin typeface="+mn-lt"/>
            </a:endParaRPr>
          </a:p>
        </p:txBody>
      </p:sp>
      <p:sp>
        <p:nvSpPr>
          <p:cNvPr id="9" name="Text Box 7"/>
          <p:cNvSpPr txBox="1">
            <a:spLocks noChangeArrowheads="1"/>
          </p:cNvSpPr>
          <p:nvPr/>
        </p:nvSpPr>
        <p:spPr bwMode="auto">
          <a:xfrm>
            <a:off x="7315200" y="196850"/>
            <a:ext cx="1676400" cy="923925"/>
          </a:xfrm>
          <a:prstGeom prst="rect">
            <a:avLst/>
          </a:prstGeom>
          <a:noFill/>
          <a:ln>
            <a:noFill/>
          </a:ln>
          <a:effectLst/>
          <a:extLst/>
        </p:spPr>
        <p:txBody>
          <a:bodyPr>
            <a:spAutoFit/>
          </a:bodyPr>
          <a:lstStyle/>
          <a:p>
            <a:pPr fontAlgn="auto">
              <a:spcBef>
                <a:spcPts val="0"/>
              </a:spcBef>
              <a:spcAft>
                <a:spcPts val="0"/>
              </a:spcAft>
              <a:defRPr/>
            </a:pPr>
            <a:r>
              <a:rPr lang="en-US" dirty="0">
                <a:effectLst>
                  <a:outerShdw blurRad="38100" dist="38100" dir="2700000" algn="tl">
                    <a:srgbClr val="C0C0C0"/>
                  </a:outerShdw>
                </a:effectLst>
                <a:latin typeface="+mn-lt"/>
              </a:rPr>
              <a:t>Chapter</a:t>
            </a:r>
          </a:p>
          <a:p>
            <a:pPr fontAlgn="auto">
              <a:spcBef>
                <a:spcPts val="0"/>
              </a:spcBef>
              <a:spcAft>
                <a:spcPts val="0"/>
              </a:spcAft>
              <a:defRPr/>
            </a:pPr>
            <a:r>
              <a:rPr lang="en-US" sz="3600" dirty="0">
                <a:effectLst>
                  <a:outerShdw blurRad="38100" dist="38100" dir="2700000" algn="tl">
                    <a:srgbClr val="C0C0C0"/>
                  </a:outerShdw>
                </a:effectLst>
                <a:latin typeface="+mn-lt"/>
              </a:rPr>
              <a:t>4</a:t>
            </a:r>
          </a:p>
        </p:txBody>
      </p:sp>
      <p:sp>
        <p:nvSpPr>
          <p:cNvPr id="1434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2ACC27A-94EC-41AD-994F-43540106BA36}" type="slidenum">
              <a:rPr lang="en-US" sz="1000">
                <a:solidFill>
                  <a:srgbClr val="51253A"/>
                </a:solidFill>
                <a:latin typeface="Times New Roman" pitchFamily="18" charset="0"/>
              </a:rPr>
              <a:pPr algn="r"/>
              <a:t>7</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332663583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6"/>
          <p:cNvSpPr>
            <a:spLocks noGrp="1" noChangeArrowheads="1"/>
          </p:cNvSpPr>
          <p:nvPr>
            <p:ph type="title"/>
          </p:nvPr>
        </p:nvSpPr>
        <p:spPr>
          <a:xfrm>
            <a:off x="457200" y="381000"/>
            <a:ext cx="8458200" cy="914400"/>
          </a:xfrm>
        </p:spPr>
        <p:txBody>
          <a:bodyPr/>
          <a:lstStyle/>
          <a:p>
            <a:r>
              <a:rPr lang="en-US" sz="3200" dirty="0"/>
              <a:t>Service Encounters: The Building Blocks for Customer Perceptions</a:t>
            </a:r>
          </a:p>
        </p:txBody>
      </p:sp>
      <p:sp>
        <p:nvSpPr>
          <p:cNvPr id="14338" name="Rectangle 7"/>
          <p:cNvSpPr>
            <a:spLocks noGrp="1" noChangeArrowheads="1"/>
          </p:cNvSpPr>
          <p:nvPr>
            <p:ph type="body" idx="1"/>
          </p:nvPr>
        </p:nvSpPr>
        <p:spPr>
          <a:xfrm>
            <a:off x="457200" y="1447800"/>
            <a:ext cx="8458200" cy="5364163"/>
          </a:xfrm>
        </p:spPr>
        <p:txBody>
          <a:bodyPr/>
          <a:lstStyle/>
          <a:p>
            <a:pPr marL="0" indent="0" algn="just">
              <a:buNone/>
            </a:pPr>
            <a:r>
              <a:rPr lang="en-MY" sz="2800" b="1" dirty="0"/>
              <a:t>Service encounters </a:t>
            </a:r>
            <a:r>
              <a:rPr lang="en-MY" sz="2800" dirty="0"/>
              <a:t>(the customer-seller </a:t>
            </a:r>
            <a:r>
              <a:rPr lang="en-MY" sz="2800" dirty="0" smtClean="0"/>
              <a:t>interaction </a:t>
            </a:r>
            <a:r>
              <a:rPr lang="en-MY" sz="2800" dirty="0"/>
              <a:t>at the point of sale</a:t>
            </a:r>
            <a:r>
              <a:rPr lang="en-MY" sz="2800" dirty="0" smtClean="0"/>
              <a:t>).</a:t>
            </a:r>
          </a:p>
          <a:p>
            <a:pPr marL="0" indent="0" algn="just">
              <a:buNone/>
            </a:pPr>
            <a:r>
              <a:rPr lang="en-MY" sz="2800" b="1" dirty="0" smtClean="0"/>
              <a:t>Employees</a:t>
            </a:r>
            <a:r>
              <a:rPr lang="en-MY" sz="2800" b="1" dirty="0"/>
              <a:t>’ attitudes </a:t>
            </a:r>
            <a:r>
              <a:rPr lang="en-MY" sz="2800" dirty="0"/>
              <a:t>and their behaviour at the service encounter can positively or negatively influence customers’ perceptions of service </a:t>
            </a:r>
            <a:r>
              <a:rPr lang="en-MY" sz="2800" dirty="0" smtClean="0"/>
              <a:t>quality. </a:t>
            </a:r>
          </a:p>
          <a:p>
            <a:pPr marL="0" indent="0" algn="just">
              <a:buNone/>
            </a:pPr>
            <a:r>
              <a:rPr lang="en-MY" sz="2800" dirty="0" smtClean="0"/>
              <a:t>It </a:t>
            </a:r>
            <a:r>
              <a:rPr lang="en-MY" sz="2800" dirty="0"/>
              <a:t>is important that companies focus their resources on ensuring that such </a:t>
            </a:r>
            <a:r>
              <a:rPr lang="en-MY" sz="2800" b="1" dirty="0"/>
              <a:t>service encounters are delivered in a reliable and consistent </a:t>
            </a:r>
            <a:r>
              <a:rPr lang="en-MY" sz="2800" b="1" dirty="0" smtClean="0"/>
              <a:t>manner</a:t>
            </a:r>
            <a:r>
              <a:rPr lang="en-MY" sz="2800" dirty="0" smtClean="0"/>
              <a:t>. </a:t>
            </a:r>
            <a:endParaRPr lang="en-US" sz="2800" b="1" dirty="0" smtClean="0">
              <a:solidFill>
                <a:srgbClr val="FF0000"/>
              </a:solidFill>
            </a:endParaRPr>
          </a:p>
        </p:txBody>
      </p:sp>
      <p:sp>
        <p:nvSpPr>
          <p:cNvPr id="1434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B2ACC27A-94EC-41AD-994F-43540106BA36}" type="slidenum">
              <a:rPr lang="en-US" sz="1000">
                <a:solidFill>
                  <a:srgbClr val="51253A"/>
                </a:solidFill>
                <a:latin typeface="Times New Roman" pitchFamily="18" charset="0"/>
              </a:rPr>
              <a:pPr algn="r"/>
              <a:t>8</a:t>
            </a:fld>
            <a:endParaRPr lang="en-US" sz="1000">
              <a:solidFill>
                <a:srgbClr val="51253A"/>
              </a:solidFill>
              <a:latin typeface="Times New Roman" pitchFamily="18" charset="0"/>
            </a:endParaRPr>
          </a:p>
        </p:txBody>
      </p:sp>
    </p:spTree>
    <p:extLst>
      <p:ext uri="{BB962C8B-B14F-4D97-AF65-F5344CB8AC3E}">
        <p14:creationId xmlns:p14="http://schemas.microsoft.com/office/powerpoint/2010/main" val="123220269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title"/>
          </p:nvPr>
        </p:nvSpPr>
        <p:spPr/>
        <p:txBody>
          <a:bodyPr/>
          <a:lstStyle/>
          <a:p>
            <a:r>
              <a:rPr lang="en-US" sz="3200" dirty="0" smtClean="0"/>
              <a:t>Customer Perceptions of Quality and Customer Satisfaction </a:t>
            </a:r>
          </a:p>
        </p:txBody>
      </p:sp>
      <p:pic>
        <p:nvPicPr>
          <p:cNvPr id="17410" name="Picture 2"/>
          <p:cNvPicPr>
            <a:picLocks noChangeAspect="1" noChangeArrowheads="1"/>
          </p:cNvPicPr>
          <p:nvPr/>
        </p:nvPicPr>
        <p:blipFill>
          <a:blip r:embed="rId2"/>
          <a:srcRect/>
          <a:stretch>
            <a:fillRect/>
          </a:stretch>
        </p:blipFill>
        <p:spPr bwMode="auto">
          <a:xfrm>
            <a:off x="790575" y="1676400"/>
            <a:ext cx="7826375" cy="4800600"/>
          </a:xfrm>
          <a:prstGeom prst="rect">
            <a:avLst/>
          </a:prstGeom>
          <a:noFill/>
          <a:ln w="9525">
            <a:noFill/>
            <a:miter lim="800000"/>
            <a:headEnd/>
            <a:tailEnd/>
          </a:ln>
        </p:spPr>
      </p:pic>
      <p:sp>
        <p:nvSpPr>
          <p:cNvPr id="17412" name="Rectangle 21"/>
          <p:cNvSpPr>
            <a:spLocks noChangeArrowheads="1"/>
          </p:cNvSpPr>
          <p:nvPr/>
        </p:nvSpPr>
        <p:spPr bwMode="auto">
          <a:xfrm>
            <a:off x="6934200" y="6400800"/>
            <a:ext cx="2133600" cy="457200"/>
          </a:xfrm>
          <a:prstGeom prst="rect">
            <a:avLst/>
          </a:prstGeom>
          <a:noFill/>
          <a:ln w="9525">
            <a:noFill/>
            <a:miter lim="800000"/>
            <a:headEnd/>
            <a:tailEnd/>
          </a:ln>
        </p:spPr>
        <p:txBody>
          <a:bodyPr anchor="b"/>
          <a:lstStyle/>
          <a:p>
            <a:pPr algn="r"/>
            <a:r>
              <a:rPr lang="en-US" sz="1000">
                <a:solidFill>
                  <a:srgbClr val="51253A"/>
                </a:solidFill>
                <a:latin typeface="Times New Roman" pitchFamily="18" charset="0"/>
              </a:rPr>
              <a:t>4-</a:t>
            </a:r>
            <a:fld id="{002E46EB-9FD7-46DA-A0DD-24F647822E5A}" type="slidenum">
              <a:rPr lang="en-US" sz="1000">
                <a:solidFill>
                  <a:srgbClr val="51253A"/>
                </a:solidFill>
                <a:latin typeface="Times New Roman" pitchFamily="18" charset="0"/>
              </a:rPr>
              <a:pPr algn="r"/>
              <a:t>9</a:t>
            </a:fld>
            <a:endParaRPr lang="en-US" sz="1000">
              <a:solidFill>
                <a:srgbClr val="51253A"/>
              </a:solidFill>
              <a:latin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ZBG Sixth Edition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05B"/>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FFF05B"/>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ZBG Sixth Edition Theme</Template>
  <TotalTime>323</TotalTime>
  <Words>2036</Words>
  <Application>Microsoft Office PowerPoint</Application>
  <PresentationFormat>On-screen Show (4:3)</PresentationFormat>
  <Paragraphs>277</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ZBG Sixth Edition Theme</vt:lpstr>
      <vt:lpstr>PowerPoint Presentation</vt:lpstr>
      <vt:lpstr>Objectives for Chapter 4: Consumer Perceptions of Service</vt:lpstr>
      <vt:lpstr>Customer Perceptions of Service</vt:lpstr>
      <vt:lpstr>The customer is . . .</vt:lpstr>
      <vt:lpstr>Customer Perceptions</vt:lpstr>
      <vt:lpstr>Customer Satisfaction</vt:lpstr>
      <vt:lpstr>Service Quality</vt:lpstr>
      <vt:lpstr>Service Encounters: The Building Blocks for Customer Perceptions</vt:lpstr>
      <vt:lpstr>Customer Perceptions of Quality and Customer Satisfaction </vt:lpstr>
      <vt:lpstr>Customer Perceptions of Quality and Customer Satisfaction </vt:lpstr>
      <vt:lpstr>Transaction Vs Cumulative Perceptions</vt:lpstr>
      <vt:lpstr>Transaction Vs Cumulative Perceptions</vt:lpstr>
      <vt:lpstr>Factors Influencing Customer Satisfaction</vt:lpstr>
      <vt:lpstr>EQUITY, SATISFACTION, AND LOYALTY</vt:lpstr>
      <vt:lpstr>Outcomes of Customer Satisfaction</vt:lpstr>
      <vt:lpstr>Relationship between Customer Satisfaction and Loyalty in Competitive Industries</vt:lpstr>
      <vt:lpstr>Relationship between Customer Satisfaction and Loyalty</vt:lpstr>
      <vt:lpstr>What is Service Quality?  The Customer Gap</vt:lpstr>
      <vt:lpstr>Service Quality</vt:lpstr>
      <vt:lpstr>Service Quality</vt:lpstr>
      <vt:lpstr>The Five Dimensions of Service Quality</vt:lpstr>
      <vt:lpstr>The Five Dimensions of Service Quality</vt:lpstr>
      <vt:lpstr>The Five Dimensions of Service Quality</vt:lpstr>
      <vt:lpstr>The Five Dimensions of Service Quality</vt:lpstr>
      <vt:lpstr>The Five Dimensions of Service Quality</vt:lpstr>
      <vt:lpstr>The Five Dimensions of Service Quality</vt:lpstr>
      <vt:lpstr>Geek Squad’s Focus on Responsiveness</vt:lpstr>
      <vt:lpstr>How Customers Judge the Five Dimensions of Service Quality</vt:lpstr>
      <vt:lpstr>E-Service Quality</vt:lpstr>
      <vt:lpstr>E-Service Quality</vt:lpstr>
      <vt:lpstr>The Service Encounter</vt:lpstr>
      <vt:lpstr>A Service Encounter Cascade for a  Hotel Visit</vt:lpstr>
      <vt:lpstr>A Service Encounter Cascade for an Industrial Purchase</vt:lpstr>
      <vt:lpstr>Service Encounters: An Opportunity to Build Satisfaction and Quality</vt:lpstr>
      <vt:lpstr>The Service Encounter</vt:lpstr>
      <vt:lpstr>Common Themes in Critical: Source of customer satisfaction/dissatisfaction in memorable  Service Encounters.</vt:lpstr>
      <vt:lpstr>Common Themes in Critical: Source of customer satisfaction/dissatisfaction in memorable  Service Encounters.</vt:lpstr>
      <vt:lpstr>Common Themes in Critical: Source of customer satisfaction/dissatisfaction in memorable  Service Encounters.</vt:lpstr>
      <vt:lpstr>Recovery</vt:lpstr>
      <vt:lpstr>Adaptability</vt:lpstr>
      <vt:lpstr>Spontaneity</vt:lpstr>
      <vt:lpstr>Coping</vt:lpstr>
      <vt:lpstr>Technology-Based Service Encounter</vt:lpstr>
      <vt:lpstr>Technology-Based Service Encounters</vt:lpstr>
      <vt:lpstr>Exercise to Identify Service Attributes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Darrin Trapani</dc:creator>
  <cp:lastModifiedBy>Windows User</cp:lastModifiedBy>
  <cp:revision>34</cp:revision>
  <dcterms:created xsi:type="dcterms:W3CDTF">2012-03-20T01:48:24Z</dcterms:created>
  <dcterms:modified xsi:type="dcterms:W3CDTF">2017-06-19T06:21:41Z</dcterms:modified>
</cp:coreProperties>
</file>