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9"/>
  </p:notesMasterIdLst>
  <p:sldIdLst>
    <p:sldId id="256" r:id="rId2"/>
    <p:sldId id="257" r:id="rId3"/>
    <p:sldId id="258" r:id="rId4"/>
    <p:sldId id="283" r:id="rId5"/>
    <p:sldId id="276" r:id="rId6"/>
    <p:sldId id="260" r:id="rId7"/>
    <p:sldId id="261" r:id="rId8"/>
    <p:sldId id="262" r:id="rId9"/>
    <p:sldId id="263" r:id="rId10"/>
    <p:sldId id="284" r:id="rId11"/>
    <p:sldId id="285" r:id="rId12"/>
    <p:sldId id="286" r:id="rId13"/>
    <p:sldId id="287" r:id="rId14"/>
    <p:sldId id="288" r:id="rId15"/>
    <p:sldId id="289" r:id="rId16"/>
    <p:sldId id="290" r:id="rId17"/>
    <p:sldId id="293" r:id="rId18"/>
    <p:sldId id="294" r:id="rId19"/>
    <p:sldId id="295" r:id="rId20"/>
    <p:sldId id="296" r:id="rId21"/>
    <p:sldId id="291" r:id="rId22"/>
    <p:sldId id="292" r:id="rId23"/>
    <p:sldId id="265" r:id="rId24"/>
    <p:sldId id="266" r:id="rId25"/>
    <p:sldId id="273" r:id="rId26"/>
    <p:sldId id="279" r:id="rId27"/>
    <p:sldId id="297" r:id="rId28"/>
    <p:sldId id="298" r:id="rId29"/>
    <p:sldId id="269" r:id="rId30"/>
    <p:sldId id="299" r:id="rId31"/>
    <p:sldId id="271" r:id="rId32"/>
    <p:sldId id="280" r:id="rId33"/>
    <p:sldId id="300" r:id="rId34"/>
    <p:sldId id="281" r:id="rId35"/>
    <p:sldId id="301" r:id="rId36"/>
    <p:sldId id="302" r:id="rId37"/>
    <p:sldId id="303"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8" autoAdjust="0"/>
    <p:restoredTop sz="94660"/>
  </p:normalViewPr>
  <p:slideViewPr>
    <p:cSldViewPr>
      <p:cViewPr varScale="1">
        <p:scale>
          <a:sx n="70" d="100"/>
          <a:sy n="70" d="100"/>
        </p:scale>
        <p:origin x="15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E59936-40D0-4C92-8A07-93384CE84343}"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93BFD9BC-37E6-48D4-B39D-5B79B24E2A8E}">
      <dgm:prSet phldrT="[Text]"/>
      <dgm:spPr/>
      <dgm:t>
        <a:bodyPr/>
        <a:lstStyle/>
        <a:p>
          <a:r>
            <a:rPr lang="en-US" b="1" dirty="0" smtClean="0">
              <a:solidFill>
                <a:schemeClr val="tx1"/>
              </a:solidFill>
            </a:rPr>
            <a:t>Complaint solicitation</a:t>
          </a:r>
          <a:endParaRPr lang="en-US" b="1" dirty="0">
            <a:solidFill>
              <a:schemeClr val="tx1"/>
            </a:solidFill>
          </a:endParaRPr>
        </a:p>
      </dgm:t>
    </dgm:pt>
    <dgm:pt modelId="{BFD1B07B-6484-4890-813A-BED7B1088B19}" type="parTrans" cxnId="{0B79D126-39CE-48A3-ACAD-2AED4946F4C6}">
      <dgm:prSet/>
      <dgm:spPr/>
      <dgm:t>
        <a:bodyPr/>
        <a:lstStyle/>
        <a:p>
          <a:endParaRPr lang="en-US"/>
        </a:p>
      </dgm:t>
    </dgm:pt>
    <dgm:pt modelId="{CBC8B3A4-52F3-4168-BAFC-DBC2C0CEEE3D}" type="sibTrans" cxnId="{0B79D126-39CE-48A3-ACAD-2AED4946F4C6}">
      <dgm:prSet/>
      <dgm:spPr/>
      <dgm:t>
        <a:bodyPr/>
        <a:lstStyle/>
        <a:p>
          <a:endParaRPr lang="en-US"/>
        </a:p>
      </dgm:t>
    </dgm:pt>
    <dgm:pt modelId="{97ED8273-C359-441E-8540-759FF23127D8}">
      <dgm:prSet phldrT="[Text]" custT="1"/>
      <dgm:spPr/>
      <dgm:t>
        <a:bodyPr/>
        <a:lstStyle/>
        <a:p>
          <a:r>
            <a:rPr lang="en-US" sz="1200" dirty="0" smtClean="0"/>
            <a:t>To identify and attend to dissatisfied customers</a:t>
          </a:r>
          <a:endParaRPr lang="en-US" sz="1200" dirty="0"/>
        </a:p>
      </dgm:t>
    </dgm:pt>
    <dgm:pt modelId="{A7793B4D-CFD8-4F4B-9653-92BD065758ED}" type="parTrans" cxnId="{39B009B1-2994-4261-9E1B-0520C8965F31}">
      <dgm:prSet/>
      <dgm:spPr/>
      <dgm:t>
        <a:bodyPr/>
        <a:lstStyle/>
        <a:p>
          <a:endParaRPr lang="en-US"/>
        </a:p>
      </dgm:t>
    </dgm:pt>
    <dgm:pt modelId="{D6A90C11-CFDB-4D91-B260-63A395C259B6}" type="sibTrans" cxnId="{39B009B1-2994-4261-9E1B-0520C8965F31}">
      <dgm:prSet/>
      <dgm:spPr/>
      <dgm:t>
        <a:bodyPr/>
        <a:lstStyle/>
        <a:p>
          <a:endParaRPr lang="en-US"/>
        </a:p>
      </dgm:t>
    </dgm:pt>
    <dgm:pt modelId="{015292BD-2623-4C41-8024-96112284C40D}">
      <dgm:prSet phldrT="[Text]"/>
      <dgm:spPr/>
      <dgm:t>
        <a:bodyPr/>
        <a:lstStyle/>
        <a:p>
          <a:r>
            <a:rPr lang="en-US" b="1" dirty="0" smtClean="0">
              <a:solidFill>
                <a:schemeClr val="tx1"/>
              </a:solidFill>
            </a:rPr>
            <a:t>Critical incident studies</a:t>
          </a:r>
          <a:endParaRPr lang="en-US" b="1" dirty="0">
            <a:solidFill>
              <a:schemeClr val="tx1"/>
            </a:solidFill>
          </a:endParaRPr>
        </a:p>
      </dgm:t>
    </dgm:pt>
    <dgm:pt modelId="{DFB87232-292F-4379-8E3C-2A73A9D87956}" type="parTrans" cxnId="{6EC18C87-EF95-46AD-A692-061EFB519C99}">
      <dgm:prSet/>
      <dgm:spPr/>
      <dgm:t>
        <a:bodyPr/>
        <a:lstStyle/>
        <a:p>
          <a:endParaRPr lang="en-US"/>
        </a:p>
      </dgm:t>
    </dgm:pt>
    <dgm:pt modelId="{5902952B-F9AB-4AED-88AC-C57021906E6F}" type="sibTrans" cxnId="{6EC18C87-EF95-46AD-A692-061EFB519C99}">
      <dgm:prSet/>
      <dgm:spPr/>
      <dgm:t>
        <a:bodyPr/>
        <a:lstStyle/>
        <a:p>
          <a:endParaRPr lang="en-US"/>
        </a:p>
      </dgm:t>
    </dgm:pt>
    <dgm:pt modelId="{90B9DD08-B467-4565-BC1A-56E802387BEF}">
      <dgm:prSet phldrT="[Text]" custT="1"/>
      <dgm:spPr/>
      <dgm:t>
        <a:bodyPr/>
        <a:lstStyle/>
        <a:p>
          <a:r>
            <a:rPr lang="en-US" sz="1200" dirty="0" smtClean="0"/>
            <a:t>To identify “best” practices” at transaction level</a:t>
          </a:r>
          <a:endParaRPr lang="en-US" sz="1200" dirty="0"/>
        </a:p>
      </dgm:t>
    </dgm:pt>
    <dgm:pt modelId="{489A4D24-24DB-4A91-AE71-92277D2DFB76}" type="parTrans" cxnId="{7E78095D-4F04-4CA8-8822-194FDBE0B9EC}">
      <dgm:prSet/>
      <dgm:spPr/>
      <dgm:t>
        <a:bodyPr/>
        <a:lstStyle/>
        <a:p>
          <a:endParaRPr lang="en-US"/>
        </a:p>
      </dgm:t>
    </dgm:pt>
    <dgm:pt modelId="{18E4A4E8-B0FA-4856-B1DA-8C4DA565F611}" type="sibTrans" cxnId="{7E78095D-4F04-4CA8-8822-194FDBE0B9EC}">
      <dgm:prSet/>
      <dgm:spPr/>
      <dgm:t>
        <a:bodyPr/>
        <a:lstStyle/>
        <a:p>
          <a:endParaRPr lang="en-US"/>
        </a:p>
      </dgm:t>
    </dgm:pt>
    <dgm:pt modelId="{E76E1C1B-8984-42F3-9431-2BC7F0CD991A}">
      <dgm:prSet phldrT="[Text]"/>
      <dgm:spPr/>
      <dgm:t>
        <a:bodyPr/>
        <a:lstStyle/>
        <a:p>
          <a:r>
            <a:rPr lang="en-US" b="1" dirty="0" smtClean="0">
              <a:solidFill>
                <a:schemeClr val="tx1"/>
              </a:solidFill>
            </a:rPr>
            <a:t>Relationship surveys</a:t>
          </a:r>
          <a:endParaRPr lang="en-US" b="1" dirty="0">
            <a:solidFill>
              <a:schemeClr val="tx1"/>
            </a:solidFill>
          </a:endParaRPr>
        </a:p>
      </dgm:t>
    </dgm:pt>
    <dgm:pt modelId="{22E1A1CC-9157-42E4-A081-FB94D80EE88A}" type="parTrans" cxnId="{2DDA72C4-58C6-4407-9365-6005A4C16C68}">
      <dgm:prSet/>
      <dgm:spPr/>
      <dgm:t>
        <a:bodyPr/>
        <a:lstStyle/>
        <a:p>
          <a:endParaRPr lang="en-US"/>
        </a:p>
      </dgm:t>
    </dgm:pt>
    <dgm:pt modelId="{7B574E1C-F4CF-40F1-9476-66A3342FAF25}" type="sibTrans" cxnId="{2DDA72C4-58C6-4407-9365-6005A4C16C68}">
      <dgm:prSet/>
      <dgm:spPr/>
      <dgm:t>
        <a:bodyPr/>
        <a:lstStyle/>
        <a:p>
          <a:endParaRPr lang="en-US"/>
        </a:p>
      </dgm:t>
    </dgm:pt>
    <dgm:pt modelId="{671D6A35-EDA8-40D0-ACD9-1BE866104231}">
      <dgm:prSet phldrT="[Text]" custT="1"/>
      <dgm:spPr/>
      <dgm:t>
        <a:bodyPr/>
        <a:lstStyle/>
        <a:p>
          <a:r>
            <a:rPr lang="en-US" sz="1200" dirty="0" smtClean="0"/>
            <a:t>To monitor and track service performance</a:t>
          </a:r>
          <a:endParaRPr lang="en-US" sz="1200" dirty="0"/>
        </a:p>
      </dgm:t>
    </dgm:pt>
    <dgm:pt modelId="{B34D03AE-66E5-4ED8-8B2A-0DA955AC1176}" type="parTrans" cxnId="{73A712B8-A848-4C9E-B86F-173A305943E5}">
      <dgm:prSet/>
      <dgm:spPr/>
      <dgm:t>
        <a:bodyPr/>
        <a:lstStyle/>
        <a:p>
          <a:endParaRPr lang="en-US"/>
        </a:p>
      </dgm:t>
    </dgm:pt>
    <dgm:pt modelId="{0AFD8E3D-8088-413B-9A11-2A7F22079090}" type="sibTrans" cxnId="{73A712B8-A848-4C9E-B86F-173A305943E5}">
      <dgm:prSet/>
      <dgm:spPr/>
      <dgm:t>
        <a:bodyPr/>
        <a:lstStyle/>
        <a:p>
          <a:endParaRPr lang="en-US"/>
        </a:p>
      </dgm:t>
    </dgm:pt>
    <dgm:pt modelId="{9D5C2E8E-02E4-4728-85AC-9CAB1C22DABD}">
      <dgm:prSet phldrT="[Text]" custT="1"/>
      <dgm:spPr/>
      <dgm:t>
        <a:bodyPr/>
        <a:lstStyle/>
        <a:p>
          <a:r>
            <a:rPr lang="en-US" sz="1200" dirty="0" smtClean="0"/>
            <a:t>To identify common service failure points</a:t>
          </a:r>
          <a:endParaRPr lang="en-US" sz="1200" dirty="0"/>
        </a:p>
      </dgm:t>
    </dgm:pt>
    <dgm:pt modelId="{FA033C21-D49C-41D5-8862-1F48DB4F72AE}" type="parTrans" cxnId="{97FE2D99-0784-46B1-B1BA-D3F526E0A6A1}">
      <dgm:prSet/>
      <dgm:spPr/>
      <dgm:t>
        <a:bodyPr/>
        <a:lstStyle/>
        <a:p>
          <a:endParaRPr lang="en-US"/>
        </a:p>
      </dgm:t>
    </dgm:pt>
    <dgm:pt modelId="{7B8ECECE-FACE-48B4-9DBB-950E8AC23643}" type="sibTrans" cxnId="{97FE2D99-0784-46B1-B1BA-D3F526E0A6A1}">
      <dgm:prSet/>
      <dgm:spPr/>
      <dgm:t>
        <a:bodyPr/>
        <a:lstStyle/>
        <a:p>
          <a:endParaRPr lang="en-US"/>
        </a:p>
      </dgm:t>
    </dgm:pt>
    <dgm:pt modelId="{630E4CC7-99E1-4154-BF0D-8D7893499821}">
      <dgm:prSet phldrT="[Text]" custT="1"/>
      <dgm:spPr/>
      <dgm:t>
        <a:bodyPr/>
        <a:lstStyle/>
        <a:p>
          <a:r>
            <a:rPr lang="en-US" sz="1200" dirty="0" smtClean="0"/>
            <a:t>To identify customer requirements as input for quantitative studies</a:t>
          </a:r>
          <a:endParaRPr lang="en-US" sz="1200" dirty="0"/>
        </a:p>
      </dgm:t>
    </dgm:pt>
    <dgm:pt modelId="{A0FCFC7C-2751-48EE-AFD8-5AA8CD481E46}" type="parTrans" cxnId="{DEA190A5-5853-4674-B0AF-F73EDB28E21E}">
      <dgm:prSet/>
      <dgm:spPr/>
      <dgm:t>
        <a:bodyPr/>
        <a:lstStyle/>
        <a:p>
          <a:endParaRPr lang="en-US"/>
        </a:p>
      </dgm:t>
    </dgm:pt>
    <dgm:pt modelId="{FBF4A704-A8F0-4DBD-A514-6389D26E3439}" type="sibTrans" cxnId="{DEA190A5-5853-4674-B0AF-F73EDB28E21E}">
      <dgm:prSet/>
      <dgm:spPr/>
      <dgm:t>
        <a:bodyPr/>
        <a:lstStyle/>
        <a:p>
          <a:endParaRPr lang="en-US"/>
        </a:p>
      </dgm:t>
    </dgm:pt>
    <dgm:pt modelId="{36F98734-3B9B-45EE-A874-1BCAD1319E49}">
      <dgm:prSet phldrT="[Text]" custT="1"/>
      <dgm:spPr/>
      <dgm:t>
        <a:bodyPr/>
        <a:lstStyle/>
        <a:p>
          <a:r>
            <a:rPr lang="en-US" sz="1200" dirty="0" smtClean="0"/>
            <a:t>To identify common service failure points</a:t>
          </a:r>
          <a:endParaRPr lang="en-US" sz="1200" dirty="0"/>
        </a:p>
      </dgm:t>
    </dgm:pt>
    <dgm:pt modelId="{7DD4037F-D9EB-4F9E-9CC2-56EC0506CAFB}" type="parTrans" cxnId="{0279DDD8-6B2B-43E6-BE5C-D0310DEA2490}">
      <dgm:prSet/>
      <dgm:spPr/>
      <dgm:t>
        <a:bodyPr/>
        <a:lstStyle/>
        <a:p>
          <a:endParaRPr lang="en-US"/>
        </a:p>
      </dgm:t>
    </dgm:pt>
    <dgm:pt modelId="{85580F4B-0B81-40FB-B432-9AE814A52274}" type="sibTrans" cxnId="{0279DDD8-6B2B-43E6-BE5C-D0310DEA2490}">
      <dgm:prSet/>
      <dgm:spPr/>
      <dgm:t>
        <a:bodyPr/>
        <a:lstStyle/>
        <a:p>
          <a:endParaRPr lang="en-US"/>
        </a:p>
      </dgm:t>
    </dgm:pt>
    <dgm:pt modelId="{B27C8600-30C6-464E-AAA5-D2AC174C816A}">
      <dgm:prSet phldrT="[Text]" custT="1"/>
      <dgm:spPr/>
      <dgm:t>
        <a:bodyPr/>
        <a:lstStyle/>
        <a:p>
          <a:r>
            <a:rPr lang="en-US" sz="1200" dirty="0" smtClean="0"/>
            <a:t>To identify systemic strengths and weaknesses in customer-contact services</a:t>
          </a:r>
          <a:endParaRPr lang="en-US" sz="1200" dirty="0"/>
        </a:p>
      </dgm:t>
    </dgm:pt>
    <dgm:pt modelId="{E1509F17-53C4-4BDC-A763-902ED7887767}" type="parTrans" cxnId="{E3A502E3-136F-47FA-A754-1226AA8041DA}">
      <dgm:prSet/>
      <dgm:spPr/>
      <dgm:t>
        <a:bodyPr/>
        <a:lstStyle/>
        <a:p>
          <a:endParaRPr lang="en-US"/>
        </a:p>
      </dgm:t>
    </dgm:pt>
    <dgm:pt modelId="{0F65EED9-0CA9-459E-9051-728961A49DA2}" type="sibTrans" cxnId="{E3A502E3-136F-47FA-A754-1226AA8041DA}">
      <dgm:prSet/>
      <dgm:spPr/>
      <dgm:t>
        <a:bodyPr/>
        <a:lstStyle/>
        <a:p>
          <a:endParaRPr lang="en-US"/>
        </a:p>
      </dgm:t>
    </dgm:pt>
    <dgm:pt modelId="{57E30812-D763-4F7C-A9AB-0B3E45631421}">
      <dgm:prSet phldrT="[Text]" custT="1"/>
      <dgm:spPr/>
      <dgm:t>
        <a:bodyPr/>
        <a:lstStyle/>
        <a:p>
          <a:r>
            <a:rPr lang="en-US" sz="1200" dirty="0" smtClean="0"/>
            <a:t>To assess overall company performance compared with that of competition</a:t>
          </a:r>
          <a:endParaRPr lang="en-US" sz="1200" dirty="0"/>
        </a:p>
      </dgm:t>
    </dgm:pt>
    <dgm:pt modelId="{B02BB92F-4CCB-4A8D-898D-D23B42190A54}" type="parTrans" cxnId="{9EA14790-40A4-455F-80D4-8C2F22B40EE2}">
      <dgm:prSet/>
      <dgm:spPr/>
      <dgm:t>
        <a:bodyPr/>
        <a:lstStyle/>
        <a:p>
          <a:endParaRPr lang="en-US"/>
        </a:p>
      </dgm:t>
    </dgm:pt>
    <dgm:pt modelId="{E0B6C1E8-5DBC-4D76-8016-06F0E587DDB5}" type="sibTrans" cxnId="{9EA14790-40A4-455F-80D4-8C2F22B40EE2}">
      <dgm:prSet/>
      <dgm:spPr/>
      <dgm:t>
        <a:bodyPr/>
        <a:lstStyle/>
        <a:p>
          <a:endParaRPr lang="en-US"/>
        </a:p>
      </dgm:t>
    </dgm:pt>
    <dgm:pt modelId="{D1C54FEE-E086-4B3D-B8CC-9035D5631431}">
      <dgm:prSet phldrT="[Text]" custT="1"/>
      <dgm:spPr/>
      <dgm:t>
        <a:bodyPr/>
        <a:lstStyle/>
        <a:p>
          <a:r>
            <a:rPr lang="en-US" sz="1200" dirty="0" smtClean="0"/>
            <a:t>To determine links between satisfaction and behavioral intentions</a:t>
          </a:r>
          <a:endParaRPr lang="en-US" sz="1200" dirty="0"/>
        </a:p>
      </dgm:t>
    </dgm:pt>
    <dgm:pt modelId="{46368D2B-4F72-40B5-8C9B-AB8C4F7A90C4}" type="parTrans" cxnId="{8931B403-DA6E-4AC5-9BA8-88269D4719B0}">
      <dgm:prSet/>
      <dgm:spPr/>
      <dgm:t>
        <a:bodyPr/>
        <a:lstStyle/>
        <a:p>
          <a:endParaRPr lang="en-US"/>
        </a:p>
      </dgm:t>
    </dgm:pt>
    <dgm:pt modelId="{3A56C394-0AB6-4B6A-8BCC-86B5E723BCAE}" type="sibTrans" cxnId="{8931B403-DA6E-4AC5-9BA8-88269D4719B0}">
      <dgm:prSet/>
      <dgm:spPr/>
      <dgm:t>
        <a:bodyPr/>
        <a:lstStyle/>
        <a:p>
          <a:endParaRPr lang="en-US"/>
        </a:p>
      </dgm:t>
    </dgm:pt>
    <dgm:pt modelId="{213DFF3E-7316-4497-9AEF-9880BC8FFF6A}">
      <dgm:prSet phldrT="[Text]" custT="1"/>
      <dgm:spPr/>
      <dgm:t>
        <a:bodyPr/>
        <a:lstStyle/>
        <a:p>
          <a:r>
            <a:rPr lang="en-US" sz="1200" dirty="0" smtClean="0"/>
            <a:t>To assess gaps between customer expectations and perceptions</a:t>
          </a:r>
          <a:endParaRPr lang="en-US" sz="1200" dirty="0"/>
        </a:p>
      </dgm:t>
    </dgm:pt>
    <dgm:pt modelId="{C7916B74-E76B-47E1-90AD-A88918C8816F}" type="parTrans" cxnId="{44D8ACB6-B4B5-47DA-9060-DE2711E339BA}">
      <dgm:prSet/>
      <dgm:spPr/>
      <dgm:t>
        <a:bodyPr/>
        <a:lstStyle/>
        <a:p>
          <a:endParaRPr lang="en-US"/>
        </a:p>
      </dgm:t>
    </dgm:pt>
    <dgm:pt modelId="{C439742F-86A7-4387-BE19-DE09E1053F24}" type="sibTrans" cxnId="{44D8ACB6-B4B5-47DA-9060-DE2711E339BA}">
      <dgm:prSet/>
      <dgm:spPr/>
      <dgm:t>
        <a:bodyPr/>
        <a:lstStyle/>
        <a:p>
          <a:endParaRPr lang="en-US"/>
        </a:p>
      </dgm:t>
    </dgm:pt>
    <dgm:pt modelId="{D6B0959C-59CA-4687-B4A6-DC949065E3A6}">
      <dgm:prSet phldrT="[Text]"/>
      <dgm:spPr/>
      <dgm:t>
        <a:bodyPr/>
        <a:lstStyle/>
        <a:p>
          <a:r>
            <a:rPr lang="en-US" b="1" dirty="0" err="1" smtClean="0">
              <a:solidFill>
                <a:schemeClr val="tx1"/>
              </a:solidFill>
            </a:rPr>
            <a:t>Posttransaction</a:t>
          </a:r>
          <a:r>
            <a:rPr lang="en-US" b="1" dirty="0" smtClean="0">
              <a:solidFill>
                <a:schemeClr val="tx1"/>
              </a:solidFill>
            </a:rPr>
            <a:t> surveys</a:t>
          </a:r>
          <a:endParaRPr lang="en-US" b="1" dirty="0">
            <a:solidFill>
              <a:schemeClr val="tx1"/>
            </a:solidFill>
          </a:endParaRPr>
        </a:p>
      </dgm:t>
    </dgm:pt>
    <dgm:pt modelId="{A204983F-A6BD-423E-A53D-D854BA490EB1}" type="parTrans" cxnId="{441FED34-03EF-4A0B-9CA6-8EEA73EEE3D0}">
      <dgm:prSet/>
      <dgm:spPr/>
      <dgm:t>
        <a:bodyPr/>
        <a:lstStyle/>
        <a:p>
          <a:endParaRPr lang="en-US"/>
        </a:p>
      </dgm:t>
    </dgm:pt>
    <dgm:pt modelId="{AE91099F-5419-46DF-9D83-C1092A575E16}" type="sibTrans" cxnId="{441FED34-03EF-4A0B-9CA6-8EEA73EEE3D0}">
      <dgm:prSet/>
      <dgm:spPr/>
      <dgm:t>
        <a:bodyPr/>
        <a:lstStyle/>
        <a:p>
          <a:endParaRPr lang="en-US"/>
        </a:p>
      </dgm:t>
    </dgm:pt>
    <dgm:pt modelId="{2A4B64F8-20EE-4B14-88DC-4A4B045F16E8}">
      <dgm:prSet phldrT="[Text]" custT="1"/>
      <dgm:spPr/>
      <dgm:t>
        <a:bodyPr/>
        <a:lstStyle/>
        <a:p>
          <a:r>
            <a:rPr lang="en-US" sz="1200" dirty="0" smtClean="0"/>
            <a:t>To obtain immediate feedback on performance of service transactions</a:t>
          </a:r>
          <a:endParaRPr lang="en-US" sz="1200" dirty="0"/>
        </a:p>
      </dgm:t>
    </dgm:pt>
    <dgm:pt modelId="{489B4059-9B16-48CE-BA2E-EB21404C7A06}" type="parTrans" cxnId="{71E2CDCE-79E0-4EBA-8726-E0834D1A21B2}">
      <dgm:prSet/>
      <dgm:spPr/>
      <dgm:t>
        <a:bodyPr/>
        <a:lstStyle/>
        <a:p>
          <a:endParaRPr lang="en-US"/>
        </a:p>
      </dgm:t>
    </dgm:pt>
    <dgm:pt modelId="{20122209-9926-4EF1-BE1A-FA96A4459222}" type="sibTrans" cxnId="{71E2CDCE-79E0-4EBA-8726-E0834D1A21B2}">
      <dgm:prSet/>
      <dgm:spPr/>
      <dgm:t>
        <a:bodyPr/>
        <a:lstStyle/>
        <a:p>
          <a:endParaRPr lang="en-US"/>
        </a:p>
      </dgm:t>
    </dgm:pt>
    <dgm:pt modelId="{9C22A73E-A96F-4B27-9CD5-2E5E16B471A3}">
      <dgm:prSet phldrT="[Text]" custT="1"/>
      <dgm:spPr/>
      <dgm:t>
        <a:bodyPr/>
        <a:lstStyle/>
        <a:p>
          <a:r>
            <a:rPr lang="en-US" sz="1200" dirty="0" smtClean="0"/>
            <a:t>To measure effectiveness of changes in service delivery</a:t>
          </a:r>
          <a:endParaRPr lang="en-US" sz="1200" dirty="0"/>
        </a:p>
      </dgm:t>
    </dgm:pt>
    <dgm:pt modelId="{3CABE954-37DE-4829-B7E1-A066CFA60FF9}" type="parTrans" cxnId="{A15AB815-D0E7-4267-8B2B-ED3350974D22}">
      <dgm:prSet/>
      <dgm:spPr/>
      <dgm:t>
        <a:bodyPr/>
        <a:lstStyle/>
        <a:p>
          <a:endParaRPr lang="en-US"/>
        </a:p>
      </dgm:t>
    </dgm:pt>
    <dgm:pt modelId="{EF200DBC-42CB-43EE-9F06-E4D1EECEA302}" type="sibTrans" cxnId="{A15AB815-D0E7-4267-8B2B-ED3350974D22}">
      <dgm:prSet/>
      <dgm:spPr/>
      <dgm:t>
        <a:bodyPr/>
        <a:lstStyle/>
        <a:p>
          <a:endParaRPr lang="en-US"/>
        </a:p>
      </dgm:t>
    </dgm:pt>
    <dgm:pt modelId="{84E124D4-CD8B-4FD7-A317-AD2B54C184C4}">
      <dgm:prSet phldrT="[Text]" custT="1"/>
      <dgm:spPr/>
      <dgm:t>
        <a:bodyPr/>
        <a:lstStyle/>
        <a:p>
          <a:r>
            <a:rPr lang="en-US" sz="1200" dirty="0" smtClean="0"/>
            <a:t>To assess service performance of individuals and teams</a:t>
          </a:r>
          <a:endParaRPr lang="en-US" sz="1200" dirty="0"/>
        </a:p>
      </dgm:t>
    </dgm:pt>
    <dgm:pt modelId="{9C70C177-3948-42FA-A164-90E506C71C51}" type="parTrans" cxnId="{52034295-E5DE-4765-83A8-37DA121A42AC}">
      <dgm:prSet/>
      <dgm:spPr/>
      <dgm:t>
        <a:bodyPr/>
        <a:lstStyle/>
        <a:p>
          <a:endParaRPr lang="en-US"/>
        </a:p>
      </dgm:t>
    </dgm:pt>
    <dgm:pt modelId="{0803796B-C612-4CDA-88D4-68D611076286}" type="sibTrans" cxnId="{52034295-E5DE-4765-83A8-37DA121A42AC}">
      <dgm:prSet/>
      <dgm:spPr/>
      <dgm:t>
        <a:bodyPr/>
        <a:lstStyle/>
        <a:p>
          <a:endParaRPr lang="en-US"/>
        </a:p>
      </dgm:t>
    </dgm:pt>
    <dgm:pt modelId="{A7BE6079-6A88-4484-8B2C-FF6EB5624122}">
      <dgm:prSet phldrT="[Text]" custT="1"/>
      <dgm:spPr/>
      <dgm:t>
        <a:bodyPr/>
        <a:lstStyle/>
        <a:p>
          <a:r>
            <a:rPr lang="en-US" sz="1200" dirty="0" smtClean="0"/>
            <a:t>To use as input for process improvements; to identify common service failure points</a:t>
          </a:r>
          <a:endParaRPr lang="en-US" sz="1200" dirty="0"/>
        </a:p>
      </dgm:t>
    </dgm:pt>
    <dgm:pt modelId="{501A59A2-9E9F-4E90-87D0-D1AEC99CA099}" type="parTrans" cxnId="{BBEBB7FF-AEE7-494B-927D-4CAF300BEF48}">
      <dgm:prSet/>
      <dgm:spPr/>
      <dgm:t>
        <a:bodyPr/>
        <a:lstStyle/>
        <a:p>
          <a:endParaRPr lang="en-US"/>
        </a:p>
      </dgm:t>
    </dgm:pt>
    <dgm:pt modelId="{F9633DA7-97D3-418E-A071-9AEE796EC6CC}" type="sibTrans" cxnId="{BBEBB7FF-AEE7-494B-927D-4CAF300BEF48}">
      <dgm:prSet/>
      <dgm:spPr/>
      <dgm:t>
        <a:bodyPr/>
        <a:lstStyle/>
        <a:p>
          <a:endParaRPr lang="en-US"/>
        </a:p>
      </dgm:t>
    </dgm:pt>
    <dgm:pt modelId="{E35A0A62-307D-4A96-B18C-394F68367A6F}">
      <dgm:prSet phldrT="[Text]"/>
      <dgm:spPr/>
      <dgm:t>
        <a:bodyPr/>
        <a:lstStyle/>
        <a:p>
          <a:r>
            <a:rPr lang="en-US" b="1" dirty="0" smtClean="0">
              <a:solidFill>
                <a:schemeClr val="tx1"/>
              </a:solidFill>
            </a:rPr>
            <a:t>Social media</a:t>
          </a:r>
          <a:endParaRPr lang="en-US" b="1" dirty="0">
            <a:solidFill>
              <a:schemeClr val="tx1"/>
            </a:solidFill>
          </a:endParaRPr>
        </a:p>
      </dgm:t>
    </dgm:pt>
    <dgm:pt modelId="{D6388F7F-9236-461B-8FEF-3DC33A7C54D9}" type="parTrans" cxnId="{F5FA69D5-8AA7-4CB9-8153-9798FFD4C707}">
      <dgm:prSet/>
      <dgm:spPr/>
      <dgm:t>
        <a:bodyPr/>
        <a:lstStyle/>
        <a:p>
          <a:endParaRPr lang="en-US"/>
        </a:p>
      </dgm:t>
    </dgm:pt>
    <dgm:pt modelId="{81F4B325-732B-4931-B76D-B46B938C82C0}" type="sibTrans" cxnId="{F5FA69D5-8AA7-4CB9-8153-9798FFD4C707}">
      <dgm:prSet/>
      <dgm:spPr/>
      <dgm:t>
        <a:bodyPr/>
        <a:lstStyle/>
        <a:p>
          <a:endParaRPr lang="en-US"/>
        </a:p>
      </dgm:t>
    </dgm:pt>
    <dgm:pt modelId="{7E38BF8A-8F33-451F-8E47-CAF37D389979}">
      <dgm:prSet phldrT="[Text]" custT="1"/>
      <dgm:spPr/>
      <dgm:t>
        <a:bodyPr/>
        <a:lstStyle/>
        <a:p>
          <a:r>
            <a:rPr lang="en-US" sz="1200" dirty="0" smtClean="0"/>
            <a:t>To identify/attend to dissatisfied customers</a:t>
          </a:r>
          <a:endParaRPr lang="en-US" sz="1200" dirty="0"/>
        </a:p>
      </dgm:t>
    </dgm:pt>
    <dgm:pt modelId="{8988C4CC-28CF-45C6-AD35-7A5F3875D2EC}" type="parTrans" cxnId="{597404BD-6E85-45A7-88FB-B0CCF3CE79E3}">
      <dgm:prSet/>
      <dgm:spPr/>
      <dgm:t>
        <a:bodyPr/>
        <a:lstStyle/>
        <a:p>
          <a:endParaRPr lang="en-US"/>
        </a:p>
      </dgm:t>
    </dgm:pt>
    <dgm:pt modelId="{07576CD9-DAD9-48A8-AE09-34C3921A1986}" type="sibTrans" cxnId="{597404BD-6E85-45A7-88FB-B0CCF3CE79E3}">
      <dgm:prSet/>
      <dgm:spPr/>
      <dgm:t>
        <a:bodyPr/>
        <a:lstStyle/>
        <a:p>
          <a:endParaRPr lang="en-US"/>
        </a:p>
      </dgm:t>
    </dgm:pt>
    <dgm:pt modelId="{08334346-F953-4995-952B-377FCA93BAB1}">
      <dgm:prSet phldrT="[Text]" custT="1"/>
      <dgm:spPr/>
      <dgm:t>
        <a:bodyPr/>
        <a:lstStyle/>
        <a:p>
          <a:r>
            <a:rPr lang="en-US" sz="1200" dirty="0" smtClean="0"/>
            <a:t>To encourage word of mouth</a:t>
          </a:r>
          <a:endParaRPr lang="en-US" sz="1200" dirty="0"/>
        </a:p>
      </dgm:t>
    </dgm:pt>
    <dgm:pt modelId="{620BC276-8ACA-4EAC-8021-4D1F7FCBA36E}" type="parTrans" cxnId="{3A3B0D6A-FA48-4CD6-86EE-537A3C173CDD}">
      <dgm:prSet/>
      <dgm:spPr/>
      <dgm:t>
        <a:bodyPr/>
        <a:lstStyle/>
        <a:p>
          <a:endParaRPr lang="en-US"/>
        </a:p>
      </dgm:t>
    </dgm:pt>
    <dgm:pt modelId="{E7A588BB-A72C-4FC0-898F-334D77ACDEF2}" type="sibTrans" cxnId="{3A3B0D6A-FA48-4CD6-86EE-537A3C173CDD}">
      <dgm:prSet/>
      <dgm:spPr/>
      <dgm:t>
        <a:bodyPr/>
        <a:lstStyle/>
        <a:p>
          <a:endParaRPr lang="en-US"/>
        </a:p>
      </dgm:t>
    </dgm:pt>
    <dgm:pt modelId="{C4818C63-0129-463D-90D1-E31671F31B53}">
      <dgm:prSet phldrT="[Text]" custT="1"/>
      <dgm:spPr/>
      <dgm:t>
        <a:bodyPr/>
        <a:lstStyle/>
        <a:p>
          <a:r>
            <a:rPr lang="en-US" sz="1200" dirty="0" smtClean="0"/>
            <a:t>To measure the impact of other advertising</a:t>
          </a:r>
          <a:endParaRPr lang="en-US" sz="1200" dirty="0"/>
        </a:p>
      </dgm:t>
    </dgm:pt>
    <dgm:pt modelId="{F6FCAE9A-2056-4F09-BA21-32C06107D312}" type="parTrans" cxnId="{A15D7F04-76D9-424E-8F66-FD543A39DBC6}">
      <dgm:prSet/>
      <dgm:spPr/>
      <dgm:t>
        <a:bodyPr/>
        <a:lstStyle/>
        <a:p>
          <a:endParaRPr lang="en-US"/>
        </a:p>
      </dgm:t>
    </dgm:pt>
    <dgm:pt modelId="{1FA52DD7-DDE2-4B13-892D-5B8A752F2340}" type="sibTrans" cxnId="{A15D7F04-76D9-424E-8F66-FD543A39DBC6}">
      <dgm:prSet/>
      <dgm:spPr/>
      <dgm:t>
        <a:bodyPr/>
        <a:lstStyle/>
        <a:p>
          <a:endParaRPr lang="en-US"/>
        </a:p>
      </dgm:t>
    </dgm:pt>
    <dgm:pt modelId="{C8582717-0C8A-4511-AAA1-87CA8E548FF1}" type="pres">
      <dgm:prSet presAssocID="{BDE59936-40D0-4C92-8A07-93384CE84343}" presName="Name0" presStyleCnt="0">
        <dgm:presLayoutVars>
          <dgm:dir/>
          <dgm:animLvl val="lvl"/>
          <dgm:resizeHandles val="exact"/>
        </dgm:presLayoutVars>
      </dgm:prSet>
      <dgm:spPr/>
      <dgm:t>
        <a:bodyPr/>
        <a:lstStyle/>
        <a:p>
          <a:endParaRPr lang="en-US"/>
        </a:p>
      </dgm:t>
    </dgm:pt>
    <dgm:pt modelId="{02F4B6F9-37AD-44D4-B62C-946250D00BF2}" type="pres">
      <dgm:prSet presAssocID="{93BFD9BC-37E6-48D4-B39D-5B79B24E2A8E}" presName="linNode" presStyleCnt="0"/>
      <dgm:spPr/>
    </dgm:pt>
    <dgm:pt modelId="{C6AFF8A8-8E7B-4E45-A1DE-F30474AAE9ED}" type="pres">
      <dgm:prSet presAssocID="{93BFD9BC-37E6-48D4-B39D-5B79B24E2A8E}" presName="parentText" presStyleLbl="node1" presStyleIdx="0" presStyleCnt="5" custScaleX="55155">
        <dgm:presLayoutVars>
          <dgm:chMax val="1"/>
          <dgm:bulletEnabled val="1"/>
        </dgm:presLayoutVars>
      </dgm:prSet>
      <dgm:spPr/>
      <dgm:t>
        <a:bodyPr/>
        <a:lstStyle/>
        <a:p>
          <a:endParaRPr lang="en-US"/>
        </a:p>
      </dgm:t>
    </dgm:pt>
    <dgm:pt modelId="{5128B17F-E241-41D2-8B4B-E3B5414AA7F8}" type="pres">
      <dgm:prSet presAssocID="{93BFD9BC-37E6-48D4-B39D-5B79B24E2A8E}" presName="descendantText" presStyleLbl="alignAccFollowNode1" presStyleIdx="0" presStyleCnt="5" custScaleX="122410" custScaleY="107469">
        <dgm:presLayoutVars>
          <dgm:bulletEnabled val="1"/>
        </dgm:presLayoutVars>
      </dgm:prSet>
      <dgm:spPr/>
      <dgm:t>
        <a:bodyPr/>
        <a:lstStyle/>
        <a:p>
          <a:endParaRPr lang="en-US"/>
        </a:p>
      </dgm:t>
    </dgm:pt>
    <dgm:pt modelId="{6B3F0CAB-642F-4B47-ADB0-12C8126FAE61}" type="pres">
      <dgm:prSet presAssocID="{CBC8B3A4-52F3-4168-BAFC-DBC2C0CEEE3D}" presName="sp" presStyleCnt="0"/>
      <dgm:spPr/>
    </dgm:pt>
    <dgm:pt modelId="{589B776B-B784-418C-AD26-4D421296040A}" type="pres">
      <dgm:prSet presAssocID="{015292BD-2623-4C41-8024-96112284C40D}" presName="linNode" presStyleCnt="0"/>
      <dgm:spPr/>
    </dgm:pt>
    <dgm:pt modelId="{386416CA-5F08-4F3F-B47F-0246FFC35023}" type="pres">
      <dgm:prSet presAssocID="{015292BD-2623-4C41-8024-96112284C40D}" presName="parentText" presStyleLbl="node1" presStyleIdx="1" presStyleCnt="5" custScaleX="55155">
        <dgm:presLayoutVars>
          <dgm:chMax val="1"/>
          <dgm:bulletEnabled val="1"/>
        </dgm:presLayoutVars>
      </dgm:prSet>
      <dgm:spPr/>
      <dgm:t>
        <a:bodyPr/>
        <a:lstStyle/>
        <a:p>
          <a:endParaRPr lang="en-US"/>
        </a:p>
      </dgm:t>
    </dgm:pt>
    <dgm:pt modelId="{84D78D2B-3EAD-4197-9572-DC6E2493B856}" type="pres">
      <dgm:prSet presAssocID="{015292BD-2623-4C41-8024-96112284C40D}" presName="descendantText" presStyleLbl="alignAccFollowNode1" presStyleIdx="1" presStyleCnt="5" custScaleX="122410" custScaleY="107469">
        <dgm:presLayoutVars>
          <dgm:bulletEnabled val="1"/>
        </dgm:presLayoutVars>
      </dgm:prSet>
      <dgm:spPr/>
      <dgm:t>
        <a:bodyPr/>
        <a:lstStyle/>
        <a:p>
          <a:endParaRPr lang="en-US"/>
        </a:p>
      </dgm:t>
    </dgm:pt>
    <dgm:pt modelId="{86DB5740-BDB1-460E-8710-206CAA9EBE50}" type="pres">
      <dgm:prSet presAssocID="{5902952B-F9AB-4AED-88AC-C57021906E6F}" presName="sp" presStyleCnt="0"/>
      <dgm:spPr/>
    </dgm:pt>
    <dgm:pt modelId="{CADB9D9F-E9B7-40A3-AF02-4D6C97C8D854}" type="pres">
      <dgm:prSet presAssocID="{E76E1C1B-8984-42F3-9431-2BC7F0CD991A}" presName="linNode" presStyleCnt="0"/>
      <dgm:spPr/>
    </dgm:pt>
    <dgm:pt modelId="{50466BA9-8177-4EBE-8ECB-CE635BA41395}" type="pres">
      <dgm:prSet presAssocID="{E76E1C1B-8984-42F3-9431-2BC7F0CD991A}" presName="parentText" presStyleLbl="node1" presStyleIdx="2" presStyleCnt="5" custScaleX="55155">
        <dgm:presLayoutVars>
          <dgm:chMax val="1"/>
          <dgm:bulletEnabled val="1"/>
        </dgm:presLayoutVars>
      </dgm:prSet>
      <dgm:spPr/>
      <dgm:t>
        <a:bodyPr/>
        <a:lstStyle/>
        <a:p>
          <a:endParaRPr lang="en-US"/>
        </a:p>
      </dgm:t>
    </dgm:pt>
    <dgm:pt modelId="{EBE9E6CA-5944-46F9-ADF9-FCC9033C8FF9}" type="pres">
      <dgm:prSet presAssocID="{E76E1C1B-8984-42F3-9431-2BC7F0CD991A}" presName="descendantText" presStyleLbl="alignAccFollowNode1" presStyleIdx="2" presStyleCnt="5" custScaleX="122410" custScaleY="107469">
        <dgm:presLayoutVars>
          <dgm:bulletEnabled val="1"/>
        </dgm:presLayoutVars>
      </dgm:prSet>
      <dgm:spPr/>
      <dgm:t>
        <a:bodyPr/>
        <a:lstStyle/>
        <a:p>
          <a:endParaRPr lang="en-US"/>
        </a:p>
      </dgm:t>
    </dgm:pt>
    <dgm:pt modelId="{3BF6CBD2-B9E9-4E02-8A12-B826CC7279BE}" type="pres">
      <dgm:prSet presAssocID="{7B574E1C-F4CF-40F1-9476-66A3342FAF25}" presName="sp" presStyleCnt="0"/>
      <dgm:spPr/>
    </dgm:pt>
    <dgm:pt modelId="{05486BDB-E164-4B93-AA64-EF0494BB9F53}" type="pres">
      <dgm:prSet presAssocID="{D6B0959C-59CA-4687-B4A6-DC949065E3A6}" presName="linNode" presStyleCnt="0"/>
      <dgm:spPr/>
    </dgm:pt>
    <dgm:pt modelId="{5AAE0BA7-63F1-4B61-ADEA-C7B1E19202AA}" type="pres">
      <dgm:prSet presAssocID="{D6B0959C-59CA-4687-B4A6-DC949065E3A6}" presName="parentText" presStyleLbl="node1" presStyleIdx="3" presStyleCnt="5" custScaleX="55155">
        <dgm:presLayoutVars>
          <dgm:chMax val="1"/>
          <dgm:bulletEnabled val="1"/>
        </dgm:presLayoutVars>
      </dgm:prSet>
      <dgm:spPr/>
      <dgm:t>
        <a:bodyPr/>
        <a:lstStyle/>
        <a:p>
          <a:endParaRPr lang="en-US"/>
        </a:p>
      </dgm:t>
    </dgm:pt>
    <dgm:pt modelId="{10120644-332E-4C59-A934-1675035B8065}" type="pres">
      <dgm:prSet presAssocID="{D6B0959C-59CA-4687-B4A6-DC949065E3A6}" presName="descendantText" presStyleLbl="alignAccFollowNode1" presStyleIdx="3" presStyleCnt="5" custScaleX="122410" custScaleY="107469">
        <dgm:presLayoutVars>
          <dgm:bulletEnabled val="1"/>
        </dgm:presLayoutVars>
      </dgm:prSet>
      <dgm:spPr/>
      <dgm:t>
        <a:bodyPr/>
        <a:lstStyle/>
        <a:p>
          <a:endParaRPr lang="en-US"/>
        </a:p>
      </dgm:t>
    </dgm:pt>
    <dgm:pt modelId="{C53D19AE-35FF-4AAA-95DB-FC1B0781C6BA}" type="pres">
      <dgm:prSet presAssocID="{AE91099F-5419-46DF-9D83-C1092A575E16}" presName="sp" presStyleCnt="0"/>
      <dgm:spPr/>
    </dgm:pt>
    <dgm:pt modelId="{D5D16839-420E-42D3-9261-271B6758C664}" type="pres">
      <dgm:prSet presAssocID="{E35A0A62-307D-4A96-B18C-394F68367A6F}" presName="linNode" presStyleCnt="0"/>
      <dgm:spPr/>
    </dgm:pt>
    <dgm:pt modelId="{EF47305A-1D9B-4107-B3C2-398E7B452806}" type="pres">
      <dgm:prSet presAssocID="{E35A0A62-307D-4A96-B18C-394F68367A6F}" presName="parentText" presStyleLbl="node1" presStyleIdx="4" presStyleCnt="5" custScaleX="55155">
        <dgm:presLayoutVars>
          <dgm:chMax val="1"/>
          <dgm:bulletEnabled val="1"/>
        </dgm:presLayoutVars>
      </dgm:prSet>
      <dgm:spPr/>
      <dgm:t>
        <a:bodyPr/>
        <a:lstStyle/>
        <a:p>
          <a:endParaRPr lang="en-US"/>
        </a:p>
      </dgm:t>
    </dgm:pt>
    <dgm:pt modelId="{089985F0-E1EE-447F-BE70-3032B1A6451C}" type="pres">
      <dgm:prSet presAssocID="{E35A0A62-307D-4A96-B18C-394F68367A6F}" presName="descendantText" presStyleLbl="alignAccFollowNode1" presStyleIdx="4" presStyleCnt="5" custScaleX="122410" custScaleY="107469">
        <dgm:presLayoutVars>
          <dgm:bulletEnabled val="1"/>
        </dgm:presLayoutVars>
      </dgm:prSet>
      <dgm:spPr/>
      <dgm:t>
        <a:bodyPr/>
        <a:lstStyle/>
        <a:p>
          <a:endParaRPr lang="en-US"/>
        </a:p>
      </dgm:t>
    </dgm:pt>
  </dgm:ptLst>
  <dgm:cxnLst>
    <dgm:cxn modelId="{766457C0-2F16-4291-BB02-D0DD56851131}" type="presOf" srcId="{9C22A73E-A96F-4B27-9CD5-2E5E16B471A3}" destId="{10120644-332E-4C59-A934-1675035B8065}" srcOrd="0" destOrd="1" presId="urn:microsoft.com/office/officeart/2005/8/layout/vList5"/>
    <dgm:cxn modelId="{5D70DD6A-1C2E-4720-8CDC-5FE45276FBEA}" type="presOf" srcId="{D6B0959C-59CA-4687-B4A6-DC949065E3A6}" destId="{5AAE0BA7-63F1-4B61-ADEA-C7B1E19202AA}" srcOrd="0" destOrd="0" presId="urn:microsoft.com/office/officeart/2005/8/layout/vList5"/>
    <dgm:cxn modelId="{8931B403-DA6E-4AC5-9BA8-88269D4719B0}" srcId="{E76E1C1B-8984-42F3-9431-2BC7F0CD991A}" destId="{D1C54FEE-E086-4B3D-B8CC-9035D5631431}" srcOrd="2" destOrd="0" parTransId="{46368D2B-4F72-40B5-8C9B-AB8C4F7A90C4}" sibTransId="{3A56C394-0AB6-4B6A-8BCC-86B5E723BCAE}"/>
    <dgm:cxn modelId="{A15AB815-D0E7-4267-8B2B-ED3350974D22}" srcId="{D6B0959C-59CA-4687-B4A6-DC949065E3A6}" destId="{9C22A73E-A96F-4B27-9CD5-2E5E16B471A3}" srcOrd="1" destOrd="0" parTransId="{3CABE954-37DE-4829-B7E1-A066CFA60FF9}" sibTransId="{EF200DBC-42CB-43EE-9F06-E4D1EECEA302}"/>
    <dgm:cxn modelId="{2B076685-96E9-4D10-BBB8-DC61AD4E328B}" type="presOf" srcId="{9D5C2E8E-02E4-4728-85AC-9CAB1C22DABD}" destId="{5128B17F-E241-41D2-8B4B-E3B5414AA7F8}" srcOrd="0" destOrd="1" presId="urn:microsoft.com/office/officeart/2005/8/layout/vList5"/>
    <dgm:cxn modelId="{1D3D7925-DD86-49B3-8461-88AC1910B5EA}" type="presOf" srcId="{97ED8273-C359-441E-8540-759FF23127D8}" destId="{5128B17F-E241-41D2-8B4B-E3B5414AA7F8}" srcOrd="0" destOrd="0" presId="urn:microsoft.com/office/officeart/2005/8/layout/vList5"/>
    <dgm:cxn modelId="{BBEBB7FF-AEE7-494B-927D-4CAF300BEF48}" srcId="{D6B0959C-59CA-4687-B4A6-DC949065E3A6}" destId="{A7BE6079-6A88-4484-8B2C-FF6EB5624122}" srcOrd="3" destOrd="0" parTransId="{501A59A2-9E9F-4E90-87D0-D1AEC99CA099}" sibTransId="{F9633DA7-97D3-418E-A071-9AEE796EC6CC}"/>
    <dgm:cxn modelId="{441FED34-03EF-4A0B-9CA6-8EEA73EEE3D0}" srcId="{BDE59936-40D0-4C92-8A07-93384CE84343}" destId="{D6B0959C-59CA-4687-B4A6-DC949065E3A6}" srcOrd="3" destOrd="0" parTransId="{A204983F-A6BD-423E-A53D-D854BA490EB1}" sibTransId="{AE91099F-5419-46DF-9D83-C1092A575E16}"/>
    <dgm:cxn modelId="{E72C1467-11CC-4A3C-A13E-3830CB24866C}" type="presOf" srcId="{671D6A35-EDA8-40D0-ACD9-1BE866104231}" destId="{EBE9E6CA-5944-46F9-ADF9-FCC9033C8FF9}" srcOrd="0" destOrd="0" presId="urn:microsoft.com/office/officeart/2005/8/layout/vList5"/>
    <dgm:cxn modelId="{3E417EF4-C368-4C43-8CE9-8E1BD3D2AA0C}" type="presOf" srcId="{93BFD9BC-37E6-48D4-B39D-5B79B24E2A8E}" destId="{C6AFF8A8-8E7B-4E45-A1DE-F30474AAE9ED}" srcOrd="0" destOrd="0" presId="urn:microsoft.com/office/officeart/2005/8/layout/vList5"/>
    <dgm:cxn modelId="{C1EBB08C-66E9-453D-85C8-124C1997626D}" type="presOf" srcId="{36F98734-3B9B-45EE-A874-1BCAD1319E49}" destId="{84D78D2B-3EAD-4197-9572-DC6E2493B856}" srcOrd="0" destOrd="2" presId="urn:microsoft.com/office/officeart/2005/8/layout/vList5"/>
    <dgm:cxn modelId="{52034295-E5DE-4765-83A8-37DA121A42AC}" srcId="{D6B0959C-59CA-4687-B4A6-DC949065E3A6}" destId="{84E124D4-CD8B-4FD7-A317-AD2B54C184C4}" srcOrd="2" destOrd="0" parTransId="{9C70C177-3948-42FA-A164-90E506C71C51}" sibTransId="{0803796B-C612-4CDA-88D4-68D611076286}"/>
    <dgm:cxn modelId="{0B79D126-39CE-48A3-ACAD-2AED4946F4C6}" srcId="{BDE59936-40D0-4C92-8A07-93384CE84343}" destId="{93BFD9BC-37E6-48D4-B39D-5B79B24E2A8E}" srcOrd="0" destOrd="0" parTransId="{BFD1B07B-6484-4890-813A-BED7B1088B19}" sibTransId="{CBC8B3A4-52F3-4168-BAFC-DBC2C0CEEE3D}"/>
    <dgm:cxn modelId="{3A3B0D6A-FA48-4CD6-86EE-537A3C173CDD}" srcId="{E35A0A62-307D-4A96-B18C-394F68367A6F}" destId="{08334346-F953-4995-952B-377FCA93BAB1}" srcOrd="1" destOrd="0" parTransId="{620BC276-8ACA-4EAC-8021-4D1F7FCBA36E}" sibTransId="{E7A588BB-A72C-4FC0-898F-334D77ACDEF2}"/>
    <dgm:cxn modelId="{0F446735-7734-4BC4-AA64-811A0AF71D88}" type="presOf" srcId="{630E4CC7-99E1-4154-BF0D-8D7893499821}" destId="{84D78D2B-3EAD-4197-9572-DC6E2493B856}" srcOrd="0" destOrd="1" presId="urn:microsoft.com/office/officeart/2005/8/layout/vList5"/>
    <dgm:cxn modelId="{465DCAC8-7B55-43E9-BA6B-0131CC97648E}" type="presOf" srcId="{57E30812-D763-4F7C-A9AB-0B3E45631421}" destId="{EBE9E6CA-5944-46F9-ADF9-FCC9033C8FF9}" srcOrd="0" destOrd="1" presId="urn:microsoft.com/office/officeart/2005/8/layout/vList5"/>
    <dgm:cxn modelId="{871D5794-BF8E-43F3-801E-4ABD06883695}" type="presOf" srcId="{84E124D4-CD8B-4FD7-A317-AD2B54C184C4}" destId="{10120644-332E-4C59-A934-1675035B8065}" srcOrd="0" destOrd="2" presId="urn:microsoft.com/office/officeart/2005/8/layout/vList5"/>
    <dgm:cxn modelId="{F5FA69D5-8AA7-4CB9-8153-9798FFD4C707}" srcId="{BDE59936-40D0-4C92-8A07-93384CE84343}" destId="{E35A0A62-307D-4A96-B18C-394F68367A6F}" srcOrd="4" destOrd="0" parTransId="{D6388F7F-9236-461B-8FEF-3DC33A7C54D9}" sibTransId="{81F4B325-732B-4931-B76D-B46B938C82C0}"/>
    <dgm:cxn modelId="{E796DD1E-7561-4CAC-A42E-387791CCA61A}" type="presOf" srcId="{213DFF3E-7316-4497-9AEF-9880BC8FFF6A}" destId="{EBE9E6CA-5944-46F9-ADF9-FCC9033C8FF9}" srcOrd="0" destOrd="3" presId="urn:microsoft.com/office/officeart/2005/8/layout/vList5"/>
    <dgm:cxn modelId="{8D573870-4AFA-4E64-8DFD-194073365DD5}" type="presOf" srcId="{E76E1C1B-8984-42F3-9431-2BC7F0CD991A}" destId="{50466BA9-8177-4EBE-8ECB-CE635BA41395}" srcOrd="0" destOrd="0" presId="urn:microsoft.com/office/officeart/2005/8/layout/vList5"/>
    <dgm:cxn modelId="{44D8ACB6-B4B5-47DA-9060-DE2711E339BA}" srcId="{E76E1C1B-8984-42F3-9431-2BC7F0CD991A}" destId="{213DFF3E-7316-4497-9AEF-9880BC8FFF6A}" srcOrd="3" destOrd="0" parTransId="{C7916B74-E76B-47E1-90AD-A88918C8816F}" sibTransId="{C439742F-86A7-4387-BE19-DE09E1053F24}"/>
    <dgm:cxn modelId="{8C7EFF5B-2B6E-4387-83CC-F07CC496B0D6}" type="presOf" srcId="{C4818C63-0129-463D-90D1-E31671F31B53}" destId="{089985F0-E1EE-447F-BE70-3032B1A6451C}" srcOrd="0" destOrd="2" presId="urn:microsoft.com/office/officeart/2005/8/layout/vList5"/>
    <dgm:cxn modelId="{5062BE84-D558-4FFA-BEFD-DAC163E205AD}" type="presOf" srcId="{015292BD-2623-4C41-8024-96112284C40D}" destId="{386416CA-5F08-4F3F-B47F-0246FFC35023}" srcOrd="0" destOrd="0" presId="urn:microsoft.com/office/officeart/2005/8/layout/vList5"/>
    <dgm:cxn modelId="{A15D7F04-76D9-424E-8F66-FD543A39DBC6}" srcId="{E35A0A62-307D-4A96-B18C-394F68367A6F}" destId="{C4818C63-0129-463D-90D1-E31671F31B53}" srcOrd="2" destOrd="0" parTransId="{F6FCAE9A-2056-4F09-BA21-32C06107D312}" sibTransId="{1FA52DD7-DDE2-4B13-892D-5B8A752F2340}"/>
    <dgm:cxn modelId="{17E36614-C1F6-4506-944C-0B33F1133C1C}" type="presOf" srcId="{A7BE6079-6A88-4484-8B2C-FF6EB5624122}" destId="{10120644-332E-4C59-A934-1675035B8065}" srcOrd="0" destOrd="3" presId="urn:microsoft.com/office/officeart/2005/8/layout/vList5"/>
    <dgm:cxn modelId="{132C7F0B-A16D-4C66-B88D-A59234F8C4E6}" type="presOf" srcId="{08334346-F953-4995-952B-377FCA93BAB1}" destId="{089985F0-E1EE-447F-BE70-3032B1A6451C}" srcOrd="0" destOrd="1" presId="urn:microsoft.com/office/officeart/2005/8/layout/vList5"/>
    <dgm:cxn modelId="{97FE2D99-0784-46B1-B1BA-D3F526E0A6A1}" srcId="{93BFD9BC-37E6-48D4-B39D-5B79B24E2A8E}" destId="{9D5C2E8E-02E4-4728-85AC-9CAB1C22DABD}" srcOrd="1" destOrd="0" parTransId="{FA033C21-D49C-41D5-8862-1F48DB4F72AE}" sibTransId="{7B8ECECE-FACE-48B4-9DBB-950E8AC23643}"/>
    <dgm:cxn modelId="{D849CA73-9C3B-4A99-B3EC-81ECB76FA35D}" type="presOf" srcId="{2A4B64F8-20EE-4B14-88DC-4A4B045F16E8}" destId="{10120644-332E-4C59-A934-1675035B8065}" srcOrd="0" destOrd="0" presId="urn:microsoft.com/office/officeart/2005/8/layout/vList5"/>
    <dgm:cxn modelId="{73A712B8-A848-4C9E-B86F-173A305943E5}" srcId="{E76E1C1B-8984-42F3-9431-2BC7F0CD991A}" destId="{671D6A35-EDA8-40D0-ACD9-1BE866104231}" srcOrd="0" destOrd="0" parTransId="{B34D03AE-66E5-4ED8-8B2A-0DA955AC1176}" sibTransId="{0AFD8E3D-8088-413B-9A11-2A7F22079090}"/>
    <dgm:cxn modelId="{EE551728-574F-478B-B24E-971C6F8C367A}" type="presOf" srcId="{E35A0A62-307D-4A96-B18C-394F68367A6F}" destId="{EF47305A-1D9B-4107-B3C2-398E7B452806}" srcOrd="0" destOrd="0" presId="urn:microsoft.com/office/officeart/2005/8/layout/vList5"/>
    <dgm:cxn modelId="{7675BE52-FCB8-401B-93C6-B895292847A2}" type="presOf" srcId="{BDE59936-40D0-4C92-8A07-93384CE84343}" destId="{C8582717-0C8A-4511-AAA1-87CA8E548FF1}" srcOrd="0" destOrd="0" presId="urn:microsoft.com/office/officeart/2005/8/layout/vList5"/>
    <dgm:cxn modelId="{D3D792C0-F3B8-4024-B962-55DCF1D77223}" type="presOf" srcId="{B27C8600-30C6-464E-AAA5-D2AC174C816A}" destId="{84D78D2B-3EAD-4197-9572-DC6E2493B856}" srcOrd="0" destOrd="3" presId="urn:microsoft.com/office/officeart/2005/8/layout/vList5"/>
    <dgm:cxn modelId="{C820FF65-0029-4168-976B-D97B1657F184}" type="presOf" srcId="{7E38BF8A-8F33-451F-8E47-CAF37D389979}" destId="{089985F0-E1EE-447F-BE70-3032B1A6451C}" srcOrd="0" destOrd="0" presId="urn:microsoft.com/office/officeart/2005/8/layout/vList5"/>
    <dgm:cxn modelId="{0279DDD8-6B2B-43E6-BE5C-D0310DEA2490}" srcId="{015292BD-2623-4C41-8024-96112284C40D}" destId="{36F98734-3B9B-45EE-A874-1BCAD1319E49}" srcOrd="2" destOrd="0" parTransId="{7DD4037F-D9EB-4F9E-9CC2-56EC0506CAFB}" sibTransId="{85580F4B-0B81-40FB-B432-9AE814A52274}"/>
    <dgm:cxn modelId="{5DD81B9F-9BB4-4759-9ACF-6BDA4B842532}" type="presOf" srcId="{90B9DD08-B467-4565-BC1A-56E802387BEF}" destId="{84D78D2B-3EAD-4197-9572-DC6E2493B856}" srcOrd="0" destOrd="0" presId="urn:microsoft.com/office/officeart/2005/8/layout/vList5"/>
    <dgm:cxn modelId="{DEA190A5-5853-4674-B0AF-F73EDB28E21E}" srcId="{015292BD-2623-4C41-8024-96112284C40D}" destId="{630E4CC7-99E1-4154-BF0D-8D7893499821}" srcOrd="1" destOrd="0" parTransId="{A0FCFC7C-2751-48EE-AFD8-5AA8CD481E46}" sibTransId="{FBF4A704-A8F0-4DBD-A514-6389D26E3439}"/>
    <dgm:cxn modelId="{597404BD-6E85-45A7-88FB-B0CCF3CE79E3}" srcId="{E35A0A62-307D-4A96-B18C-394F68367A6F}" destId="{7E38BF8A-8F33-451F-8E47-CAF37D389979}" srcOrd="0" destOrd="0" parTransId="{8988C4CC-28CF-45C6-AD35-7A5F3875D2EC}" sibTransId="{07576CD9-DAD9-48A8-AE09-34C3921A1986}"/>
    <dgm:cxn modelId="{6EC18C87-EF95-46AD-A692-061EFB519C99}" srcId="{BDE59936-40D0-4C92-8A07-93384CE84343}" destId="{015292BD-2623-4C41-8024-96112284C40D}" srcOrd="1" destOrd="0" parTransId="{DFB87232-292F-4379-8E3C-2A73A9D87956}" sibTransId="{5902952B-F9AB-4AED-88AC-C57021906E6F}"/>
    <dgm:cxn modelId="{7E78095D-4F04-4CA8-8822-194FDBE0B9EC}" srcId="{015292BD-2623-4C41-8024-96112284C40D}" destId="{90B9DD08-B467-4565-BC1A-56E802387BEF}" srcOrd="0" destOrd="0" parTransId="{489A4D24-24DB-4A91-AE71-92277D2DFB76}" sibTransId="{18E4A4E8-B0FA-4856-B1DA-8C4DA565F611}"/>
    <dgm:cxn modelId="{2DDA72C4-58C6-4407-9365-6005A4C16C68}" srcId="{BDE59936-40D0-4C92-8A07-93384CE84343}" destId="{E76E1C1B-8984-42F3-9431-2BC7F0CD991A}" srcOrd="2" destOrd="0" parTransId="{22E1A1CC-9157-42E4-A081-FB94D80EE88A}" sibTransId="{7B574E1C-F4CF-40F1-9476-66A3342FAF25}"/>
    <dgm:cxn modelId="{E3A502E3-136F-47FA-A754-1226AA8041DA}" srcId="{015292BD-2623-4C41-8024-96112284C40D}" destId="{B27C8600-30C6-464E-AAA5-D2AC174C816A}" srcOrd="3" destOrd="0" parTransId="{E1509F17-53C4-4BDC-A763-902ED7887767}" sibTransId="{0F65EED9-0CA9-459E-9051-728961A49DA2}"/>
    <dgm:cxn modelId="{486DECB4-A89E-4DB8-9E67-5E631CD1712E}" type="presOf" srcId="{D1C54FEE-E086-4B3D-B8CC-9035D5631431}" destId="{EBE9E6CA-5944-46F9-ADF9-FCC9033C8FF9}" srcOrd="0" destOrd="2" presId="urn:microsoft.com/office/officeart/2005/8/layout/vList5"/>
    <dgm:cxn modelId="{9EA14790-40A4-455F-80D4-8C2F22B40EE2}" srcId="{E76E1C1B-8984-42F3-9431-2BC7F0CD991A}" destId="{57E30812-D763-4F7C-A9AB-0B3E45631421}" srcOrd="1" destOrd="0" parTransId="{B02BB92F-4CCB-4A8D-898D-D23B42190A54}" sibTransId="{E0B6C1E8-5DBC-4D76-8016-06F0E587DDB5}"/>
    <dgm:cxn modelId="{71E2CDCE-79E0-4EBA-8726-E0834D1A21B2}" srcId="{D6B0959C-59CA-4687-B4A6-DC949065E3A6}" destId="{2A4B64F8-20EE-4B14-88DC-4A4B045F16E8}" srcOrd="0" destOrd="0" parTransId="{489B4059-9B16-48CE-BA2E-EB21404C7A06}" sibTransId="{20122209-9926-4EF1-BE1A-FA96A4459222}"/>
    <dgm:cxn modelId="{39B009B1-2994-4261-9E1B-0520C8965F31}" srcId="{93BFD9BC-37E6-48D4-B39D-5B79B24E2A8E}" destId="{97ED8273-C359-441E-8540-759FF23127D8}" srcOrd="0" destOrd="0" parTransId="{A7793B4D-CFD8-4F4B-9653-92BD065758ED}" sibTransId="{D6A90C11-CFDB-4D91-B260-63A395C259B6}"/>
    <dgm:cxn modelId="{AA150F38-31A9-4CFF-A384-1809EBA3B6D4}" type="presParOf" srcId="{C8582717-0C8A-4511-AAA1-87CA8E548FF1}" destId="{02F4B6F9-37AD-44D4-B62C-946250D00BF2}" srcOrd="0" destOrd="0" presId="urn:microsoft.com/office/officeart/2005/8/layout/vList5"/>
    <dgm:cxn modelId="{5F0CBBDA-07C7-4568-AD0D-C0EA9AF9B4C3}" type="presParOf" srcId="{02F4B6F9-37AD-44D4-B62C-946250D00BF2}" destId="{C6AFF8A8-8E7B-4E45-A1DE-F30474AAE9ED}" srcOrd="0" destOrd="0" presId="urn:microsoft.com/office/officeart/2005/8/layout/vList5"/>
    <dgm:cxn modelId="{2413A96B-09B6-4475-9DD0-A7DF6C67F522}" type="presParOf" srcId="{02F4B6F9-37AD-44D4-B62C-946250D00BF2}" destId="{5128B17F-E241-41D2-8B4B-E3B5414AA7F8}" srcOrd="1" destOrd="0" presId="urn:microsoft.com/office/officeart/2005/8/layout/vList5"/>
    <dgm:cxn modelId="{847AAB24-DCBB-4E52-898A-5356EF979AB9}" type="presParOf" srcId="{C8582717-0C8A-4511-AAA1-87CA8E548FF1}" destId="{6B3F0CAB-642F-4B47-ADB0-12C8126FAE61}" srcOrd="1" destOrd="0" presId="urn:microsoft.com/office/officeart/2005/8/layout/vList5"/>
    <dgm:cxn modelId="{B7A5D38A-3057-4624-AE30-0FA98A06D0E7}" type="presParOf" srcId="{C8582717-0C8A-4511-AAA1-87CA8E548FF1}" destId="{589B776B-B784-418C-AD26-4D421296040A}" srcOrd="2" destOrd="0" presId="urn:microsoft.com/office/officeart/2005/8/layout/vList5"/>
    <dgm:cxn modelId="{52273D96-146B-4AE3-9960-898C25E7B152}" type="presParOf" srcId="{589B776B-B784-418C-AD26-4D421296040A}" destId="{386416CA-5F08-4F3F-B47F-0246FFC35023}" srcOrd="0" destOrd="0" presId="urn:microsoft.com/office/officeart/2005/8/layout/vList5"/>
    <dgm:cxn modelId="{9BA11B39-952F-41CB-86F1-AA72B2803830}" type="presParOf" srcId="{589B776B-B784-418C-AD26-4D421296040A}" destId="{84D78D2B-3EAD-4197-9572-DC6E2493B856}" srcOrd="1" destOrd="0" presId="urn:microsoft.com/office/officeart/2005/8/layout/vList5"/>
    <dgm:cxn modelId="{93A6C397-FC98-4ACC-9A32-E83F66818451}" type="presParOf" srcId="{C8582717-0C8A-4511-AAA1-87CA8E548FF1}" destId="{86DB5740-BDB1-460E-8710-206CAA9EBE50}" srcOrd="3" destOrd="0" presId="urn:microsoft.com/office/officeart/2005/8/layout/vList5"/>
    <dgm:cxn modelId="{916B47BB-9885-4508-B8D8-3EE3C2248DFE}" type="presParOf" srcId="{C8582717-0C8A-4511-AAA1-87CA8E548FF1}" destId="{CADB9D9F-E9B7-40A3-AF02-4D6C97C8D854}" srcOrd="4" destOrd="0" presId="urn:microsoft.com/office/officeart/2005/8/layout/vList5"/>
    <dgm:cxn modelId="{DDED8D50-699A-4DA9-964A-7CB2DD496505}" type="presParOf" srcId="{CADB9D9F-E9B7-40A3-AF02-4D6C97C8D854}" destId="{50466BA9-8177-4EBE-8ECB-CE635BA41395}" srcOrd="0" destOrd="0" presId="urn:microsoft.com/office/officeart/2005/8/layout/vList5"/>
    <dgm:cxn modelId="{7089ADEE-9E85-44B1-A8DF-C45B7BB9F8DF}" type="presParOf" srcId="{CADB9D9F-E9B7-40A3-AF02-4D6C97C8D854}" destId="{EBE9E6CA-5944-46F9-ADF9-FCC9033C8FF9}" srcOrd="1" destOrd="0" presId="urn:microsoft.com/office/officeart/2005/8/layout/vList5"/>
    <dgm:cxn modelId="{EC991985-6221-42E7-8B6B-FA6E726DC7A1}" type="presParOf" srcId="{C8582717-0C8A-4511-AAA1-87CA8E548FF1}" destId="{3BF6CBD2-B9E9-4E02-8A12-B826CC7279BE}" srcOrd="5" destOrd="0" presId="urn:microsoft.com/office/officeart/2005/8/layout/vList5"/>
    <dgm:cxn modelId="{48433DAE-A54E-44F4-A747-D58EDF9AD6F5}" type="presParOf" srcId="{C8582717-0C8A-4511-AAA1-87CA8E548FF1}" destId="{05486BDB-E164-4B93-AA64-EF0494BB9F53}" srcOrd="6" destOrd="0" presId="urn:microsoft.com/office/officeart/2005/8/layout/vList5"/>
    <dgm:cxn modelId="{DA7BC8CC-BA81-4875-823E-82E752ED4328}" type="presParOf" srcId="{05486BDB-E164-4B93-AA64-EF0494BB9F53}" destId="{5AAE0BA7-63F1-4B61-ADEA-C7B1E19202AA}" srcOrd="0" destOrd="0" presId="urn:microsoft.com/office/officeart/2005/8/layout/vList5"/>
    <dgm:cxn modelId="{E3027138-133D-44FB-9488-568A80DD38B6}" type="presParOf" srcId="{05486BDB-E164-4B93-AA64-EF0494BB9F53}" destId="{10120644-332E-4C59-A934-1675035B8065}" srcOrd="1" destOrd="0" presId="urn:microsoft.com/office/officeart/2005/8/layout/vList5"/>
    <dgm:cxn modelId="{55D204A7-FECC-4F74-88AE-9D60D05E8B38}" type="presParOf" srcId="{C8582717-0C8A-4511-AAA1-87CA8E548FF1}" destId="{C53D19AE-35FF-4AAA-95DB-FC1B0781C6BA}" srcOrd="7" destOrd="0" presId="urn:microsoft.com/office/officeart/2005/8/layout/vList5"/>
    <dgm:cxn modelId="{144B950D-A95E-4EBF-AA6E-1330FAB0DDE5}" type="presParOf" srcId="{C8582717-0C8A-4511-AAA1-87CA8E548FF1}" destId="{D5D16839-420E-42D3-9261-271B6758C664}" srcOrd="8" destOrd="0" presId="urn:microsoft.com/office/officeart/2005/8/layout/vList5"/>
    <dgm:cxn modelId="{CED692AE-96D6-485D-A267-C9EBE388A41A}" type="presParOf" srcId="{D5D16839-420E-42D3-9261-271B6758C664}" destId="{EF47305A-1D9B-4107-B3C2-398E7B452806}" srcOrd="0" destOrd="0" presId="urn:microsoft.com/office/officeart/2005/8/layout/vList5"/>
    <dgm:cxn modelId="{5BF09A90-0648-4734-9C7F-BB5122D9B7AA}" type="presParOf" srcId="{D5D16839-420E-42D3-9261-271B6758C664}" destId="{089985F0-E1EE-447F-BE70-3032B1A6451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E59936-40D0-4C92-8A07-93384CE84343}"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93BFD9BC-37E6-48D4-B39D-5B79B24E2A8E}">
      <dgm:prSet phldrT="[Text]" custT="1"/>
      <dgm:spPr/>
      <dgm:t>
        <a:bodyPr/>
        <a:lstStyle/>
        <a:p>
          <a:r>
            <a:rPr lang="en-US" sz="1400" b="1" dirty="0" smtClean="0">
              <a:solidFill>
                <a:schemeClr val="tx1"/>
              </a:solidFill>
            </a:rPr>
            <a:t>Market-oriented ethnography</a:t>
          </a:r>
          <a:endParaRPr lang="en-US" sz="1400" b="1" dirty="0">
            <a:solidFill>
              <a:schemeClr val="tx1"/>
            </a:solidFill>
          </a:endParaRPr>
        </a:p>
      </dgm:t>
    </dgm:pt>
    <dgm:pt modelId="{BFD1B07B-6484-4890-813A-BED7B1088B19}" type="parTrans" cxnId="{0B79D126-39CE-48A3-ACAD-2AED4946F4C6}">
      <dgm:prSet/>
      <dgm:spPr/>
      <dgm:t>
        <a:bodyPr/>
        <a:lstStyle/>
        <a:p>
          <a:endParaRPr lang="en-US"/>
        </a:p>
      </dgm:t>
    </dgm:pt>
    <dgm:pt modelId="{CBC8B3A4-52F3-4168-BAFC-DBC2C0CEEE3D}" type="sibTrans" cxnId="{0B79D126-39CE-48A3-ACAD-2AED4946F4C6}">
      <dgm:prSet/>
      <dgm:spPr/>
      <dgm:t>
        <a:bodyPr/>
        <a:lstStyle/>
        <a:p>
          <a:endParaRPr lang="en-US"/>
        </a:p>
      </dgm:t>
    </dgm:pt>
    <dgm:pt modelId="{97ED8273-C359-441E-8540-759FF23127D8}">
      <dgm:prSet phldrT="[Text]" custT="1"/>
      <dgm:spPr/>
      <dgm:t>
        <a:bodyPr/>
        <a:lstStyle/>
        <a:p>
          <a:r>
            <a:rPr lang="en-US" sz="1200" dirty="0" smtClean="0"/>
            <a:t>To research customers in natural settings</a:t>
          </a:r>
          <a:endParaRPr lang="en-US" sz="1200" dirty="0"/>
        </a:p>
      </dgm:t>
    </dgm:pt>
    <dgm:pt modelId="{A7793B4D-CFD8-4F4B-9653-92BD065758ED}" type="parTrans" cxnId="{39B009B1-2994-4261-9E1B-0520C8965F31}">
      <dgm:prSet/>
      <dgm:spPr/>
      <dgm:t>
        <a:bodyPr/>
        <a:lstStyle/>
        <a:p>
          <a:endParaRPr lang="en-US"/>
        </a:p>
      </dgm:t>
    </dgm:pt>
    <dgm:pt modelId="{D6A90C11-CFDB-4D91-B260-63A395C259B6}" type="sibTrans" cxnId="{39B009B1-2994-4261-9E1B-0520C8965F31}">
      <dgm:prSet/>
      <dgm:spPr/>
      <dgm:t>
        <a:bodyPr/>
        <a:lstStyle/>
        <a:p>
          <a:endParaRPr lang="en-US"/>
        </a:p>
      </dgm:t>
    </dgm:pt>
    <dgm:pt modelId="{015292BD-2623-4C41-8024-96112284C40D}">
      <dgm:prSet phldrT="[Text]" custT="1"/>
      <dgm:spPr/>
      <dgm:t>
        <a:bodyPr/>
        <a:lstStyle/>
        <a:p>
          <a:r>
            <a:rPr lang="en-US" sz="1400" b="1" dirty="0" smtClean="0">
              <a:solidFill>
                <a:schemeClr val="tx1"/>
              </a:solidFill>
            </a:rPr>
            <a:t>Mystery shopping</a:t>
          </a:r>
          <a:endParaRPr lang="en-US" sz="1400" b="1" dirty="0">
            <a:solidFill>
              <a:schemeClr val="tx1"/>
            </a:solidFill>
          </a:endParaRPr>
        </a:p>
      </dgm:t>
    </dgm:pt>
    <dgm:pt modelId="{DFB87232-292F-4379-8E3C-2A73A9D87956}" type="parTrans" cxnId="{6EC18C87-EF95-46AD-A692-061EFB519C99}">
      <dgm:prSet/>
      <dgm:spPr/>
      <dgm:t>
        <a:bodyPr/>
        <a:lstStyle/>
        <a:p>
          <a:endParaRPr lang="en-US"/>
        </a:p>
      </dgm:t>
    </dgm:pt>
    <dgm:pt modelId="{5902952B-F9AB-4AED-88AC-C57021906E6F}" type="sibTrans" cxnId="{6EC18C87-EF95-46AD-A692-061EFB519C99}">
      <dgm:prSet/>
      <dgm:spPr/>
      <dgm:t>
        <a:bodyPr/>
        <a:lstStyle/>
        <a:p>
          <a:endParaRPr lang="en-US"/>
        </a:p>
      </dgm:t>
    </dgm:pt>
    <dgm:pt modelId="{90B9DD08-B467-4565-BC1A-56E802387BEF}">
      <dgm:prSet phldrT="[Text]" custT="1"/>
      <dgm:spPr/>
      <dgm:t>
        <a:bodyPr/>
        <a:lstStyle/>
        <a:p>
          <a:r>
            <a:rPr lang="en-US" sz="1200" dirty="0" smtClean="0"/>
            <a:t>To measure individual employee performance for evaluation, recognition, or rewards</a:t>
          </a:r>
          <a:endParaRPr lang="en-US" sz="1200" dirty="0"/>
        </a:p>
      </dgm:t>
    </dgm:pt>
    <dgm:pt modelId="{489A4D24-24DB-4A91-AE71-92277D2DFB76}" type="parTrans" cxnId="{7E78095D-4F04-4CA8-8822-194FDBE0B9EC}">
      <dgm:prSet/>
      <dgm:spPr/>
      <dgm:t>
        <a:bodyPr/>
        <a:lstStyle/>
        <a:p>
          <a:endParaRPr lang="en-US"/>
        </a:p>
      </dgm:t>
    </dgm:pt>
    <dgm:pt modelId="{18E4A4E8-B0FA-4856-B1DA-8C4DA565F611}" type="sibTrans" cxnId="{7E78095D-4F04-4CA8-8822-194FDBE0B9EC}">
      <dgm:prSet/>
      <dgm:spPr/>
      <dgm:t>
        <a:bodyPr/>
        <a:lstStyle/>
        <a:p>
          <a:endParaRPr lang="en-US"/>
        </a:p>
      </dgm:t>
    </dgm:pt>
    <dgm:pt modelId="{E76E1C1B-8984-42F3-9431-2BC7F0CD991A}">
      <dgm:prSet phldrT="[Text]" custT="1"/>
      <dgm:spPr/>
      <dgm:t>
        <a:bodyPr/>
        <a:lstStyle/>
        <a:p>
          <a:r>
            <a:rPr lang="en-US" sz="1400" b="1" dirty="0" smtClean="0">
              <a:solidFill>
                <a:schemeClr val="tx1"/>
              </a:solidFill>
            </a:rPr>
            <a:t>Customer panels</a:t>
          </a:r>
          <a:endParaRPr lang="en-US" sz="1400" b="1" dirty="0">
            <a:solidFill>
              <a:schemeClr val="tx1"/>
            </a:solidFill>
          </a:endParaRPr>
        </a:p>
      </dgm:t>
    </dgm:pt>
    <dgm:pt modelId="{22E1A1CC-9157-42E4-A081-FB94D80EE88A}" type="parTrans" cxnId="{2DDA72C4-58C6-4407-9365-6005A4C16C68}">
      <dgm:prSet/>
      <dgm:spPr/>
      <dgm:t>
        <a:bodyPr/>
        <a:lstStyle/>
        <a:p>
          <a:endParaRPr lang="en-US"/>
        </a:p>
      </dgm:t>
    </dgm:pt>
    <dgm:pt modelId="{7B574E1C-F4CF-40F1-9476-66A3342FAF25}" type="sibTrans" cxnId="{2DDA72C4-58C6-4407-9365-6005A4C16C68}">
      <dgm:prSet/>
      <dgm:spPr/>
      <dgm:t>
        <a:bodyPr/>
        <a:lstStyle/>
        <a:p>
          <a:endParaRPr lang="en-US"/>
        </a:p>
      </dgm:t>
    </dgm:pt>
    <dgm:pt modelId="{671D6A35-EDA8-40D0-ACD9-1BE866104231}">
      <dgm:prSet phldrT="[Text]" custT="1"/>
      <dgm:spPr/>
      <dgm:t>
        <a:bodyPr/>
        <a:lstStyle/>
        <a:p>
          <a:r>
            <a:rPr lang="en-US" sz="1200" dirty="0" smtClean="0"/>
            <a:t>To monitor changing customer expectations</a:t>
          </a:r>
          <a:endParaRPr lang="en-US" sz="1200" dirty="0"/>
        </a:p>
      </dgm:t>
    </dgm:pt>
    <dgm:pt modelId="{B34D03AE-66E5-4ED8-8B2A-0DA955AC1176}" type="parTrans" cxnId="{73A712B8-A848-4C9E-B86F-173A305943E5}">
      <dgm:prSet/>
      <dgm:spPr/>
      <dgm:t>
        <a:bodyPr/>
        <a:lstStyle/>
        <a:p>
          <a:endParaRPr lang="en-US"/>
        </a:p>
      </dgm:t>
    </dgm:pt>
    <dgm:pt modelId="{0AFD8E3D-8088-413B-9A11-2A7F22079090}" type="sibTrans" cxnId="{73A712B8-A848-4C9E-B86F-173A305943E5}">
      <dgm:prSet/>
      <dgm:spPr/>
      <dgm:t>
        <a:bodyPr/>
        <a:lstStyle/>
        <a:p>
          <a:endParaRPr lang="en-US"/>
        </a:p>
      </dgm:t>
    </dgm:pt>
    <dgm:pt modelId="{9D5C2E8E-02E4-4728-85AC-9CAB1C22DABD}">
      <dgm:prSet phldrT="[Text]" custT="1"/>
      <dgm:spPr/>
      <dgm:t>
        <a:bodyPr/>
        <a:lstStyle/>
        <a:p>
          <a:r>
            <a:rPr lang="en-US" sz="1200" dirty="0" smtClean="0"/>
            <a:t>To study customers from other cultures in an unbiased way</a:t>
          </a:r>
          <a:endParaRPr lang="en-US" sz="1200" dirty="0"/>
        </a:p>
      </dgm:t>
    </dgm:pt>
    <dgm:pt modelId="{FA033C21-D49C-41D5-8862-1F48DB4F72AE}" type="parTrans" cxnId="{97FE2D99-0784-46B1-B1BA-D3F526E0A6A1}">
      <dgm:prSet/>
      <dgm:spPr/>
      <dgm:t>
        <a:bodyPr/>
        <a:lstStyle/>
        <a:p>
          <a:endParaRPr lang="en-US"/>
        </a:p>
      </dgm:t>
    </dgm:pt>
    <dgm:pt modelId="{7B8ECECE-FACE-48B4-9DBB-950E8AC23643}" type="sibTrans" cxnId="{97FE2D99-0784-46B1-B1BA-D3F526E0A6A1}">
      <dgm:prSet/>
      <dgm:spPr/>
      <dgm:t>
        <a:bodyPr/>
        <a:lstStyle/>
        <a:p>
          <a:endParaRPr lang="en-US"/>
        </a:p>
      </dgm:t>
    </dgm:pt>
    <dgm:pt modelId="{630E4CC7-99E1-4154-BF0D-8D7893499821}">
      <dgm:prSet phldrT="[Text]" custT="1"/>
      <dgm:spPr/>
      <dgm:t>
        <a:bodyPr/>
        <a:lstStyle/>
        <a:p>
          <a:r>
            <a:rPr lang="en-US" sz="1200" dirty="0" smtClean="0"/>
            <a:t>To identify systemic strengths and weaknesses in customer-contact services</a:t>
          </a:r>
          <a:endParaRPr lang="en-US" sz="1200" dirty="0"/>
        </a:p>
      </dgm:t>
    </dgm:pt>
    <dgm:pt modelId="{A0FCFC7C-2751-48EE-AFD8-5AA8CD481E46}" type="parTrans" cxnId="{DEA190A5-5853-4674-B0AF-F73EDB28E21E}">
      <dgm:prSet/>
      <dgm:spPr/>
      <dgm:t>
        <a:bodyPr/>
        <a:lstStyle/>
        <a:p>
          <a:endParaRPr lang="en-US"/>
        </a:p>
      </dgm:t>
    </dgm:pt>
    <dgm:pt modelId="{FBF4A704-A8F0-4DBD-A514-6389D26E3439}" type="sibTrans" cxnId="{DEA190A5-5853-4674-B0AF-F73EDB28E21E}">
      <dgm:prSet/>
      <dgm:spPr/>
      <dgm:t>
        <a:bodyPr/>
        <a:lstStyle/>
        <a:p>
          <a:endParaRPr lang="en-US"/>
        </a:p>
      </dgm:t>
    </dgm:pt>
    <dgm:pt modelId="{57E30812-D763-4F7C-A9AB-0B3E45631421}">
      <dgm:prSet phldrT="[Text]" custT="1"/>
      <dgm:spPr/>
      <dgm:t>
        <a:bodyPr/>
        <a:lstStyle/>
        <a:p>
          <a:r>
            <a:rPr lang="en-US" sz="1200" dirty="0" smtClean="0"/>
            <a:t>To provide a forum for customers to suggest and evaluate new service ideas</a:t>
          </a:r>
          <a:endParaRPr lang="en-US" sz="1200" dirty="0"/>
        </a:p>
      </dgm:t>
    </dgm:pt>
    <dgm:pt modelId="{B02BB92F-4CCB-4A8D-898D-D23B42190A54}" type="parTrans" cxnId="{9EA14790-40A4-455F-80D4-8C2F22B40EE2}">
      <dgm:prSet/>
      <dgm:spPr/>
      <dgm:t>
        <a:bodyPr/>
        <a:lstStyle/>
        <a:p>
          <a:endParaRPr lang="en-US"/>
        </a:p>
      </dgm:t>
    </dgm:pt>
    <dgm:pt modelId="{E0B6C1E8-5DBC-4D76-8016-06F0E587DDB5}" type="sibTrans" cxnId="{9EA14790-40A4-455F-80D4-8C2F22B40EE2}">
      <dgm:prSet/>
      <dgm:spPr/>
      <dgm:t>
        <a:bodyPr/>
        <a:lstStyle/>
        <a:p>
          <a:endParaRPr lang="en-US"/>
        </a:p>
      </dgm:t>
    </dgm:pt>
    <dgm:pt modelId="{D6B0959C-59CA-4687-B4A6-DC949065E3A6}">
      <dgm:prSet phldrT="[Text]" custT="1"/>
      <dgm:spPr/>
      <dgm:t>
        <a:bodyPr/>
        <a:lstStyle/>
        <a:p>
          <a:r>
            <a:rPr lang="en-US" sz="1400" b="1" dirty="0" smtClean="0">
              <a:solidFill>
                <a:schemeClr val="tx1"/>
              </a:solidFill>
            </a:rPr>
            <a:t>Lost customer research</a:t>
          </a:r>
          <a:endParaRPr lang="en-US" sz="1400" b="1" dirty="0">
            <a:solidFill>
              <a:schemeClr val="tx1"/>
            </a:solidFill>
          </a:endParaRPr>
        </a:p>
      </dgm:t>
    </dgm:pt>
    <dgm:pt modelId="{A204983F-A6BD-423E-A53D-D854BA490EB1}" type="parTrans" cxnId="{441FED34-03EF-4A0B-9CA6-8EEA73EEE3D0}">
      <dgm:prSet/>
      <dgm:spPr/>
      <dgm:t>
        <a:bodyPr/>
        <a:lstStyle/>
        <a:p>
          <a:endParaRPr lang="en-US"/>
        </a:p>
      </dgm:t>
    </dgm:pt>
    <dgm:pt modelId="{AE91099F-5419-46DF-9D83-C1092A575E16}" type="sibTrans" cxnId="{441FED34-03EF-4A0B-9CA6-8EEA73EEE3D0}">
      <dgm:prSet/>
      <dgm:spPr/>
      <dgm:t>
        <a:bodyPr/>
        <a:lstStyle/>
        <a:p>
          <a:endParaRPr lang="en-US"/>
        </a:p>
      </dgm:t>
    </dgm:pt>
    <dgm:pt modelId="{2A4B64F8-20EE-4B14-88DC-4A4B045F16E8}">
      <dgm:prSet phldrT="[Text]" custT="1"/>
      <dgm:spPr/>
      <dgm:t>
        <a:bodyPr/>
        <a:lstStyle/>
        <a:p>
          <a:r>
            <a:rPr lang="en-US" sz="1200" dirty="0" smtClean="0"/>
            <a:t>To identify reasons for customer defection</a:t>
          </a:r>
          <a:endParaRPr lang="en-US" sz="1200" dirty="0"/>
        </a:p>
      </dgm:t>
    </dgm:pt>
    <dgm:pt modelId="{489B4059-9B16-48CE-BA2E-EB21404C7A06}" type="parTrans" cxnId="{71E2CDCE-79E0-4EBA-8726-E0834D1A21B2}">
      <dgm:prSet/>
      <dgm:spPr/>
      <dgm:t>
        <a:bodyPr/>
        <a:lstStyle/>
        <a:p>
          <a:endParaRPr lang="en-US"/>
        </a:p>
      </dgm:t>
    </dgm:pt>
    <dgm:pt modelId="{20122209-9926-4EF1-BE1A-FA96A4459222}" type="sibTrans" cxnId="{71E2CDCE-79E0-4EBA-8726-E0834D1A21B2}">
      <dgm:prSet/>
      <dgm:spPr/>
      <dgm:t>
        <a:bodyPr/>
        <a:lstStyle/>
        <a:p>
          <a:endParaRPr lang="en-US"/>
        </a:p>
      </dgm:t>
    </dgm:pt>
    <dgm:pt modelId="{9C22A73E-A96F-4B27-9CD5-2E5E16B471A3}">
      <dgm:prSet phldrT="[Text]" custT="1"/>
      <dgm:spPr/>
      <dgm:t>
        <a:bodyPr/>
        <a:lstStyle/>
        <a:p>
          <a:r>
            <a:rPr lang="en-US" sz="1200" dirty="0" smtClean="0"/>
            <a:t>To assess gaps between customer expectations and perceptions</a:t>
          </a:r>
          <a:endParaRPr lang="en-US" sz="1200" dirty="0"/>
        </a:p>
      </dgm:t>
    </dgm:pt>
    <dgm:pt modelId="{3CABE954-37DE-4829-B7E1-A066CFA60FF9}" type="parTrans" cxnId="{A15AB815-D0E7-4267-8B2B-ED3350974D22}">
      <dgm:prSet/>
      <dgm:spPr/>
      <dgm:t>
        <a:bodyPr/>
        <a:lstStyle/>
        <a:p>
          <a:endParaRPr lang="en-US"/>
        </a:p>
      </dgm:t>
    </dgm:pt>
    <dgm:pt modelId="{EF200DBC-42CB-43EE-9F06-E4D1EECEA302}" type="sibTrans" cxnId="{A15AB815-D0E7-4267-8B2B-ED3350974D22}">
      <dgm:prSet/>
      <dgm:spPr/>
      <dgm:t>
        <a:bodyPr/>
        <a:lstStyle/>
        <a:p>
          <a:endParaRPr lang="en-US"/>
        </a:p>
      </dgm:t>
    </dgm:pt>
    <dgm:pt modelId="{E35A0A62-307D-4A96-B18C-394F68367A6F}">
      <dgm:prSet phldrT="[Text]" custT="1"/>
      <dgm:spPr/>
      <dgm:t>
        <a:bodyPr/>
        <a:lstStyle/>
        <a:p>
          <a:r>
            <a:rPr lang="en-US" sz="1400" b="1" dirty="0" smtClean="0">
              <a:solidFill>
                <a:schemeClr val="tx1"/>
              </a:solidFill>
            </a:rPr>
            <a:t>Future expectations research</a:t>
          </a:r>
          <a:endParaRPr lang="en-US" sz="1400" b="1" dirty="0">
            <a:solidFill>
              <a:schemeClr val="tx1"/>
            </a:solidFill>
          </a:endParaRPr>
        </a:p>
      </dgm:t>
    </dgm:pt>
    <dgm:pt modelId="{D6388F7F-9236-461B-8FEF-3DC33A7C54D9}" type="parTrans" cxnId="{F5FA69D5-8AA7-4CB9-8153-9798FFD4C707}">
      <dgm:prSet/>
      <dgm:spPr/>
      <dgm:t>
        <a:bodyPr/>
        <a:lstStyle/>
        <a:p>
          <a:endParaRPr lang="en-US"/>
        </a:p>
      </dgm:t>
    </dgm:pt>
    <dgm:pt modelId="{81F4B325-732B-4931-B76D-B46B938C82C0}" type="sibTrans" cxnId="{F5FA69D5-8AA7-4CB9-8153-9798FFD4C707}">
      <dgm:prSet/>
      <dgm:spPr/>
      <dgm:t>
        <a:bodyPr/>
        <a:lstStyle/>
        <a:p>
          <a:endParaRPr lang="en-US"/>
        </a:p>
      </dgm:t>
    </dgm:pt>
    <dgm:pt modelId="{7E38BF8A-8F33-451F-8E47-CAF37D389979}">
      <dgm:prSet phldrT="[Text]" custT="1"/>
      <dgm:spPr/>
      <dgm:t>
        <a:bodyPr/>
        <a:lstStyle/>
        <a:p>
          <a:r>
            <a:rPr lang="en-US" sz="1200" dirty="0" smtClean="0"/>
            <a:t>To forecast future expectations of customers</a:t>
          </a:r>
          <a:endParaRPr lang="en-US" sz="1200" dirty="0"/>
        </a:p>
      </dgm:t>
    </dgm:pt>
    <dgm:pt modelId="{8988C4CC-28CF-45C6-AD35-7A5F3875D2EC}" type="parTrans" cxnId="{597404BD-6E85-45A7-88FB-B0CCF3CE79E3}">
      <dgm:prSet/>
      <dgm:spPr/>
      <dgm:t>
        <a:bodyPr/>
        <a:lstStyle/>
        <a:p>
          <a:endParaRPr lang="en-US"/>
        </a:p>
      </dgm:t>
    </dgm:pt>
    <dgm:pt modelId="{07576CD9-DAD9-48A8-AE09-34C3921A1986}" type="sibTrans" cxnId="{597404BD-6E85-45A7-88FB-B0CCF3CE79E3}">
      <dgm:prSet/>
      <dgm:spPr/>
      <dgm:t>
        <a:bodyPr/>
        <a:lstStyle/>
        <a:p>
          <a:endParaRPr lang="en-US"/>
        </a:p>
      </dgm:t>
    </dgm:pt>
    <dgm:pt modelId="{08334346-F953-4995-952B-377FCA93BAB1}">
      <dgm:prSet phldrT="[Text]" custT="1"/>
      <dgm:spPr/>
      <dgm:t>
        <a:bodyPr/>
        <a:lstStyle/>
        <a:p>
          <a:r>
            <a:rPr lang="en-US" sz="1200" dirty="0" smtClean="0"/>
            <a:t>To develop and test new service ideas</a:t>
          </a:r>
          <a:endParaRPr lang="en-US" sz="1200" dirty="0"/>
        </a:p>
      </dgm:t>
    </dgm:pt>
    <dgm:pt modelId="{620BC276-8ACA-4EAC-8021-4D1F7FCBA36E}" type="parTrans" cxnId="{3A3B0D6A-FA48-4CD6-86EE-537A3C173CDD}">
      <dgm:prSet/>
      <dgm:spPr/>
      <dgm:t>
        <a:bodyPr/>
        <a:lstStyle/>
        <a:p>
          <a:endParaRPr lang="en-US"/>
        </a:p>
      </dgm:t>
    </dgm:pt>
    <dgm:pt modelId="{E7A588BB-A72C-4FC0-898F-334D77ACDEF2}" type="sibTrans" cxnId="{3A3B0D6A-FA48-4CD6-86EE-537A3C173CDD}">
      <dgm:prSet/>
      <dgm:spPr/>
      <dgm:t>
        <a:bodyPr/>
        <a:lstStyle/>
        <a:p>
          <a:endParaRPr lang="en-US"/>
        </a:p>
      </dgm:t>
    </dgm:pt>
    <dgm:pt modelId="{C8582717-0C8A-4511-AAA1-87CA8E548FF1}" type="pres">
      <dgm:prSet presAssocID="{BDE59936-40D0-4C92-8A07-93384CE84343}" presName="Name0" presStyleCnt="0">
        <dgm:presLayoutVars>
          <dgm:dir/>
          <dgm:animLvl val="lvl"/>
          <dgm:resizeHandles val="exact"/>
        </dgm:presLayoutVars>
      </dgm:prSet>
      <dgm:spPr/>
      <dgm:t>
        <a:bodyPr/>
        <a:lstStyle/>
        <a:p>
          <a:endParaRPr lang="en-US"/>
        </a:p>
      </dgm:t>
    </dgm:pt>
    <dgm:pt modelId="{02F4B6F9-37AD-44D4-B62C-946250D00BF2}" type="pres">
      <dgm:prSet presAssocID="{93BFD9BC-37E6-48D4-B39D-5B79B24E2A8E}" presName="linNode" presStyleCnt="0"/>
      <dgm:spPr/>
    </dgm:pt>
    <dgm:pt modelId="{C6AFF8A8-8E7B-4E45-A1DE-F30474AAE9ED}" type="pres">
      <dgm:prSet presAssocID="{93BFD9BC-37E6-48D4-B39D-5B79B24E2A8E}" presName="parentText" presStyleLbl="node1" presStyleIdx="0" presStyleCnt="5" custScaleX="55155">
        <dgm:presLayoutVars>
          <dgm:chMax val="1"/>
          <dgm:bulletEnabled val="1"/>
        </dgm:presLayoutVars>
      </dgm:prSet>
      <dgm:spPr/>
      <dgm:t>
        <a:bodyPr/>
        <a:lstStyle/>
        <a:p>
          <a:endParaRPr lang="en-US"/>
        </a:p>
      </dgm:t>
    </dgm:pt>
    <dgm:pt modelId="{5128B17F-E241-41D2-8B4B-E3B5414AA7F8}" type="pres">
      <dgm:prSet presAssocID="{93BFD9BC-37E6-48D4-B39D-5B79B24E2A8E}" presName="descendantText" presStyleLbl="alignAccFollowNode1" presStyleIdx="0" presStyleCnt="5" custScaleX="122410" custScaleY="107469">
        <dgm:presLayoutVars>
          <dgm:bulletEnabled val="1"/>
        </dgm:presLayoutVars>
      </dgm:prSet>
      <dgm:spPr/>
      <dgm:t>
        <a:bodyPr/>
        <a:lstStyle/>
        <a:p>
          <a:endParaRPr lang="en-US"/>
        </a:p>
      </dgm:t>
    </dgm:pt>
    <dgm:pt modelId="{6B3F0CAB-642F-4B47-ADB0-12C8126FAE61}" type="pres">
      <dgm:prSet presAssocID="{CBC8B3A4-52F3-4168-BAFC-DBC2C0CEEE3D}" presName="sp" presStyleCnt="0"/>
      <dgm:spPr/>
    </dgm:pt>
    <dgm:pt modelId="{589B776B-B784-418C-AD26-4D421296040A}" type="pres">
      <dgm:prSet presAssocID="{015292BD-2623-4C41-8024-96112284C40D}" presName="linNode" presStyleCnt="0"/>
      <dgm:spPr/>
    </dgm:pt>
    <dgm:pt modelId="{386416CA-5F08-4F3F-B47F-0246FFC35023}" type="pres">
      <dgm:prSet presAssocID="{015292BD-2623-4C41-8024-96112284C40D}" presName="parentText" presStyleLbl="node1" presStyleIdx="1" presStyleCnt="5" custScaleX="55155">
        <dgm:presLayoutVars>
          <dgm:chMax val="1"/>
          <dgm:bulletEnabled val="1"/>
        </dgm:presLayoutVars>
      </dgm:prSet>
      <dgm:spPr/>
      <dgm:t>
        <a:bodyPr/>
        <a:lstStyle/>
        <a:p>
          <a:endParaRPr lang="en-US"/>
        </a:p>
      </dgm:t>
    </dgm:pt>
    <dgm:pt modelId="{84D78D2B-3EAD-4197-9572-DC6E2493B856}" type="pres">
      <dgm:prSet presAssocID="{015292BD-2623-4C41-8024-96112284C40D}" presName="descendantText" presStyleLbl="alignAccFollowNode1" presStyleIdx="1" presStyleCnt="5" custScaleX="122410" custScaleY="107469">
        <dgm:presLayoutVars>
          <dgm:bulletEnabled val="1"/>
        </dgm:presLayoutVars>
      </dgm:prSet>
      <dgm:spPr/>
      <dgm:t>
        <a:bodyPr/>
        <a:lstStyle/>
        <a:p>
          <a:endParaRPr lang="en-US"/>
        </a:p>
      </dgm:t>
    </dgm:pt>
    <dgm:pt modelId="{86DB5740-BDB1-460E-8710-206CAA9EBE50}" type="pres">
      <dgm:prSet presAssocID="{5902952B-F9AB-4AED-88AC-C57021906E6F}" presName="sp" presStyleCnt="0"/>
      <dgm:spPr/>
    </dgm:pt>
    <dgm:pt modelId="{CADB9D9F-E9B7-40A3-AF02-4D6C97C8D854}" type="pres">
      <dgm:prSet presAssocID="{E76E1C1B-8984-42F3-9431-2BC7F0CD991A}" presName="linNode" presStyleCnt="0"/>
      <dgm:spPr/>
    </dgm:pt>
    <dgm:pt modelId="{50466BA9-8177-4EBE-8ECB-CE635BA41395}" type="pres">
      <dgm:prSet presAssocID="{E76E1C1B-8984-42F3-9431-2BC7F0CD991A}" presName="parentText" presStyleLbl="node1" presStyleIdx="2" presStyleCnt="5" custScaleX="55155">
        <dgm:presLayoutVars>
          <dgm:chMax val="1"/>
          <dgm:bulletEnabled val="1"/>
        </dgm:presLayoutVars>
      </dgm:prSet>
      <dgm:spPr/>
      <dgm:t>
        <a:bodyPr/>
        <a:lstStyle/>
        <a:p>
          <a:endParaRPr lang="en-US"/>
        </a:p>
      </dgm:t>
    </dgm:pt>
    <dgm:pt modelId="{EBE9E6CA-5944-46F9-ADF9-FCC9033C8FF9}" type="pres">
      <dgm:prSet presAssocID="{E76E1C1B-8984-42F3-9431-2BC7F0CD991A}" presName="descendantText" presStyleLbl="alignAccFollowNode1" presStyleIdx="2" presStyleCnt="5" custScaleX="122410" custScaleY="107469">
        <dgm:presLayoutVars>
          <dgm:bulletEnabled val="1"/>
        </dgm:presLayoutVars>
      </dgm:prSet>
      <dgm:spPr/>
      <dgm:t>
        <a:bodyPr/>
        <a:lstStyle/>
        <a:p>
          <a:endParaRPr lang="en-US"/>
        </a:p>
      </dgm:t>
    </dgm:pt>
    <dgm:pt modelId="{3BF6CBD2-B9E9-4E02-8A12-B826CC7279BE}" type="pres">
      <dgm:prSet presAssocID="{7B574E1C-F4CF-40F1-9476-66A3342FAF25}" presName="sp" presStyleCnt="0"/>
      <dgm:spPr/>
    </dgm:pt>
    <dgm:pt modelId="{05486BDB-E164-4B93-AA64-EF0494BB9F53}" type="pres">
      <dgm:prSet presAssocID="{D6B0959C-59CA-4687-B4A6-DC949065E3A6}" presName="linNode" presStyleCnt="0"/>
      <dgm:spPr/>
    </dgm:pt>
    <dgm:pt modelId="{5AAE0BA7-63F1-4B61-ADEA-C7B1E19202AA}" type="pres">
      <dgm:prSet presAssocID="{D6B0959C-59CA-4687-B4A6-DC949065E3A6}" presName="parentText" presStyleLbl="node1" presStyleIdx="3" presStyleCnt="5" custScaleX="55155">
        <dgm:presLayoutVars>
          <dgm:chMax val="1"/>
          <dgm:bulletEnabled val="1"/>
        </dgm:presLayoutVars>
      </dgm:prSet>
      <dgm:spPr/>
      <dgm:t>
        <a:bodyPr/>
        <a:lstStyle/>
        <a:p>
          <a:endParaRPr lang="en-US"/>
        </a:p>
      </dgm:t>
    </dgm:pt>
    <dgm:pt modelId="{10120644-332E-4C59-A934-1675035B8065}" type="pres">
      <dgm:prSet presAssocID="{D6B0959C-59CA-4687-B4A6-DC949065E3A6}" presName="descendantText" presStyleLbl="alignAccFollowNode1" presStyleIdx="3" presStyleCnt="5" custScaleX="122410" custScaleY="107469">
        <dgm:presLayoutVars>
          <dgm:bulletEnabled val="1"/>
        </dgm:presLayoutVars>
      </dgm:prSet>
      <dgm:spPr/>
      <dgm:t>
        <a:bodyPr/>
        <a:lstStyle/>
        <a:p>
          <a:endParaRPr lang="en-US"/>
        </a:p>
      </dgm:t>
    </dgm:pt>
    <dgm:pt modelId="{C53D19AE-35FF-4AAA-95DB-FC1B0781C6BA}" type="pres">
      <dgm:prSet presAssocID="{AE91099F-5419-46DF-9D83-C1092A575E16}" presName="sp" presStyleCnt="0"/>
      <dgm:spPr/>
    </dgm:pt>
    <dgm:pt modelId="{D5D16839-420E-42D3-9261-271B6758C664}" type="pres">
      <dgm:prSet presAssocID="{E35A0A62-307D-4A96-B18C-394F68367A6F}" presName="linNode" presStyleCnt="0"/>
      <dgm:spPr/>
    </dgm:pt>
    <dgm:pt modelId="{EF47305A-1D9B-4107-B3C2-398E7B452806}" type="pres">
      <dgm:prSet presAssocID="{E35A0A62-307D-4A96-B18C-394F68367A6F}" presName="parentText" presStyleLbl="node1" presStyleIdx="4" presStyleCnt="5" custScaleX="55155">
        <dgm:presLayoutVars>
          <dgm:chMax val="1"/>
          <dgm:bulletEnabled val="1"/>
        </dgm:presLayoutVars>
      </dgm:prSet>
      <dgm:spPr/>
      <dgm:t>
        <a:bodyPr/>
        <a:lstStyle/>
        <a:p>
          <a:endParaRPr lang="en-US"/>
        </a:p>
      </dgm:t>
    </dgm:pt>
    <dgm:pt modelId="{089985F0-E1EE-447F-BE70-3032B1A6451C}" type="pres">
      <dgm:prSet presAssocID="{E35A0A62-307D-4A96-B18C-394F68367A6F}" presName="descendantText" presStyleLbl="alignAccFollowNode1" presStyleIdx="4" presStyleCnt="5" custScaleX="122410" custScaleY="107469">
        <dgm:presLayoutVars>
          <dgm:bulletEnabled val="1"/>
        </dgm:presLayoutVars>
      </dgm:prSet>
      <dgm:spPr/>
      <dgm:t>
        <a:bodyPr/>
        <a:lstStyle/>
        <a:p>
          <a:endParaRPr lang="en-US"/>
        </a:p>
      </dgm:t>
    </dgm:pt>
  </dgm:ptLst>
  <dgm:cxnLst>
    <dgm:cxn modelId="{A15AB815-D0E7-4267-8B2B-ED3350974D22}" srcId="{D6B0959C-59CA-4687-B4A6-DC949065E3A6}" destId="{9C22A73E-A96F-4B27-9CD5-2E5E16B471A3}" srcOrd="1" destOrd="0" parTransId="{3CABE954-37DE-4829-B7E1-A066CFA60FF9}" sibTransId="{EF200DBC-42CB-43EE-9F06-E4D1EECEA302}"/>
    <dgm:cxn modelId="{121EF153-D778-4B92-A373-1144EA14053D}" type="presOf" srcId="{015292BD-2623-4C41-8024-96112284C40D}" destId="{386416CA-5F08-4F3F-B47F-0246FFC35023}" srcOrd="0" destOrd="0" presId="urn:microsoft.com/office/officeart/2005/8/layout/vList5"/>
    <dgm:cxn modelId="{441FED34-03EF-4A0B-9CA6-8EEA73EEE3D0}" srcId="{BDE59936-40D0-4C92-8A07-93384CE84343}" destId="{D6B0959C-59CA-4687-B4A6-DC949065E3A6}" srcOrd="3" destOrd="0" parTransId="{A204983F-A6BD-423E-A53D-D854BA490EB1}" sibTransId="{AE91099F-5419-46DF-9D83-C1092A575E16}"/>
    <dgm:cxn modelId="{0B79D126-39CE-48A3-ACAD-2AED4946F4C6}" srcId="{BDE59936-40D0-4C92-8A07-93384CE84343}" destId="{93BFD9BC-37E6-48D4-B39D-5B79B24E2A8E}" srcOrd="0" destOrd="0" parTransId="{BFD1B07B-6484-4890-813A-BED7B1088B19}" sibTransId="{CBC8B3A4-52F3-4168-BAFC-DBC2C0CEEE3D}"/>
    <dgm:cxn modelId="{3A3B0D6A-FA48-4CD6-86EE-537A3C173CDD}" srcId="{E35A0A62-307D-4A96-B18C-394F68367A6F}" destId="{08334346-F953-4995-952B-377FCA93BAB1}" srcOrd="1" destOrd="0" parTransId="{620BC276-8ACA-4EAC-8021-4D1F7FCBA36E}" sibTransId="{E7A588BB-A72C-4FC0-898F-334D77ACDEF2}"/>
    <dgm:cxn modelId="{F5FA69D5-8AA7-4CB9-8153-9798FFD4C707}" srcId="{BDE59936-40D0-4C92-8A07-93384CE84343}" destId="{E35A0A62-307D-4A96-B18C-394F68367A6F}" srcOrd="4" destOrd="0" parTransId="{D6388F7F-9236-461B-8FEF-3DC33A7C54D9}" sibTransId="{81F4B325-732B-4931-B76D-B46B938C82C0}"/>
    <dgm:cxn modelId="{6A5FC066-90F9-402B-9929-9E53FEF84AA7}" type="presOf" srcId="{97ED8273-C359-441E-8540-759FF23127D8}" destId="{5128B17F-E241-41D2-8B4B-E3B5414AA7F8}" srcOrd="0" destOrd="0" presId="urn:microsoft.com/office/officeart/2005/8/layout/vList5"/>
    <dgm:cxn modelId="{C1C0A83A-2AFD-4E6C-A92A-136AD0DEAC42}" type="presOf" srcId="{08334346-F953-4995-952B-377FCA93BAB1}" destId="{089985F0-E1EE-447F-BE70-3032B1A6451C}" srcOrd="0" destOrd="1" presId="urn:microsoft.com/office/officeart/2005/8/layout/vList5"/>
    <dgm:cxn modelId="{1B7A7A58-4788-4DDA-820E-49E6BA3F2E40}" type="presOf" srcId="{9C22A73E-A96F-4B27-9CD5-2E5E16B471A3}" destId="{10120644-332E-4C59-A934-1675035B8065}" srcOrd="0" destOrd="1" presId="urn:microsoft.com/office/officeart/2005/8/layout/vList5"/>
    <dgm:cxn modelId="{AAAFB0B1-8540-4F72-B1BF-6AE7A79DBAB3}" type="presOf" srcId="{E76E1C1B-8984-42F3-9431-2BC7F0CD991A}" destId="{50466BA9-8177-4EBE-8ECB-CE635BA41395}" srcOrd="0" destOrd="0" presId="urn:microsoft.com/office/officeart/2005/8/layout/vList5"/>
    <dgm:cxn modelId="{2182C2AB-E051-46BF-A3A9-4776A8C2F2FA}" type="presOf" srcId="{E35A0A62-307D-4A96-B18C-394F68367A6F}" destId="{EF47305A-1D9B-4107-B3C2-398E7B452806}" srcOrd="0" destOrd="0" presId="urn:microsoft.com/office/officeart/2005/8/layout/vList5"/>
    <dgm:cxn modelId="{97FE2D99-0784-46B1-B1BA-D3F526E0A6A1}" srcId="{93BFD9BC-37E6-48D4-B39D-5B79B24E2A8E}" destId="{9D5C2E8E-02E4-4728-85AC-9CAB1C22DABD}" srcOrd="1" destOrd="0" parTransId="{FA033C21-D49C-41D5-8862-1F48DB4F72AE}" sibTransId="{7B8ECECE-FACE-48B4-9DBB-950E8AC23643}"/>
    <dgm:cxn modelId="{73A712B8-A848-4C9E-B86F-173A305943E5}" srcId="{E76E1C1B-8984-42F3-9431-2BC7F0CD991A}" destId="{671D6A35-EDA8-40D0-ACD9-1BE866104231}" srcOrd="0" destOrd="0" parTransId="{B34D03AE-66E5-4ED8-8B2A-0DA955AC1176}" sibTransId="{0AFD8E3D-8088-413B-9A11-2A7F22079090}"/>
    <dgm:cxn modelId="{A93C6917-8E91-4EEC-B217-5762BFCD792C}" type="presOf" srcId="{2A4B64F8-20EE-4B14-88DC-4A4B045F16E8}" destId="{10120644-332E-4C59-A934-1675035B8065}" srcOrd="0" destOrd="0" presId="urn:microsoft.com/office/officeart/2005/8/layout/vList5"/>
    <dgm:cxn modelId="{98410F6C-B03D-458D-A475-37863542229C}" type="presOf" srcId="{9D5C2E8E-02E4-4728-85AC-9CAB1C22DABD}" destId="{5128B17F-E241-41D2-8B4B-E3B5414AA7F8}" srcOrd="0" destOrd="1" presId="urn:microsoft.com/office/officeart/2005/8/layout/vList5"/>
    <dgm:cxn modelId="{3CBEB9AD-BA80-4F43-889F-547AD4B70419}" type="presOf" srcId="{90B9DD08-B467-4565-BC1A-56E802387BEF}" destId="{84D78D2B-3EAD-4197-9572-DC6E2493B856}" srcOrd="0" destOrd="0" presId="urn:microsoft.com/office/officeart/2005/8/layout/vList5"/>
    <dgm:cxn modelId="{6B66041E-2CE3-42D7-B458-470A8C4A6E57}" type="presOf" srcId="{93BFD9BC-37E6-48D4-B39D-5B79B24E2A8E}" destId="{C6AFF8A8-8E7B-4E45-A1DE-F30474AAE9ED}" srcOrd="0" destOrd="0" presId="urn:microsoft.com/office/officeart/2005/8/layout/vList5"/>
    <dgm:cxn modelId="{0856223B-F0D8-48CE-A274-9BA413FBF53D}" type="presOf" srcId="{D6B0959C-59CA-4687-B4A6-DC949065E3A6}" destId="{5AAE0BA7-63F1-4B61-ADEA-C7B1E19202AA}" srcOrd="0" destOrd="0" presId="urn:microsoft.com/office/officeart/2005/8/layout/vList5"/>
    <dgm:cxn modelId="{597404BD-6E85-45A7-88FB-B0CCF3CE79E3}" srcId="{E35A0A62-307D-4A96-B18C-394F68367A6F}" destId="{7E38BF8A-8F33-451F-8E47-CAF37D389979}" srcOrd="0" destOrd="0" parTransId="{8988C4CC-28CF-45C6-AD35-7A5F3875D2EC}" sibTransId="{07576CD9-DAD9-48A8-AE09-34C3921A1986}"/>
    <dgm:cxn modelId="{DEA190A5-5853-4674-B0AF-F73EDB28E21E}" srcId="{015292BD-2623-4C41-8024-96112284C40D}" destId="{630E4CC7-99E1-4154-BF0D-8D7893499821}" srcOrd="1" destOrd="0" parTransId="{A0FCFC7C-2751-48EE-AFD8-5AA8CD481E46}" sibTransId="{FBF4A704-A8F0-4DBD-A514-6389D26E3439}"/>
    <dgm:cxn modelId="{6EC18C87-EF95-46AD-A692-061EFB519C99}" srcId="{BDE59936-40D0-4C92-8A07-93384CE84343}" destId="{015292BD-2623-4C41-8024-96112284C40D}" srcOrd="1" destOrd="0" parTransId="{DFB87232-292F-4379-8E3C-2A73A9D87956}" sibTransId="{5902952B-F9AB-4AED-88AC-C57021906E6F}"/>
    <dgm:cxn modelId="{7E78095D-4F04-4CA8-8822-194FDBE0B9EC}" srcId="{015292BD-2623-4C41-8024-96112284C40D}" destId="{90B9DD08-B467-4565-BC1A-56E802387BEF}" srcOrd="0" destOrd="0" parTransId="{489A4D24-24DB-4A91-AE71-92277D2DFB76}" sibTransId="{18E4A4E8-B0FA-4856-B1DA-8C4DA565F611}"/>
    <dgm:cxn modelId="{BE828D76-D3C0-49B9-9643-94615CCD03BC}" type="presOf" srcId="{671D6A35-EDA8-40D0-ACD9-1BE866104231}" destId="{EBE9E6CA-5944-46F9-ADF9-FCC9033C8FF9}" srcOrd="0" destOrd="0" presId="urn:microsoft.com/office/officeart/2005/8/layout/vList5"/>
    <dgm:cxn modelId="{2DDA72C4-58C6-4407-9365-6005A4C16C68}" srcId="{BDE59936-40D0-4C92-8A07-93384CE84343}" destId="{E76E1C1B-8984-42F3-9431-2BC7F0CD991A}" srcOrd="2" destOrd="0" parTransId="{22E1A1CC-9157-42E4-A081-FB94D80EE88A}" sibTransId="{7B574E1C-F4CF-40F1-9476-66A3342FAF25}"/>
    <dgm:cxn modelId="{880D3314-1734-4B3D-B462-1F847E3FDE03}" type="presOf" srcId="{7E38BF8A-8F33-451F-8E47-CAF37D389979}" destId="{089985F0-E1EE-447F-BE70-3032B1A6451C}" srcOrd="0" destOrd="0" presId="urn:microsoft.com/office/officeart/2005/8/layout/vList5"/>
    <dgm:cxn modelId="{C5ACD33D-42FD-475F-BDFF-CD4ECBCFE762}" type="presOf" srcId="{BDE59936-40D0-4C92-8A07-93384CE84343}" destId="{C8582717-0C8A-4511-AAA1-87CA8E548FF1}" srcOrd="0" destOrd="0" presId="urn:microsoft.com/office/officeart/2005/8/layout/vList5"/>
    <dgm:cxn modelId="{9EA14790-40A4-455F-80D4-8C2F22B40EE2}" srcId="{E76E1C1B-8984-42F3-9431-2BC7F0CD991A}" destId="{57E30812-D763-4F7C-A9AB-0B3E45631421}" srcOrd="1" destOrd="0" parTransId="{B02BB92F-4CCB-4A8D-898D-D23B42190A54}" sibTransId="{E0B6C1E8-5DBC-4D76-8016-06F0E587DDB5}"/>
    <dgm:cxn modelId="{71E2CDCE-79E0-4EBA-8726-E0834D1A21B2}" srcId="{D6B0959C-59CA-4687-B4A6-DC949065E3A6}" destId="{2A4B64F8-20EE-4B14-88DC-4A4B045F16E8}" srcOrd="0" destOrd="0" parTransId="{489B4059-9B16-48CE-BA2E-EB21404C7A06}" sibTransId="{20122209-9926-4EF1-BE1A-FA96A4459222}"/>
    <dgm:cxn modelId="{39B009B1-2994-4261-9E1B-0520C8965F31}" srcId="{93BFD9BC-37E6-48D4-B39D-5B79B24E2A8E}" destId="{97ED8273-C359-441E-8540-759FF23127D8}" srcOrd="0" destOrd="0" parTransId="{A7793B4D-CFD8-4F4B-9653-92BD065758ED}" sibTransId="{D6A90C11-CFDB-4D91-B260-63A395C259B6}"/>
    <dgm:cxn modelId="{CB2E4DB6-B105-465C-B7D9-ED915A8ACDA1}" type="presOf" srcId="{57E30812-D763-4F7C-A9AB-0B3E45631421}" destId="{EBE9E6CA-5944-46F9-ADF9-FCC9033C8FF9}" srcOrd="0" destOrd="1" presId="urn:microsoft.com/office/officeart/2005/8/layout/vList5"/>
    <dgm:cxn modelId="{68ECEA18-30F1-4D53-811A-F8788D803CF5}" type="presOf" srcId="{630E4CC7-99E1-4154-BF0D-8D7893499821}" destId="{84D78D2B-3EAD-4197-9572-DC6E2493B856}" srcOrd="0" destOrd="1" presId="urn:microsoft.com/office/officeart/2005/8/layout/vList5"/>
    <dgm:cxn modelId="{E27ABA12-202A-42D5-9D40-FFCF0F4E5D48}" type="presParOf" srcId="{C8582717-0C8A-4511-AAA1-87CA8E548FF1}" destId="{02F4B6F9-37AD-44D4-B62C-946250D00BF2}" srcOrd="0" destOrd="0" presId="urn:microsoft.com/office/officeart/2005/8/layout/vList5"/>
    <dgm:cxn modelId="{5E45DACC-8DC5-45FC-A90C-8D2E658E7EE7}" type="presParOf" srcId="{02F4B6F9-37AD-44D4-B62C-946250D00BF2}" destId="{C6AFF8A8-8E7B-4E45-A1DE-F30474AAE9ED}" srcOrd="0" destOrd="0" presId="urn:microsoft.com/office/officeart/2005/8/layout/vList5"/>
    <dgm:cxn modelId="{80B72C39-0A3F-41D1-BEA0-DC1858DF63B2}" type="presParOf" srcId="{02F4B6F9-37AD-44D4-B62C-946250D00BF2}" destId="{5128B17F-E241-41D2-8B4B-E3B5414AA7F8}" srcOrd="1" destOrd="0" presId="urn:microsoft.com/office/officeart/2005/8/layout/vList5"/>
    <dgm:cxn modelId="{0ED0B24E-C2E6-4CC6-9EC3-5FCA75B618C1}" type="presParOf" srcId="{C8582717-0C8A-4511-AAA1-87CA8E548FF1}" destId="{6B3F0CAB-642F-4B47-ADB0-12C8126FAE61}" srcOrd="1" destOrd="0" presId="urn:microsoft.com/office/officeart/2005/8/layout/vList5"/>
    <dgm:cxn modelId="{18539ADC-2E21-411E-9541-2FE99920D357}" type="presParOf" srcId="{C8582717-0C8A-4511-AAA1-87CA8E548FF1}" destId="{589B776B-B784-418C-AD26-4D421296040A}" srcOrd="2" destOrd="0" presId="urn:microsoft.com/office/officeart/2005/8/layout/vList5"/>
    <dgm:cxn modelId="{A8D6FB18-0114-4369-AB6C-BE9561346D8A}" type="presParOf" srcId="{589B776B-B784-418C-AD26-4D421296040A}" destId="{386416CA-5F08-4F3F-B47F-0246FFC35023}" srcOrd="0" destOrd="0" presId="urn:microsoft.com/office/officeart/2005/8/layout/vList5"/>
    <dgm:cxn modelId="{6C0A97EC-F4C9-48B3-A3CC-F1770DDDDCE2}" type="presParOf" srcId="{589B776B-B784-418C-AD26-4D421296040A}" destId="{84D78D2B-3EAD-4197-9572-DC6E2493B856}" srcOrd="1" destOrd="0" presId="urn:microsoft.com/office/officeart/2005/8/layout/vList5"/>
    <dgm:cxn modelId="{F035C183-F588-41DC-A296-D8D0D24ABE34}" type="presParOf" srcId="{C8582717-0C8A-4511-AAA1-87CA8E548FF1}" destId="{86DB5740-BDB1-460E-8710-206CAA9EBE50}" srcOrd="3" destOrd="0" presId="urn:microsoft.com/office/officeart/2005/8/layout/vList5"/>
    <dgm:cxn modelId="{4664534B-12E2-4C9A-BC0A-DA70F9DAE2FF}" type="presParOf" srcId="{C8582717-0C8A-4511-AAA1-87CA8E548FF1}" destId="{CADB9D9F-E9B7-40A3-AF02-4D6C97C8D854}" srcOrd="4" destOrd="0" presId="urn:microsoft.com/office/officeart/2005/8/layout/vList5"/>
    <dgm:cxn modelId="{487155C1-5954-4496-BABA-E17955856959}" type="presParOf" srcId="{CADB9D9F-E9B7-40A3-AF02-4D6C97C8D854}" destId="{50466BA9-8177-4EBE-8ECB-CE635BA41395}" srcOrd="0" destOrd="0" presId="urn:microsoft.com/office/officeart/2005/8/layout/vList5"/>
    <dgm:cxn modelId="{2D0BC2DA-E398-4145-B18E-9927D1A1867A}" type="presParOf" srcId="{CADB9D9F-E9B7-40A3-AF02-4D6C97C8D854}" destId="{EBE9E6CA-5944-46F9-ADF9-FCC9033C8FF9}" srcOrd="1" destOrd="0" presId="urn:microsoft.com/office/officeart/2005/8/layout/vList5"/>
    <dgm:cxn modelId="{7B20DD89-8A8B-4F59-8EA6-9275191473A2}" type="presParOf" srcId="{C8582717-0C8A-4511-AAA1-87CA8E548FF1}" destId="{3BF6CBD2-B9E9-4E02-8A12-B826CC7279BE}" srcOrd="5" destOrd="0" presId="urn:microsoft.com/office/officeart/2005/8/layout/vList5"/>
    <dgm:cxn modelId="{541E9FFC-757C-4BBD-B6FF-FF17FEF95485}" type="presParOf" srcId="{C8582717-0C8A-4511-AAA1-87CA8E548FF1}" destId="{05486BDB-E164-4B93-AA64-EF0494BB9F53}" srcOrd="6" destOrd="0" presId="urn:microsoft.com/office/officeart/2005/8/layout/vList5"/>
    <dgm:cxn modelId="{4372331C-1C58-4DE6-B3E6-848EFFC834DA}" type="presParOf" srcId="{05486BDB-E164-4B93-AA64-EF0494BB9F53}" destId="{5AAE0BA7-63F1-4B61-ADEA-C7B1E19202AA}" srcOrd="0" destOrd="0" presId="urn:microsoft.com/office/officeart/2005/8/layout/vList5"/>
    <dgm:cxn modelId="{2E0933CC-502E-49ED-9FDA-E91048C6D464}" type="presParOf" srcId="{05486BDB-E164-4B93-AA64-EF0494BB9F53}" destId="{10120644-332E-4C59-A934-1675035B8065}" srcOrd="1" destOrd="0" presId="urn:microsoft.com/office/officeart/2005/8/layout/vList5"/>
    <dgm:cxn modelId="{10EC35BE-F6AE-4D5F-96DC-32A1CBCE0139}" type="presParOf" srcId="{C8582717-0C8A-4511-AAA1-87CA8E548FF1}" destId="{C53D19AE-35FF-4AAA-95DB-FC1B0781C6BA}" srcOrd="7" destOrd="0" presId="urn:microsoft.com/office/officeart/2005/8/layout/vList5"/>
    <dgm:cxn modelId="{29348FD2-D8D2-4C09-AECF-F21931D32776}" type="presParOf" srcId="{C8582717-0C8A-4511-AAA1-87CA8E548FF1}" destId="{D5D16839-420E-42D3-9261-271B6758C664}" srcOrd="8" destOrd="0" presId="urn:microsoft.com/office/officeart/2005/8/layout/vList5"/>
    <dgm:cxn modelId="{7AD30766-5E16-40EB-BF80-16EC6AA0B00C}" type="presParOf" srcId="{D5D16839-420E-42D3-9261-271B6758C664}" destId="{EF47305A-1D9B-4107-B3C2-398E7B452806}" srcOrd="0" destOrd="0" presId="urn:microsoft.com/office/officeart/2005/8/layout/vList5"/>
    <dgm:cxn modelId="{7A7FDD94-05C5-4561-AF59-F9583E463CBA}" type="presParOf" srcId="{D5D16839-420E-42D3-9261-271B6758C664}" destId="{089985F0-E1EE-447F-BE70-3032B1A6451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8C08D0F-5D04-45D1-8CCC-D0D4BA9643CE}" type="datetimeFigureOut">
              <a:rPr lang="en-US"/>
              <a:pPr>
                <a:defRPr/>
              </a:pPr>
              <a:t>7/11/2017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A9584A-8171-433D-BBB1-E84038D2A7A8}" type="slidenum">
              <a:rPr lang="en-US"/>
              <a:pPr>
                <a:defRPr/>
              </a:pPr>
              <a:t>‹#›</a:t>
            </a:fld>
            <a:endParaRPr lang="en-US"/>
          </a:p>
        </p:txBody>
      </p:sp>
    </p:spTree>
    <p:extLst>
      <p:ext uri="{BB962C8B-B14F-4D97-AF65-F5344CB8AC3E}">
        <p14:creationId xmlns:p14="http://schemas.microsoft.com/office/powerpoint/2010/main" val="8843350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bg2">
                  <a:lumMod val="50000"/>
                </a:schemeClr>
              </a:buClr>
              <a:defRPr>
                <a:solidFill>
                  <a:schemeClr val="bg2">
                    <a:lumMod val="25000"/>
                  </a:schemeClr>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685800"/>
            <a:ext cx="19812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85800"/>
            <a:ext cx="57912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b="0" cap="all" baseline="0">
                <a:latin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baseline="0">
                <a:solidFill>
                  <a:schemeClr val="tx1">
                    <a:lumMod val="75000"/>
                    <a:lumOff val="25000"/>
                  </a:schemeClr>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1963" y="1722438"/>
            <a:ext cx="34385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22888" y="1722438"/>
            <a:ext cx="344011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3" name="Rectangle 29"/>
          <p:cNvSpPr>
            <a:spLocks noChangeArrowheads="1"/>
          </p:cNvSpPr>
          <p:nvPr/>
        </p:nvSpPr>
        <p:spPr bwMode="auto">
          <a:xfrm>
            <a:off x="0" y="0"/>
            <a:ext cx="9144000" cy="1447800"/>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16200000" scaled="1"/>
            <a:tileRect/>
          </a:gradFill>
          <a:ln>
            <a:noFill/>
          </a:ln>
          <a:effectLst/>
        </p:spPr>
        <p:txBody>
          <a:bodyPr wrap="none" anchor="ctr"/>
          <a:lstStyle/>
          <a:p>
            <a:pPr fontAlgn="auto">
              <a:spcBef>
                <a:spcPts val="0"/>
              </a:spcBef>
              <a:spcAft>
                <a:spcPts val="0"/>
              </a:spcAft>
              <a:defRPr/>
            </a:pPr>
            <a:endParaRPr lang="en-US" dirty="0">
              <a:latin typeface="Calibri" pitchFamily="34" charset="0"/>
              <a:cs typeface="Calibri" pitchFamily="34" charset="0"/>
            </a:endParaRPr>
          </a:p>
        </p:txBody>
      </p:sp>
      <p:sp>
        <p:nvSpPr>
          <p:cNvPr id="1027" name="Rectangle 9"/>
          <p:cNvSpPr>
            <a:spLocks noGrp="1" noChangeArrowheads="1"/>
          </p:cNvSpPr>
          <p:nvPr>
            <p:ph type="title"/>
          </p:nvPr>
        </p:nvSpPr>
        <p:spPr bwMode="auto">
          <a:xfrm>
            <a:off x="533400" y="533400"/>
            <a:ext cx="8458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533400" y="1676400"/>
            <a:ext cx="84582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4"/>
          <p:cNvSpPr>
            <a:spLocks noChangeArrowheads="1"/>
          </p:cNvSpPr>
          <p:nvPr/>
        </p:nvSpPr>
        <p:spPr bwMode="auto">
          <a:xfrm>
            <a:off x="0" y="0"/>
            <a:ext cx="9144000" cy="76200"/>
          </a:xfrm>
          <a:prstGeom prst="rect">
            <a:avLst/>
          </a:prstGeom>
          <a:solidFill>
            <a:schemeClr val="tx2">
              <a:lumMod val="75000"/>
            </a:schemeClr>
          </a:solidFill>
          <a:ln w="0">
            <a:solidFill>
              <a:srgbClr val="0391BD"/>
            </a:solidFill>
            <a:miter lim="800000"/>
            <a:headEnd/>
            <a:tailEnd/>
          </a:ln>
        </p:spPr>
        <p:txBody>
          <a:bodyPr wrap="none" anchor="ctr"/>
          <a:lstStyle/>
          <a:p>
            <a:pPr fontAlgn="auto">
              <a:spcBef>
                <a:spcPts val="0"/>
              </a:spcBef>
              <a:spcAft>
                <a:spcPts val="0"/>
              </a:spcAft>
              <a:defRPr/>
            </a:pPr>
            <a:endParaRPr lang="en-US">
              <a:latin typeface="+mn-lt"/>
            </a:endParaRPr>
          </a:p>
        </p:txBody>
      </p:sp>
      <p:sp>
        <p:nvSpPr>
          <p:cNvPr id="12" name="Rectangle 5"/>
          <p:cNvSpPr>
            <a:spLocks noChangeArrowheads="1"/>
          </p:cNvSpPr>
          <p:nvPr/>
        </p:nvSpPr>
        <p:spPr bwMode="auto">
          <a:xfrm>
            <a:off x="0" y="304800"/>
            <a:ext cx="9144000" cy="76200"/>
          </a:xfrm>
          <a:prstGeom prst="rect">
            <a:avLst/>
          </a:prstGeom>
          <a:solidFill>
            <a:schemeClr val="accent4">
              <a:lumMod val="60000"/>
              <a:lumOff val="40000"/>
            </a:schemeClr>
          </a:solidFill>
          <a:ln>
            <a:noFill/>
          </a:ln>
        </p:spPr>
        <p:txBody>
          <a:bodyPr wrap="none" anchor="ctr"/>
          <a:lstStyle/>
          <a:p>
            <a:pPr fontAlgn="auto">
              <a:spcBef>
                <a:spcPts val="0"/>
              </a:spcBef>
              <a:spcAft>
                <a:spcPts val="0"/>
              </a:spcAft>
              <a:defRPr/>
            </a:pPr>
            <a:endParaRPr lang="en-US">
              <a:latin typeface="+mn-lt"/>
            </a:endParaRPr>
          </a:p>
        </p:txBody>
      </p:sp>
      <p:sp>
        <p:nvSpPr>
          <p:cNvPr id="14" name="Rectangle 7"/>
          <p:cNvSpPr>
            <a:spLocks noChangeArrowheads="1"/>
          </p:cNvSpPr>
          <p:nvPr/>
        </p:nvSpPr>
        <p:spPr bwMode="auto">
          <a:xfrm>
            <a:off x="0" y="152400"/>
            <a:ext cx="9144000" cy="76200"/>
          </a:xfrm>
          <a:prstGeom prst="rect">
            <a:avLst/>
          </a:prstGeom>
          <a:solidFill>
            <a:schemeClr val="tx1"/>
          </a:solidFill>
          <a:ln>
            <a:noFill/>
          </a:ln>
          <a:extLst/>
        </p:spPr>
        <p:txBody>
          <a:bodyPr wrap="none" anchor="ctr"/>
          <a:lstStyle/>
          <a:p>
            <a:pPr fontAlgn="auto">
              <a:spcBef>
                <a:spcPts val="0"/>
              </a:spcBef>
              <a:spcAft>
                <a:spcPts val="0"/>
              </a:spcAft>
              <a:defRPr/>
            </a:pPr>
            <a:endParaRPr lang="en-US">
              <a:latin typeface="+mn-lt"/>
            </a:endParaRPr>
          </a:p>
        </p:txBody>
      </p:sp>
      <p:sp>
        <p:nvSpPr>
          <p:cNvPr id="15" name="Rectangle 8"/>
          <p:cNvSpPr>
            <a:spLocks noChangeArrowheads="1"/>
          </p:cNvSpPr>
          <p:nvPr/>
        </p:nvSpPr>
        <p:spPr bwMode="auto">
          <a:xfrm>
            <a:off x="304800" y="0"/>
            <a:ext cx="76200" cy="6858000"/>
          </a:xfrm>
          <a:prstGeom prst="rect">
            <a:avLst/>
          </a:prstGeom>
          <a:solidFill>
            <a:schemeClr val="tx2">
              <a:lumMod val="75000"/>
            </a:schemeClr>
          </a:solidFill>
          <a:ln>
            <a:noFill/>
          </a:ln>
        </p:spPr>
        <p:txBody>
          <a:bodyPr wrap="none" anchor="ctr"/>
          <a:lstStyle/>
          <a:p>
            <a:pPr fontAlgn="auto">
              <a:spcBef>
                <a:spcPts val="0"/>
              </a:spcBef>
              <a:spcAft>
                <a:spcPts val="0"/>
              </a:spcAft>
              <a:defRPr/>
            </a:pPr>
            <a:endParaRPr lang="en-US">
              <a:latin typeface="+mn-lt"/>
            </a:endParaRPr>
          </a:p>
        </p:txBody>
      </p:sp>
      <p:sp>
        <p:nvSpPr>
          <p:cNvPr id="16" name="Rectangle 9"/>
          <p:cNvSpPr>
            <a:spLocks noChangeArrowheads="1"/>
          </p:cNvSpPr>
          <p:nvPr/>
        </p:nvSpPr>
        <p:spPr bwMode="auto">
          <a:xfrm>
            <a:off x="0" y="0"/>
            <a:ext cx="76200" cy="6858000"/>
          </a:xfrm>
          <a:prstGeom prst="rect">
            <a:avLst/>
          </a:prstGeom>
          <a:solidFill>
            <a:schemeClr val="accent4">
              <a:lumMod val="60000"/>
              <a:lumOff val="40000"/>
            </a:schemeClr>
          </a:solidFill>
          <a:ln>
            <a:noFill/>
          </a:ln>
        </p:spPr>
        <p:txBody>
          <a:bodyPr wrap="none" anchor="ctr"/>
          <a:lstStyle/>
          <a:p>
            <a:pPr fontAlgn="auto">
              <a:spcBef>
                <a:spcPts val="0"/>
              </a:spcBef>
              <a:spcAft>
                <a:spcPts val="0"/>
              </a:spcAft>
              <a:defRPr/>
            </a:pPr>
            <a:endParaRPr lang="en-US">
              <a:latin typeface="+mn-lt"/>
            </a:endParaRPr>
          </a:p>
        </p:txBody>
      </p:sp>
      <p:sp>
        <p:nvSpPr>
          <p:cNvPr id="2" name="Rectangle 7"/>
          <p:cNvSpPr>
            <a:spLocks noChangeArrowheads="1"/>
          </p:cNvSpPr>
          <p:nvPr/>
        </p:nvSpPr>
        <p:spPr bwMode="auto">
          <a:xfrm rot="5400000">
            <a:off x="-3238500" y="3390900"/>
            <a:ext cx="6858000" cy="76200"/>
          </a:xfrm>
          <a:prstGeom prst="rect">
            <a:avLst/>
          </a:prstGeom>
          <a:solidFill>
            <a:schemeClr val="tx1"/>
          </a:solidFill>
          <a:ln>
            <a:noFill/>
          </a:ln>
          <a:extLst/>
        </p:spPr>
        <p:txBody>
          <a:bodyPr rot="10800000" vert="eaVert" wrap="none" anchor="ct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iming>
    <p:tnLst>
      <p:par>
        <p:cTn id="1" dur="indefinite" restart="never" nodeType="tmRoot"/>
      </p:par>
    </p:tnLst>
  </p:timing>
  <p:txStyles>
    <p:titleStyle>
      <a:lvl1pPr algn="l" rtl="0" fontAlgn="base">
        <a:lnSpc>
          <a:spcPct val="85000"/>
        </a:lnSpc>
        <a:spcBef>
          <a:spcPct val="0"/>
        </a:spcBef>
        <a:spcAft>
          <a:spcPct val="0"/>
        </a:spcAft>
        <a:defRPr sz="3600" b="1">
          <a:solidFill>
            <a:schemeClr val="tx1"/>
          </a:solidFill>
          <a:latin typeface="Calibri" pitchFamily="34" charset="0"/>
          <a:ea typeface="+mj-ea"/>
          <a:cs typeface="Calibri" pitchFamily="34" charset="0"/>
        </a:defRPr>
      </a:lvl1pPr>
      <a:lvl2pPr algn="l" rtl="0" fontAlgn="base">
        <a:lnSpc>
          <a:spcPct val="85000"/>
        </a:lnSpc>
        <a:spcBef>
          <a:spcPct val="0"/>
        </a:spcBef>
        <a:spcAft>
          <a:spcPct val="0"/>
        </a:spcAft>
        <a:defRPr sz="3600" b="1">
          <a:solidFill>
            <a:schemeClr val="tx1"/>
          </a:solidFill>
          <a:latin typeface="Calibri" pitchFamily="34" charset="0"/>
          <a:cs typeface="Calibri" pitchFamily="34" charset="0"/>
        </a:defRPr>
      </a:lvl2pPr>
      <a:lvl3pPr algn="l" rtl="0" fontAlgn="base">
        <a:lnSpc>
          <a:spcPct val="85000"/>
        </a:lnSpc>
        <a:spcBef>
          <a:spcPct val="0"/>
        </a:spcBef>
        <a:spcAft>
          <a:spcPct val="0"/>
        </a:spcAft>
        <a:defRPr sz="3600" b="1">
          <a:solidFill>
            <a:schemeClr val="tx1"/>
          </a:solidFill>
          <a:latin typeface="Calibri" pitchFamily="34" charset="0"/>
          <a:cs typeface="Calibri" pitchFamily="34" charset="0"/>
        </a:defRPr>
      </a:lvl3pPr>
      <a:lvl4pPr algn="l" rtl="0" fontAlgn="base">
        <a:lnSpc>
          <a:spcPct val="85000"/>
        </a:lnSpc>
        <a:spcBef>
          <a:spcPct val="0"/>
        </a:spcBef>
        <a:spcAft>
          <a:spcPct val="0"/>
        </a:spcAft>
        <a:defRPr sz="3600" b="1">
          <a:solidFill>
            <a:schemeClr val="tx1"/>
          </a:solidFill>
          <a:latin typeface="Calibri" pitchFamily="34" charset="0"/>
          <a:cs typeface="Calibri" pitchFamily="34" charset="0"/>
        </a:defRPr>
      </a:lvl4pPr>
      <a:lvl5pPr algn="l" rtl="0" fontAlgn="base">
        <a:lnSpc>
          <a:spcPct val="85000"/>
        </a:lnSpc>
        <a:spcBef>
          <a:spcPct val="0"/>
        </a:spcBef>
        <a:spcAft>
          <a:spcPct val="0"/>
        </a:spcAft>
        <a:defRPr sz="3600" b="1">
          <a:solidFill>
            <a:schemeClr val="tx1"/>
          </a:solidFill>
          <a:latin typeface="Calibri" pitchFamily="34" charset="0"/>
          <a:cs typeface="Calibri" pitchFamily="34" charset="0"/>
        </a:defRPr>
      </a:lvl5pPr>
      <a:lvl6pPr marL="457200" algn="l" rtl="0" eaLnBrk="1" fontAlgn="base" hangingPunct="1">
        <a:lnSpc>
          <a:spcPct val="85000"/>
        </a:lnSpc>
        <a:spcBef>
          <a:spcPct val="0"/>
        </a:spcBef>
        <a:spcAft>
          <a:spcPct val="0"/>
        </a:spcAft>
        <a:defRPr sz="4000" b="1">
          <a:solidFill>
            <a:srgbClr val="6A5218"/>
          </a:solidFill>
          <a:latin typeface="Times New Roman" pitchFamily="18" charset="0"/>
        </a:defRPr>
      </a:lvl6pPr>
      <a:lvl7pPr marL="914400" algn="l" rtl="0" eaLnBrk="1" fontAlgn="base" hangingPunct="1">
        <a:lnSpc>
          <a:spcPct val="85000"/>
        </a:lnSpc>
        <a:spcBef>
          <a:spcPct val="0"/>
        </a:spcBef>
        <a:spcAft>
          <a:spcPct val="0"/>
        </a:spcAft>
        <a:defRPr sz="4000" b="1">
          <a:solidFill>
            <a:srgbClr val="6A5218"/>
          </a:solidFill>
          <a:latin typeface="Times New Roman" pitchFamily="18" charset="0"/>
        </a:defRPr>
      </a:lvl7pPr>
      <a:lvl8pPr marL="1371600" algn="l" rtl="0" eaLnBrk="1" fontAlgn="base" hangingPunct="1">
        <a:lnSpc>
          <a:spcPct val="85000"/>
        </a:lnSpc>
        <a:spcBef>
          <a:spcPct val="0"/>
        </a:spcBef>
        <a:spcAft>
          <a:spcPct val="0"/>
        </a:spcAft>
        <a:defRPr sz="4000" b="1">
          <a:solidFill>
            <a:srgbClr val="6A5218"/>
          </a:solidFill>
          <a:latin typeface="Times New Roman" pitchFamily="18" charset="0"/>
        </a:defRPr>
      </a:lvl8pPr>
      <a:lvl9pPr marL="1828800" algn="l" rtl="0" eaLnBrk="1" fontAlgn="base" hangingPunct="1">
        <a:lnSpc>
          <a:spcPct val="85000"/>
        </a:lnSpc>
        <a:spcBef>
          <a:spcPct val="0"/>
        </a:spcBef>
        <a:spcAft>
          <a:spcPct val="0"/>
        </a:spcAft>
        <a:defRPr sz="4000" b="1">
          <a:solidFill>
            <a:srgbClr val="6A5218"/>
          </a:solidFill>
          <a:latin typeface="Times New Roman" pitchFamily="18" charset="0"/>
        </a:defRPr>
      </a:lvl9pPr>
    </p:titleStyle>
    <p:bodyStyle>
      <a:lvl1pPr marL="228600" indent="-228600" algn="l" rtl="0" fontAlgn="base">
        <a:spcBef>
          <a:spcPct val="20000"/>
        </a:spcBef>
        <a:spcAft>
          <a:spcPct val="0"/>
        </a:spcAft>
        <a:buFont typeface="Wingdings" pitchFamily="2" charset="2"/>
        <a:buChar char="§"/>
        <a:defRPr sz="3200">
          <a:solidFill>
            <a:schemeClr val="tx1"/>
          </a:solidFill>
          <a:latin typeface="Calibri" pitchFamily="34" charset="0"/>
          <a:ea typeface="+mn-ea"/>
          <a:cs typeface="Calibri" pitchFamily="34" charset="0"/>
        </a:defRPr>
      </a:lvl1pPr>
      <a:lvl2pPr marL="571500" indent="-228600" algn="l" rtl="0" fontAlgn="base">
        <a:spcBef>
          <a:spcPct val="20000"/>
        </a:spcBef>
        <a:spcAft>
          <a:spcPct val="0"/>
        </a:spcAft>
        <a:buClr>
          <a:srgbClr val="A34B73"/>
        </a:buClr>
        <a:buFont typeface="Wingdings" pitchFamily="2" charset="2"/>
        <a:buChar char="§"/>
        <a:defRPr sz="2800">
          <a:solidFill>
            <a:srgbClr val="51253A"/>
          </a:solidFill>
          <a:latin typeface="Calibri" pitchFamily="34" charset="0"/>
          <a:cs typeface="Calibri" pitchFamily="34" charset="0"/>
        </a:defRPr>
      </a:lvl2pPr>
      <a:lvl3pPr marL="914400" indent="-228600" algn="l" rtl="0" fontAlgn="base">
        <a:spcBef>
          <a:spcPct val="20000"/>
        </a:spcBef>
        <a:spcAft>
          <a:spcPct val="0"/>
        </a:spcAft>
        <a:buClr>
          <a:srgbClr val="B24D1D"/>
        </a:buClr>
        <a:buFont typeface="Wingdings" pitchFamily="2" charset="2"/>
        <a:buChar char="§"/>
        <a:defRPr sz="2400">
          <a:solidFill>
            <a:srgbClr val="773313"/>
          </a:solidFill>
          <a:latin typeface="Calibri" pitchFamily="34" charset="0"/>
          <a:cs typeface="Calibri" pitchFamily="34" charset="0"/>
        </a:defRPr>
      </a:lvl3pPr>
      <a:lvl4pPr marL="1257300" indent="-228600" algn="l" rtl="0" fontAlgn="base">
        <a:spcBef>
          <a:spcPct val="20000"/>
        </a:spcBef>
        <a:spcAft>
          <a:spcPct val="0"/>
        </a:spcAft>
        <a:buClr>
          <a:srgbClr val="874396"/>
        </a:buClr>
        <a:buFont typeface="Wingdings" pitchFamily="2" charset="2"/>
        <a:buChar char="§"/>
        <a:defRPr sz="2000">
          <a:solidFill>
            <a:schemeClr val="tx1"/>
          </a:solidFill>
          <a:latin typeface="Calibri" pitchFamily="34" charset="0"/>
          <a:cs typeface="Calibri" pitchFamily="34" charset="0"/>
        </a:defRPr>
      </a:lvl4pPr>
      <a:lvl5pPr marL="1600200" indent="-228600" algn="l" rtl="0" fontAlgn="base">
        <a:spcBef>
          <a:spcPct val="20000"/>
        </a:spcBef>
        <a:spcAft>
          <a:spcPct val="0"/>
        </a:spcAft>
        <a:buClr>
          <a:srgbClr val="956205"/>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2" descr="H:\Services Textbook 6e Supplements\Zeithaml6eCoverImage.jpg"/>
          <p:cNvPicPr>
            <a:picLocks noChangeAspect="1" noChangeArrowheads="1"/>
          </p:cNvPicPr>
          <p:nvPr/>
        </p:nvPicPr>
        <p:blipFill>
          <a:blip r:embed="rId2"/>
          <a:srcRect/>
          <a:stretch>
            <a:fillRect/>
          </a:stretch>
        </p:blipFill>
        <p:spPr bwMode="auto">
          <a:xfrm>
            <a:off x="2138363" y="457200"/>
            <a:ext cx="4867275" cy="6096000"/>
          </a:xfrm>
          <a:prstGeom prst="rect">
            <a:avLst/>
          </a:prstGeom>
          <a:noFill/>
          <a:ln w="9525">
            <a:noFill/>
            <a:miter lim="800000"/>
            <a:headEnd/>
            <a:tailEnd/>
          </a:ln>
        </p:spPr>
      </p:pic>
      <p:sp>
        <p:nvSpPr>
          <p:cNvPr id="14343" name="Rectangle 41"/>
          <p:cNvSpPr>
            <a:spLocks noChangeArrowheads="1"/>
          </p:cNvSpPr>
          <p:nvPr/>
        </p:nvSpPr>
        <p:spPr bwMode="auto">
          <a:xfrm>
            <a:off x="4911725" y="6613525"/>
            <a:ext cx="4152900" cy="244475"/>
          </a:xfrm>
          <a:prstGeom prst="rect">
            <a:avLst/>
          </a:prstGeom>
          <a:noFill/>
          <a:ln w="9525">
            <a:noFill/>
            <a:miter lim="800000"/>
            <a:headEnd/>
            <a:tailEnd/>
          </a:ln>
        </p:spPr>
        <p:txBody>
          <a:bodyPr wrap="none" lIns="92075" tIns="46038" rIns="92075" bIns="46038">
            <a:spAutoFit/>
          </a:bodyPr>
          <a:lstStyle/>
          <a:p>
            <a:pPr eaLnBrk="0" hangingPunct="0"/>
            <a:r>
              <a:rPr lang="en-US" sz="1000" b="1" i="1">
                <a:solidFill>
                  <a:srgbClr val="51253A"/>
                </a:solidFill>
                <a:latin typeface="Times New Roman" pitchFamily="18" charset="0"/>
              </a:rPr>
              <a:t>Copyright © 2013 by The McGraw-Hill Companies, Inc. All rights reserved.</a:t>
            </a:r>
          </a:p>
        </p:txBody>
      </p:sp>
      <p:sp>
        <p:nvSpPr>
          <p:cNvPr id="14344" name="Rectangle 42"/>
          <p:cNvSpPr>
            <a:spLocks noChangeArrowheads="1"/>
          </p:cNvSpPr>
          <p:nvPr/>
        </p:nvSpPr>
        <p:spPr bwMode="auto">
          <a:xfrm>
            <a:off x="381000" y="6607175"/>
            <a:ext cx="1211263" cy="244475"/>
          </a:xfrm>
          <a:prstGeom prst="rect">
            <a:avLst/>
          </a:prstGeom>
          <a:noFill/>
          <a:ln w="9525">
            <a:noFill/>
            <a:miter lim="800000"/>
            <a:headEnd/>
            <a:tailEnd/>
          </a:ln>
        </p:spPr>
        <p:txBody>
          <a:bodyPr wrap="none" lIns="92075" tIns="46038" rIns="92075" bIns="46038">
            <a:spAutoFit/>
          </a:bodyPr>
          <a:lstStyle/>
          <a:p>
            <a:pPr eaLnBrk="0" hangingPunct="0"/>
            <a:r>
              <a:rPr lang="en-US" sz="1000" b="1" i="1">
                <a:solidFill>
                  <a:srgbClr val="51253A"/>
                </a:solidFill>
                <a:latin typeface="Times New Roman" pitchFamily="18" charset="0"/>
              </a:rPr>
              <a:t>McGraw-Hill/Irwin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a:t>Includes both qualitative and quantitative research</a:t>
            </a:r>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b="1" dirty="0" smtClean="0"/>
              <a:t>Qualitative research : </a:t>
            </a:r>
            <a:r>
              <a:rPr lang="en-US" sz="2800" dirty="0" smtClean="0"/>
              <a:t>Exploratory, preliminary, and are conducted to clarify problem definition, prepare for more formal research or gain insight when more formal research is not necessary.</a:t>
            </a:r>
          </a:p>
          <a:p>
            <a:pPr algn="just">
              <a:lnSpc>
                <a:spcPct val="90000"/>
              </a:lnSpc>
            </a:pPr>
            <a:r>
              <a:rPr lang="en-US" sz="2800" dirty="0" smtClean="0"/>
              <a:t>The result of qualitative research play a major role in designing quantitative research. </a:t>
            </a:r>
          </a:p>
          <a:p>
            <a:pPr algn="just">
              <a:lnSpc>
                <a:spcPct val="90000"/>
              </a:lnSpc>
            </a:pPr>
            <a:r>
              <a:rPr lang="en-US" sz="2800" b="1" dirty="0" smtClean="0"/>
              <a:t>Quantitative Research: </a:t>
            </a:r>
            <a:r>
              <a:rPr lang="en-US" sz="2800" dirty="0" smtClean="0"/>
              <a:t>in marketing is designed to describe the nature, attributes, or behaviors of customers empirically and test specific hypotheses that a service marketer wants to examine. </a:t>
            </a:r>
            <a:endParaRPr lang="en-US" sz="2800" b="1"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10</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220418780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a:t>Includes both expectations and perceptions of customers</a:t>
            </a:r>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dirty="0" smtClean="0"/>
              <a:t>A measurement program that captures only perceptions of service is missing a critical part of service quality equation.</a:t>
            </a:r>
          </a:p>
          <a:p>
            <a:pPr algn="just">
              <a:lnSpc>
                <a:spcPct val="90000"/>
              </a:lnSpc>
            </a:pPr>
            <a:r>
              <a:rPr lang="en-US" sz="2800" dirty="0" smtClean="0"/>
              <a:t>Companies need to incorporate measures of customer expectations.</a:t>
            </a:r>
          </a:p>
          <a:p>
            <a:pPr algn="just">
              <a:lnSpc>
                <a:spcPct val="90000"/>
              </a:lnSpc>
            </a:pPr>
            <a:r>
              <a:rPr lang="en-US" sz="2800" dirty="0" smtClean="0"/>
              <a:t>So understanding the customer’s requirement that matter for them through qualitative and quantitative research may highly desirable.</a:t>
            </a:r>
          </a:p>
          <a:p>
            <a:pPr algn="just">
              <a:lnSpc>
                <a:spcPct val="90000"/>
              </a:lnSpc>
            </a:pPr>
            <a:r>
              <a:rPr lang="en-US" sz="2800" dirty="0" smtClean="0"/>
              <a:t>Assessing customer expectations and compares these with perception levels, usually by calculating the gap between expectations and perceptions. </a:t>
            </a:r>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11</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4143658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a:t>Balances the cost of the research and the value of the information</a:t>
            </a:r>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dirty="0" smtClean="0"/>
              <a:t>One cost is monetary, </a:t>
            </a:r>
            <a:r>
              <a:rPr lang="en-US" sz="2800" b="1" dirty="0" smtClean="0"/>
              <a:t>including direct cost to consumer research companies, payments to respondents, and internal company cost incurred by employees collecting the information.</a:t>
            </a:r>
          </a:p>
          <a:p>
            <a:pPr algn="just">
              <a:lnSpc>
                <a:spcPct val="90000"/>
              </a:lnSpc>
            </a:pPr>
            <a:r>
              <a:rPr lang="en-US" sz="2800" dirty="0" smtClean="0"/>
              <a:t>Time costs</a:t>
            </a:r>
          </a:p>
          <a:p>
            <a:pPr marL="0" indent="0" algn="just">
              <a:lnSpc>
                <a:spcPct val="90000"/>
              </a:lnSpc>
              <a:buNone/>
            </a:pPr>
            <a:endParaRPr lang="en-US" sz="2800"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12</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39543773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a:t>Includes statistical validity when necessary</a:t>
            </a:r>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dirty="0" smtClean="0"/>
              <a:t>Carefully control of sampling bias and statistical validity.</a:t>
            </a:r>
          </a:p>
          <a:p>
            <a:pPr algn="just">
              <a:lnSpc>
                <a:spcPct val="90000"/>
              </a:lnSpc>
            </a:pPr>
            <a:r>
              <a:rPr lang="en-US" sz="2800" dirty="0" smtClean="0"/>
              <a:t>Not all forms of research have statistical validity, and not all forms need it.</a:t>
            </a:r>
          </a:p>
          <a:p>
            <a:pPr algn="just">
              <a:lnSpc>
                <a:spcPct val="90000"/>
              </a:lnSpc>
            </a:pPr>
            <a:r>
              <a:rPr lang="en-US" sz="2800" dirty="0" smtClean="0"/>
              <a:t>Most forms of qualitative research, for example, do not possess statistical validity.</a:t>
            </a:r>
          </a:p>
          <a:p>
            <a:pPr marL="0" indent="0" algn="just">
              <a:lnSpc>
                <a:spcPct val="90000"/>
              </a:lnSpc>
              <a:buNone/>
            </a:pPr>
            <a:endParaRPr lang="en-US" sz="2800" dirty="0" smtClean="0"/>
          </a:p>
          <a:p>
            <a:pPr marL="0" indent="0" algn="just">
              <a:lnSpc>
                <a:spcPct val="90000"/>
              </a:lnSpc>
              <a:buNone/>
            </a:pPr>
            <a:endParaRPr lang="en-US" sz="2800"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13</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7428761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a:t>Measures priorities or importance of attributes</a:t>
            </a:r>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dirty="0" smtClean="0"/>
              <a:t>One of the most common mistakes manager make in trying to improve service is spending resources on the wrong initiatives.</a:t>
            </a:r>
          </a:p>
          <a:p>
            <a:pPr algn="just">
              <a:lnSpc>
                <a:spcPct val="90000"/>
              </a:lnSpc>
            </a:pPr>
            <a:r>
              <a:rPr lang="en-US" sz="2800" dirty="0" smtClean="0"/>
              <a:t>Therefore research must documented the priorities of customers’</a:t>
            </a:r>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14</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210980343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smtClean="0"/>
              <a:t>Occurs with appropriate Frequency</a:t>
            </a:r>
            <a:endParaRPr lang="en-US" dirty="0"/>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dirty="0" smtClean="0"/>
              <a:t>A single study of service provides only a “ Snapshot”</a:t>
            </a:r>
          </a:p>
          <a:p>
            <a:pPr algn="just">
              <a:lnSpc>
                <a:spcPct val="90000"/>
              </a:lnSpc>
            </a:pPr>
            <a:r>
              <a:rPr lang="en-US" sz="2800" dirty="0" smtClean="0"/>
              <a:t>“Ongoing Research”</a:t>
            </a:r>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15</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275245609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pPr>
              <a:lnSpc>
                <a:spcPct val="90000"/>
              </a:lnSpc>
            </a:pPr>
            <a:r>
              <a:rPr lang="en-US" dirty="0" smtClean="0"/>
              <a:t>Includes Measures of Loyalty, Behavioral Intentions or Behavior</a:t>
            </a:r>
            <a:endParaRPr lang="en-US" dirty="0"/>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US" sz="2800" dirty="0" smtClean="0"/>
              <a:t>Measuring the positive and negative consequences of service quality along with overall satisfaction or service quality scores.</a:t>
            </a:r>
          </a:p>
          <a:p>
            <a:pPr algn="just">
              <a:lnSpc>
                <a:spcPct val="90000"/>
              </a:lnSpc>
            </a:pPr>
            <a:r>
              <a:rPr lang="en-US" sz="2800" dirty="0" smtClean="0"/>
              <a:t>Understanding behavioral intentions may let you to know the willingness of the customers to recommend the services to others and repurchase intent.</a:t>
            </a:r>
          </a:p>
          <a:p>
            <a:pPr algn="just">
              <a:lnSpc>
                <a:spcPct val="90000"/>
              </a:lnSpc>
            </a:pPr>
            <a:r>
              <a:rPr lang="en-US" sz="2800" dirty="0" smtClean="0"/>
              <a:t>Positive behavioral intention: recommending company to others, remaining loyal, spending more with the company etc.</a:t>
            </a:r>
          </a:p>
          <a:p>
            <a:pPr algn="just">
              <a:lnSpc>
                <a:spcPct val="90000"/>
              </a:lnSpc>
            </a:pPr>
            <a:r>
              <a:rPr lang="en-US" sz="2800" dirty="0" smtClean="0"/>
              <a:t>Negative behavioral intention: saying negative things to others, doing less business with the company, switching to another company etc.</a:t>
            </a:r>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16</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8675289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a:xfrm>
            <a:off x="452651" y="433316"/>
            <a:ext cx="8458200" cy="914400"/>
          </a:xfrm>
        </p:spPr>
        <p:txBody>
          <a:bodyPr/>
          <a:lstStyle/>
          <a:p>
            <a:pPr>
              <a:lnSpc>
                <a:spcPct val="90000"/>
              </a:lnSpc>
            </a:pPr>
            <a:r>
              <a:rPr lang="en-US" dirty="0"/>
              <a:t>Elements in an Effective Customer Research Program for Services</a:t>
            </a:r>
          </a:p>
        </p:txBody>
      </p:sp>
      <p:sp>
        <p:nvSpPr>
          <p:cNvPr id="21507" name="Rectangle 6"/>
          <p:cNvSpPr>
            <a:spLocks noGrp="1" noChangeArrowheads="1"/>
          </p:cNvSpPr>
          <p:nvPr>
            <p:ph type="body" idx="1"/>
          </p:nvPr>
        </p:nvSpPr>
        <p:spPr>
          <a:xfrm>
            <a:off x="533400" y="1600200"/>
            <a:ext cx="8458200" cy="5029200"/>
          </a:xfrm>
        </p:spPr>
        <p:txBody>
          <a:bodyPr/>
          <a:lstStyle/>
          <a:p>
            <a:pPr algn="just">
              <a:lnSpc>
                <a:spcPct val="90000"/>
              </a:lnSpc>
            </a:pPr>
            <a:r>
              <a:rPr lang="en-MY" sz="2800" b="1" dirty="0"/>
              <a:t>Complaint </a:t>
            </a:r>
            <a:r>
              <a:rPr lang="en-MY" sz="2800" b="1" dirty="0" smtClean="0"/>
              <a:t>Solicitation : </a:t>
            </a:r>
            <a:r>
              <a:rPr lang="en-MY" sz="2800" dirty="0" smtClean="0"/>
              <a:t>Good </a:t>
            </a:r>
            <a:r>
              <a:rPr lang="en-MY" sz="2800" dirty="0"/>
              <a:t>service organizations take complaints seriously. </a:t>
            </a:r>
            <a:endParaRPr lang="en-MY" sz="2800" dirty="0" smtClean="0"/>
          </a:p>
          <a:p>
            <a:pPr algn="just">
              <a:lnSpc>
                <a:spcPct val="90000"/>
              </a:lnSpc>
            </a:pPr>
            <a:r>
              <a:rPr lang="en-MY" sz="2800" dirty="0" smtClean="0"/>
              <a:t>Not </a:t>
            </a:r>
            <a:r>
              <a:rPr lang="en-MY" sz="2800" dirty="0"/>
              <a:t>only do </a:t>
            </a:r>
            <a:r>
              <a:rPr lang="en-MY" sz="2800" dirty="0" smtClean="0"/>
              <a:t>they listen </a:t>
            </a:r>
            <a:r>
              <a:rPr lang="en-MY" sz="2800" dirty="0"/>
              <a:t>to complaints-they also seek complaints as communication about what can be done </a:t>
            </a:r>
            <a:r>
              <a:rPr lang="en-MY" sz="2800" dirty="0" smtClean="0"/>
              <a:t>to improve </a:t>
            </a:r>
            <a:r>
              <a:rPr lang="en-MY" sz="2800" dirty="0"/>
              <a:t>their services &amp; their service employees</a:t>
            </a:r>
            <a:r>
              <a:rPr lang="en-MY" sz="2800" dirty="0" smtClean="0"/>
              <a:t>.</a:t>
            </a:r>
          </a:p>
          <a:p>
            <a:pPr algn="just">
              <a:lnSpc>
                <a:spcPct val="90000"/>
              </a:lnSpc>
            </a:pPr>
            <a:r>
              <a:rPr lang="en-MY" sz="2800" dirty="0" smtClean="0"/>
              <a:t>Firms </a:t>
            </a:r>
            <a:r>
              <a:rPr lang="en-MY" sz="2800" dirty="0"/>
              <a:t>that use complaints as </a:t>
            </a:r>
            <a:r>
              <a:rPr lang="en-MY" sz="2800" b="1" dirty="0"/>
              <a:t>research </a:t>
            </a:r>
            <a:r>
              <a:rPr lang="en-MY" sz="2800" b="1" dirty="0" smtClean="0"/>
              <a:t>&amp; document </a:t>
            </a:r>
            <a:r>
              <a:rPr lang="en-MY" sz="2800" b="1" dirty="0"/>
              <a:t>them</a:t>
            </a:r>
            <a:r>
              <a:rPr lang="en-MY" sz="2800" dirty="0"/>
              <a:t>, then use the information to identify dissatisfied customers, correct </a:t>
            </a:r>
            <a:r>
              <a:rPr lang="en-MY" sz="2800" dirty="0" smtClean="0"/>
              <a:t>individual problems </a:t>
            </a:r>
            <a:r>
              <a:rPr lang="en-MY" sz="2800" dirty="0"/>
              <a:t>where possible, and identify common service points</a:t>
            </a:r>
            <a:endParaRPr lang="en-US" sz="2800"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17</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96432984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a:xfrm>
            <a:off x="452651" y="433316"/>
            <a:ext cx="8458200" cy="914400"/>
          </a:xfrm>
        </p:spPr>
        <p:txBody>
          <a:bodyPr/>
          <a:lstStyle/>
          <a:p>
            <a:pPr>
              <a:lnSpc>
                <a:spcPct val="90000"/>
              </a:lnSpc>
            </a:pPr>
            <a:r>
              <a:rPr lang="en-US" dirty="0"/>
              <a:t>Elements in an Effective Customer Research Program for Services</a:t>
            </a:r>
          </a:p>
        </p:txBody>
      </p:sp>
      <p:sp>
        <p:nvSpPr>
          <p:cNvPr id="21507" name="Rectangle 6"/>
          <p:cNvSpPr>
            <a:spLocks noGrp="1" noChangeArrowheads="1"/>
          </p:cNvSpPr>
          <p:nvPr>
            <p:ph type="body" idx="1"/>
          </p:nvPr>
        </p:nvSpPr>
        <p:spPr>
          <a:xfrm>
            <a:off x="533400" y="1600200"/>
            <a:ext cx="8458200" cy="5181600"/>
          </a:xfrm>
        </p:spPr>
        <p:txBody>
          <a:bodyPr/>
          <a:lstStyle/>
          <a:p>
            <a:pPr algn="just">
              <a:lnSpc>
                <a:spcPct val="90000"/>
              </a:lnSpc>
            </a:pPr>
            <a:r>
              <a:rPr lang="en-MY" sz="2800" dirty="0"/>
              <a:t>Critical incident technique (CIT) is a well proven qualitative research approach that offers a practical step-by-step approach </a:t>
            </a:r>
            <a:r>
              <a:rPr lang="en-MY" sz="2800" b="1" dirty="0"/>
              <a:t>to collecting and analysing information about human activities and their significance to the people involved. It is capable of yielding rich, contextualized data that reflect real-life </a:t>
            </a:r>
            <a:r>
              <a:rPr lang="en-MY" sz="2800" b="1" dirty="0" smtClean="0"/>
              <a:t>experiences.</a:t>
            </a:r>
          </a:p>
          <a:p>
            <a:pPr algn="just">
              <a:lnSpc>
                <a:spcPct val="90000"/>
              </a:lnSpc>
            </a:pPr>
            <a:r>
              <a:rPr lang="en-MY" sz="2800" b="1" dirty="0"/>
              <a:t>Relationship surveys</a:t>
            </a:r>
            <a:r>
              <a:rPr lang="en-MY" sz="2800" dirty="0"/>
              <a:t> are there to investigate a customer’s loyalty to a company/brand. These types of surveys ask customers to consider the overall experience and satisfaction they have with a company and are typically carried out at regular intervals (e.g., quarterly, half-yearly or yearly).</a:t>
            </a:r>
            <a:endParaRPr lang="en-US" sz="2800" b="1"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18</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12849215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a:xfrm>
            <a:off x="452651" y="433316"/>
            <a:ext cx="8458200" cy="914400"/>
          </a:xfrm>
        </p:spPr>
        <p:txBody>
          <a:bodyPr/>
          <a:lstStyle/>
          <a:p>
            <a:pPr>
              <a:lnSpc>
                <a:spcPct val="90000"/>
              </a:lnSpc>
            </a:pPr>
            <a:r>
              <a:rPr lang="en-US" dirty="0"/>
              <a:t>Elements in an Effective Customer Research Program for Services</a:t>
            </a:r>
          </a:p>
        </p:txBody>
      </p:sp>
      <p:sp>
        <p:nvSpPr>
          <p:cNvPr id="21507" name="Rectangle 6"/>
          <p:cNvSpPr>
            <a:spLocks noGrp="1" noChangeArrowheads="1"/>
          </p:cNvSpPr>
          <p:nvPr>
            <p:ph type="body" idx="1"/>
          </p:nvPr>
        </p:nvSpPr>
        <p:spPr>
          <a:xfrm>
            <a:off x="533400" y="1600200"/>
            <a:ext cx="8458200" cy="5181600"/>
          </a:xfrm>
        </p:spPr>
        <p:txBody>
          <a:bodyPr/>
          <a:lstStyle/>
          <a:p>
            <a:pPr lvl="0" algn="just">
              <a:lnSpc>
                <a:spcPct val="90000"/>
              </a:lnSpc>
            </a:pPr>
            <a:r>
              <a:rPr lang="en-US" sz="2800" b="1" dirty="0" smtClean="0"/>
              <a:t>Post-transaction surveys: </a:t>
            </a:r>
            <a:r>
              <a:rPr lang="en-MY" sz="2800" dirty="0" smtClean="0"/>
              <a:t>in </a:t>
            </a:r>
            <a:r>
              <a:rPr lang="en-MY" sz="2800" dirty="0"/>
              <a:t>most cases, are only conducted after you have a functioning </a:t>
            </a:r>
            <a:r>
              <a:rPr lang="en-MY" sz="2800" dirty="0" smtClean="0"/>
              <a:t>relationship </a:t>
            </a:r>
            <a:r>
              <a:rPr lang="en-MY" sz="2800" dirty="0"/>
              <a:t>survey. This is because the results of a relationship survey should help determine the </a:t>
            </a:r>
            <a:r>
              <a:rPr lang="en-MY" sz="2800" dirty="0" smtClean="0"/>
              <a:t>touch points </a:t>
            </a:r>
            <a:r>
              <a:rPr lang="en-MY" sz="2800" dirty="0"/>
              <a:t>that need to be surveyed </a:t>
            </a:r>
            <a:r>
              <a:rPr lang="en-MY" sz="2800" dirty="0" err="1"/>
              <a:t>transactionally</a:t>
            </a:r>
            <a:r>
              <a:rPr lang="en-MY" sz="2800" dirty="0"/>
              <a:t>.</a:t>
            </a:r>
          </a:p>
          <a:p>
            <a:pPr algn="just"/>
            <a:r>
              <a:rPr lang="en-MY" sz="2800" b="1" i="1" dirty="0"/>
              <a:t>“Which </a:t>
            </a:r>
            <a:r>
              <a:rPr lang="en-MY" sz="2800" b="1" i="1" dirty="0" smtClean="0"/>
              <a:t>touch points </a:t>
            </a:r>
            <a:r>
              <a:rPr lang="en-MY" sz="2800" b="1" i="1" dirty="0"/>
              <a:t>do customers choose the most as the reason for their score, in the relationship survey?”  </a:t>
            </a:r>
            <a:endParaRPr lang="en-MY" sz="2800" b="1" i="1" dirty="0" smtClean="0"/>
          </a:p>
          <a:p>
            <a:pPr algn="just"/>
            <a:r>
              <a:rPr lang="en-MY" sz="2800" dirty="0" smtClean="0"/>
              <a:t>This </a:t>
            </a:r>
            <a:r>
              <a:rPr lang="en-MY" sz="2800" dirty="0"/>
              <a:t>question should guide your transactional survey process.</a:t>
            </a:r>
          </a:p>
          <a:p>
            <a:pPr lvl="0" algn="just">
              <a:lnSpc>
                <a:spcPct val="90000"/>
              </a:lnSpc>
            </a:pPr>
            <a:endParaRPr lang="en-US" sz="2800" b="1" dirty="0"/>
          </a:p>
          <a:p>
            <a:pPr algn="just">
              <a:lnSpc>
                <a:spcPct val="90000"/>
              </a:lnSpc>
            </a:pPr>
            <a:endParaRPr lang="en-US" sz="2800" b="1"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19</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7860797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p:cNvSpPr txBox="1">
            <a:spLocks noChangeArrowheads="1"/>
          </p:cNvSpPr>
          <p:nvPr/>
        </p:nvSpPr>
        <p:spPr bwMode="auto">
          <a:xfrm>
            <a:off x="685800" y="547688"/>
            <a:ext cx="6173788" cy="671512"/>
          </a:xfrm>
          <a:prstGeom prst="rect">
            <a:avLst/>
          </a:prstGeom>
          <a:noFill/>
          <a:ln w="9525">
            <a:noFill/>
            <a:miter lim="800000"/>
            <a:headEnd/>
            <a:tailEnd/>
          </a:ln>
        </p:spPr>
        <p:txBody>
          <a:bodyPr lIns="91435" tIns="45718" rIns="91435" bIns="45718">
            <a:spAutoFit/>
          </a:bodyPr>
          <a:lstStyle/>
          <a:p>
            <a:pPr eaLnBrk="0" hangingPunct="0">
              <a:spcBef>
                <a:spcPct val="50000"/>
              </a:spcBef>
            </a:pPr>
            <a:r>
              <a:rPr lang="en-US" sz="3800">
                <a:solidFill>
                  <a:schemeClr val="tx2"/>
                </a:solidFill>
              </a:rPr>
              <a:t>Part 3</a:t>
            </a:r>
          </a:p>
        </p:txBody>
      </p:sp>
      <p:sp>
        <p:nvSpPr>
          <p:cNvPr id="163843" name="Text Box 3"/>
          <p:cNvSpPr txBox="1">
            <a:spLocks noChangeArrowheads="1"/>
          </p:cNvSpPr>
          <p:nvPr/>
        </p:nvSpPr>
        <p:spPr bwMode="auto">
          <a:xfrm>
            <a:off x="685800" y="1828800"/>
            <a:ext cx="5945188" cy="2330450"/>
          </a:xfrm>
          <a:prstGeom prst="rect">
            <a:avLst/>
          </a:prstGeom>
          <a:noFill/>
          <a:ln>
            <a:noFill/>
          </a:ln>
          <a:effectLst>
            <a:outerShdw dist="28398" dir="3806097" algn="ctr" rotWithShape="0">
              <a:srgbClr val="000000"/>
            </a:outerShdw>
          </a:effectLst>
          <a:extLst/>
        </p:spPr>
        <p:txBody>
          <a:bodyPr lIns="91435" tIns="45718" rIns="91435" bIns="45718">
            <a:spAutoFit/>
          </a:bodyPr>
          <a:lstStyle/>
          <a:p>
            <a:pPr eaLnBrk="0" fontAlgn="auto" hangingPunct="0">
              <a:spcBef>
                <a:spcPct val="50000"/>
              </a:spcBef>
              <a:spcAft>
                <a:spcPts val="0"/>
              </a:spcAft>
              <a:defRPr/>
            </a:pPr>
            <a:r>
              <a:rPr lang="en-US" sz="4900" b="1" i="1" dirty="0">
                <a:solidFill>
                  <a:srgbClr val="A87C00"/>
                </a:solidFill>
                <a:latin typeface="+mn-lt"/>
              </a:rPr>
              <a:t>UNDERSTANDING CUSTOMER REQUIREMENTS</a:t>
            </a:r>
          </a:p>
        </p:txBody>
      </p:sp>
      <p:sp>
        <p:nvSpPr>
          <p:cNvPr id="15364"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0D4364F1-FD8A-46B9-93DE-C7D5827768C1}" type="slidenum">
              <a:rPr lang="en-US" sz="1000">
                <a:solidFill>
                  <a:srgbClr val="51253A"/>
                </a:solidFill>
                <a:latin typeface="Times New Roman" pitchFamily="18" charset="0"/>
              </a:rPr>
              <a:pPr algn="r"/>
              <a:t>2</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a:xfrm>
            <a:off x="452651" y="433316"/>
            <a:ext cx="8458200" cy="914400"/>
          </a:xfrm>
        </p:spPr>
        <p:txBody>
          <a:bodyPr/>
          <a:lstStyle/>
          <a:p>
            <a:pPr>
              <a:lnSpc>
                <a:spcPct val="90000"/>
              </a:lnSpc>
            </a:pPr>
            <a:r>
              <a:rPr lang="en-US" dirty="0"/>
              <a:t>Elements in an Effective Customer Research Program for Services</a:t>
            </a:r>
          </a:p>
        </p:txBody>
      </p:sp>
      <p:sp>
        <p:nvSpPr>
          <p:cNvPr id="21507" name="Rectangle 6"/>
          <p:cNvSpPr>
            <a:spLocks noGrp="1" noChangeArrowheads="1"/>
          </p:cNvSpPr>
          <p:nvPr>
            <p:ph type="body" idx="1"/>
          </p:nvPr>
        </p:nvSpPr>
        <p:spPr>
          <a:xfrm>
            <a:off x="533400" y="1600200"/>
            <a:ext cx="8458200" cy="5181600"/>
          </a:xfrm>
        </p:spPr>
        <p:txBody>
          <a:bodyPr/>
          <a:lstStyle/>
          <a:p>
            <a:pPr algn="just">
              <a:lnSpc>
                <a:spcPct val="90000"/>
              </a:lnSpc>
            </a:pPr>
            <a:r>
              <a:rPr lang="en-US" sz="2800" b="1" dirty="0"/>
              <a:t>Market-oriented </a:t>
            </a:r>
            <a:r>
              <a:rPr lang="en-US" sz="2800" b="1" dirty="0" smtClean="0"/>
              <a:t>ethnography : </a:t>
            </a:r>
            <a:r>
              <a:rPr lang="en-MY" sz="2800" dirty="0" smtClean="0"/>
              <a:t>helps </a:t>
            </a:r>
            <a:r>
              <a:rPr lang="en-MY" sz="2800" dirty="0"/>
              <a:t>companies understand the consumer in terms of cultural trends, lifestyle factors, attitudes and how social context influences product selection and usage. </a:t>
            </a:r>
            <a:endParaRPr lang="en-MY" sz="2800" dirty="0" smtClean="0"/>
          </a:p>
          <a:p>
            <a:pPr algn="just">
              <a:lnSpc>
                <a:spcPct val="90000"/>
              </a:lnSpc>
            </a:pPr>
            <a:r>
              <a:rPr lang="en-MY" sz="2800" dirty="0" smtClean="0"/>
              <a:t>The </a:t>
            </a:r>
            <a:r>
              <a:rPr lang="en-MY" sz="2800" dirty="0"/>
              <a:t>term market-oriented ethnography refers to an ethnographic focus on the </a:t>
            </a:r>
            <a:r>
              <a:rPr lang="en-MY" sz="2800" dirty="0" smtClean="0"/>
              <a:t>behaviour </a:t>
            </a:r>
            <a:r>
              <a:rPr lang="en-MY" sz="2800" dirty="0"/>
              <a:t>of people constituting a market for a product or service</a:t>
            </a:r>
            <a:endParaRPr lang="en-US" sz="2800" b="1"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20</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384548859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Elements in an Effective Customer Research Program for Services</a:t>
            </a:r>
          </a:p>
        </p:txBody>
      </p:sp>
      <p:graphicFrame>
        <p:nvGraphicFramePr>
          <p:cNvPr id="4" name="Diagram 3"/>
          <p:cNvGraphicFramePr/>
          <p:nvPr/>
        </p:nvGraphicFramePr>
        <p:xfrm>
          <a:off x="457200" y="1524000"/>
          <a:ext cx="8458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54CBC9C9-ADA6-41EE-BFFE-2571FE9ECE96}" type="slidenum">
              <a:rPr lang="en-US" sz="1000">
                <a:solidFill>
                  <a:srgbClr val="51253A"/>
                </a:solidFill>
                <a:latin typeface="Times New Roman" pitchFamily="18" charset="0"/>
              </a:rPr>
              <a:pPr algn="r"/>
              <a:t>21</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3209698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Elements in an Effective Customer Research Program for Services (continued)</a:t>
            </a:r>
          </a:p>
        </p:txBody>
      </p:sp>
      <p:graphicFrame>
        <p:nvGraphicFramePr>
          <p:cNvPr id="4" name="Diagram 3"/>
          <p:cNvGraphicFramePr/>
          <p:nvPr/>
        </p:nvGraphicFramePr>
        <p:xfrm>
          <a:off x="457200" y="1524000"/>
          <a:ext cx="8458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6AB6B4A4-4179-436C-9D57-B919882F34BF}" type="slidenum">
              <a:rPr lang="en-US" sz="1000">
                <a:solidFill>
                  <a:srgbClr val="51253A"/>
                </a:solidFill>
                <a:latin typeface="Times New Roman" pitchFamily="18" charset="0"/>
              </a:rPr>
              <a:pPr algn="r"/>
              <a:t>22</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4244709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title"/>
          </p:nvPr>
        </p:nvSpPr>
        <p:spPr/>
        <p:txBody>
          <a:bodyPr/>
          <a:lstStyle/>
          <a:p>
            <a:r>
              <a:rPr lang="en-US" dirty="0" smtClean="0"/>
              <a:t>Portfolio of Services Research:</a:t>
            </a:r>
            <a:br>
              <a:rPr lang="en-US" dirty="0" smtClean="0"/>
            </a:br>
            <a:endParaRPr lang="en-US" dirty="0" smtClean="0"/>
          </a:p>
        </p:txBody>
      </p:sp>
      <p:sp>
        <p:nvSpPr>
          <p:cNvPr id="22530" name="Rectangle 5"/>
          <p:cNvSpPr>
            <a:spLocks noGrp="1" noChangeArrowheads="1"/>
          </p:cNvSpPr>
          <p:nvPr>
            <p:ph type="body" idx="1"/>
          </p:nvPr>
        </p:nvSpPr>
        <p:spPr/>
        <p:txBody>
          <a:bodyPr/>
          <a:lstStyle/>
          <a:p>
            <a:endParaRPr lang="en-US" sz="2400" dirty="0" smtClean="0"/>
          </a:p>
          <a:p>
            <a:endParaRPr lang="en-US" sz="2400" dirty="0"/>
          </a:p>
          <a:p>
            <a:endParaRPr lang="en-US" sz="2400" dirty="0" smtClean="0"/>
          </a:p>
          <a:p>
            <a:r>
              <a:rPr lang="en-US" sz="2400" dirty="0" smtClean="0"/>
              <a:t>Research </a:t>
            </a:r>
            <a:r>
              <a:rPr lang="en-US" sz="2400" dirty="0"/>
              <a:t>Is NOT Just Surveys!</a:t>
            </a:r>
            <a:endParaRPr lang="en-US" sz="2400" dirty="0" smtClean="0"/>
          </a:p>
        </p:txBody>
      </p:sp>
      <p:sp>
        <p:nvSpPr>
          <p:cNvPr id="22532"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72B0292B-F3E3-4A27-9C8F-1E2B788AE3CE}" type="slidenum">
              <a:rPr lang="en-US" sz="1000">
                <a:solidFill>
                  <a:srgbClr val="51253A"/>
                </a:solidFill>
                <a:latin typeface="Times New Roman" pitchFamily="18" charset="0"/>
              </a:rPr>
              <a:pPr algn="r"/>
              <a:t>23</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eaLnBrk="0" hangingPunct="0"/>
            <a:endParaRPr lang="en-US" altLang="en-US" sz="1400">
              <a:latin typeface="Times" pitchFamily="18" charset="0"/>
            </a:endParaRPr>
          </a:p>
        </p:txBody>
      </p:sp>
      <p:sp>
        <p:nvSpPr>
          <p:cNvPr id="23554" name="Rectangle 5"/>
          <p:cNvSpPr>
            <a:spLocks noGrp="1" noChangeArrowheads="1"/>
          </p:cNvSpPr>
          <p:nvPr>
            <p:ph type="title"/>
          </p:nvPr>
        </p:nvSpPr>
        <p:spPr/>
        <p:txBody>
          <a:bodyPr/>
          <a:lstStyle/>
          <a:p>
            <a:r>
              <a:rPr lang="en-US" sz="3200" smtClean="0"/>
              <a:t>Common means for answering questions</a:t>
            </a:r>
          </a:p>
        </p:txBody>
      </p:sp>
      <p:sp>
        <p:nvSpPr>
          <p:cNvPr id="23555" name="Rectangle 6"/>
          <p:cNvSpPr>
            <a:spLocks noGrp="1" noChangeArrowheads="1"/>
          </p:cNvSpPr>
          <p:nvPr>
            <p:ph type="body" idx="1"/>
          </p:nvPr>
        </p:nvSpPr>
        <p:spPr/>
        <p:txBody>
          <a:bodyPr/>
          <a:lstStyle/>
          <a:p>
            <a:r>
              <a:rPr lang="en-US" sz="2800" smtClean="0"/>
              <a:t>Ask customers directly</a:t>
            </a:r>
          </a:p>
          <a:p>
            <a:pPr lvl="1">
              <a:buClr>
                <a:srgbClr val="A34B73"/>
              </a:buClr>
            </a:pPr>
            <a:r>
              <a:rPr lang="en-US" sz="2400" smtClean="0">
                <a:solidFill>
                  <a:srgbClr val="51253A"/>
                </a:solidFill>
              </a:rPr>
              <a:t>mail, phone, face-to-face, online </a:t>
            </a:r>
          </a:p>
          <a:p>
            <a:pPr lvl="1">
              <a:buClr>
                <a:srgbClr val="A34B73"/>
              </a:buClr>
            </a:pPr>
            <a:r>
              <a:rPr lang="en-US" sz="2400" smtClean="0">
                <a:solidFill>
                  <a:srgbClr val="51253A"/>
                </a:solidFill>
              </a:rPr>
              <a:t>one-on-one, in groups, formal/informal</a:t>
            </a:r>
          </a:p>
          <a:p>
            <a:r>
              <a:rPr lang="en-US" sz="2800" smtClean="0"/>
              <a:t>Observing customers </a:t>
            </a:r>
          </a:p>
          <a:p>
            <a:pPr lvl="1">
              <a:buClr>
                <a:srgbClr val="A34B73"/>
              </a:buClr>
            </a:pPr>
            <a:r>
              <a:rPr lang="en-US" sz="2400" smtClean="0">
                <a:solidFill>
                  <a:srgbClr val="51253A"/>
                </a:solidFill>
              </a:rPr>
              <a:t>anthropological tools, qualitative depth</a:t>
            </a:r>
          </a:p>
          <a:p>
            <a:r>
              <a:rPr lang="en-US" sz="2800" smtClean="0"/>
              <a:t>Get information from employees and front line service providers</a:t>
            </a:r>
          </a:p>
          <a:p>
            <a:r>
              <a:rPr lang="en-US" sz="2800" smtClean="0"/>
              <a:t>Database marketing research</a:t>
            </a:r>
          </a:p>
          <a:p>
            <a:pPr lvl="1">
              <a:buClr>
                <a:srgbClr val="A34B73"/>
              </a:buClr>
            </a:pPr>
            <a:r>
              <a:rPr lang="en-US" sz="2400" smtClean="0">
                <a:solidFill>
                  <a:srgbClr val="51253A"/>
                </a:solidFill>
              </a:rPr>
              <a:t>use customer information files</a:t>
            </a:r>
          </a:p>
          <a:p>
            <a:pPr lvl="1">
              <a:buClr>
                <a:srgbClr val="A34B73"/>
              </a:buClr>
            </a:pPr>
            <a:r>
              <a:rPr lang="en-US" sz="2400" smtClean="0">
                <a:solidFill>
                  <a:srgbClr val="51253A"/>
                </a:solidFill>
              </a:rPr>
              <a:t>“capture” behavior through data analysis</a:t>
            </a:r>
          </a:p>
          <a:p>
            <a:endParaRPr lang="en-US" sz="2800" smtClean="0"/>
          </a:p>
        </p:txBody>
      </p:sp>
      <p:sp>
        <p:nvSpPr>
          <p:cNvPr id="23557"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EAF5D597-18DF-47FF-AF0C-75E0EDA799D3}" type="slidenum">
              <a:rPr lang="en-US" sz="1000">
                <a:solidFill>
                  <a:srgbClr val="51253A"/>
                </a:solidFill>
                <a:latin typeface="Times New Roman" pitchFamily="18" charset="0"/>
              </a:rPr>
              <a:pPr algn="r"/>
              <a:t>24</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r>
              <a:rPr lang="en-US" smtClean="0"/>
              <a:t>Sample Questions for Critical Incident Studies</a:t>
            </a:r>
          </a:p>
        </p:txBody>
      </p:sp>
      <p:sp>
        <p:nvSpPr>
          <p:cNvPr id="26626" name="Rectangle 5"/>
          <p:cNvSpPr>
            <a:spLocks noGrp="1" noChangeArrowheads="1"/>
          </p:cNvSpPr>
          <p:nvPr>
            <p:ph type="body" idx="1"/>
          </p:nvPr>
        </p:nvSpPr>
        <p:spPr/>
        <p:txBody>
          <a:bodyPr/>
          <a:lstStyle/>
          <a:p>
            <a:pPr>
              <a:lnSpc>
                <a:spcPct val="80000"/>
              </a:lnSpc>
            </a:pPr>
            <a:r>
              <a:rPr lang="en-US" sz="2800" dirty="0" smtClean="0"/>
              <a:t>Think of a time when, as a customer, you had a particularly satisfying (dissatisfying) interaction with an employee of ______________.</a:t>
            </a:r>
          </a:p>
          <a:p>
            <a:pPr lvl="4">
              <a:lnSpc>
                <a:spcPct val="80000"/>
              </a:lnSpc>
            </a:pPr>
            <a:endParaRPr lang="en-US" sz="1800" dirty="0" smtClean="0"/>
          </a:p>
          <a:p>
            <a:pPr>
              <a:lnSpc>
                <a:spcPct val="80000"/>
              </a:lnSpc>
            </a:pPr>
            <a:r>
              <a:rPr lang="en-US" sz="2800" dirty="0" smtClean="0"/>
              <a:t>When did the incident happen?</a:t>
            </a:r>
          </a:p>
          <a:p>
            <a:pPr lvl="4">
              <a:lnSpc>
                <a:spcPct val="80000"/>
              </a:lnSpc>
            </a:pPr>
            <a:endParaRPr lang="en-US" sz="1800" dirty="0" smtClean="0"/>
          </a:p>
          <a:p>
            <a:pPr>
              <a:lnSpc>
                <a:spcPct val="80000"/>
              </a:lnSpc>
            </a:pPr>
            <a:r>
              <a:rPr lang="en-US" sz="2800" dirty="0" smtClean="0"/>
              <a:t>What specific circumstances led up to this situation?</a:t>
            </a:r>
          </a:p>
          <a:p>
            <a:pPr lvl="4">
              <a:lnSpc>
                <a:spcPct val="80000"/>
              </a:lnSpc>
            </a:pPr>
            <a:endParaRPr lang="en-US" sz="1800" dirty="0" smtClean="0"/>
          </a:p>
          <a:p>
            <a:pPr>
              <a:lnSpc>
                <a:spcPct val="80000"/>
              </a:lnSpc>
            </a:pPr>
            <a:r>
              <a:rPr lang="en-US" sz="2800" dirty="0" smtClean="0"/>
              <a:t>Exactly what was said and done?</a:t>
            </a:r>
          </a:p>
          <a:p>
            <a:pPr lvl="4">
              <a:lnSpc>
                <a:spcPct val="80000"/>
              </a:lnSpc>
            </a:pPr>
            <a:endParaRPr lang="en-US" sz="1800" dirty="0" smtClean="0"/>
          </a:p>
          <a:p>
            <a:pPr>
              <a:lnSpc>
                <a:spcPct val="80000"/>
              </a:lnSpc>
            </a:pPr>
            <a:r>
              <a:rPr lang="en-US" sz="2800" dirty="0" smtClean="0"/>
              <a:t>What resulted that made you feel the interaction was satisfying (dissatisfying)?</a:t>
            </a: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408ECF4A-C7CD-4C98-8D91-528EB9B67B6F}" type="slidenum">
              <a:rPr lang="en-US" sz="1000">
                <a:solidFill>
                  <a:srgbClr val="51253A"/>
                </a:solidFill>
                <a:latin typeface="Times New Roman" pitchFamily="18" charset="0"/>
              </a:rPr>
              <a:pPr algn="r"/>
              <a:t>25</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609600" y="1752600"/>
            <a:ext cx="4184650" cy="2206625"/>
          </a:xfrm>
          <a:prstGeom prst="rect">
            <a:avLst/>
          </a:prstGeom>
          <a:noFill/>
          <a:ln w="9525">
            <a:noFill/>
            <a:miter lim="800000"/>
            <a:headEnd/>
            <a:tailEnd/>
          </a:ln>
        </p:spPr>
        <p:txBody>
          <a:bodyPr lIns="106644" tIns="52387" rIns="106644" bIns="52387"/>
          <a:lstStyle/>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Providing service as promised</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Dependability in handling customers’ service problems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Performing services right the first time</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Providing services at the promised time</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Maintaining error-free records</a:t>
            </a:r>
          </a:p>
        </p:txBody>
      </p:sp>
      <p:sp>
        <p:nvSpPr>
          <p:cNvPr id="27650" name="Rectangle 3"/>
          <p:cNvSpPr>
            <a:spLocks noChangeArrowheads="1"/>
          </p:cNvSpPr>
          <p:nvPr/>
        </p:nvSpPr>
        <p:spPr bwMode="auto">
          <a:xfrm>
            <a:off x="609600" y="3614738"/>
            <a:ext cx="4060825" cy="1447800"/>
          </a:xfrm>
          <a:prstGeom prst="rect">
            <a:avLst/>
          </a:prstGeom>
          <a:noFill/>
          <a:ln w="9525">
            <a:noFill/>
            <a:miter lim="800000"/>
            <a:headEnd/>
            <a:tailEnd/>
          </a:ln>
        </p:spPr>
        <p:txBody>
          <a:bodyPr lIns="106644" tIns="52387" rIns="106644" bIns="52387"/>
          <a:lstStyle/>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Keeping customers informed as to when services will be performed</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Prompt service to customers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Willingness to help customers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Readiness to respond to customers’ requests</a:t>
            </a:r>
          </a:p>
        </p:txBody>
      </p:sp>
      <p:sp>
        <p:nvSpPr>
          <p:cNvPr id="27651" name="Rectangle 4"/>
          <p:cNvSpPr>
            <a:spLocks noChangeArrowheads="1"/>
          </p:cNvSpPr>
          <p:nvPr/>
        </p:nvSpPr>
        <p:spPr bwMode="auto">
          <a:xfrm>
            <a:off x="576263" y="1447800"/>
            <a:ext cx="3265487" cy="425450"/>
          </a:xfrm>
          <a:prstGeom prst="rect">
            <a:avLst/>
          </a:prstGeom>
          <a:noFill/>
          <a:ln w="9525">
            <a:noFill/>
            <a:miter lim="800000"/>
            <a:headEnd/>
            <a:tailEnd/>
          </a:ln>
        </p:spPr>
        <p:txBody>
          <a:bodyPr lIns="106644" tIns="52387" rIns="106644" bIns="52387">
            <a:spAutoFit/>
          </a:bodyPr>
          <a:lstStyle/>
          <a:p>
            <a:pPr defTabSz="1077913" eaLnBrk="0" hangingPunct="0">
              <a:spcBef>
                <a:spcPct val="50000"/>
              </a:spcBef>
            </a:pPr>
            <a:r>
              <a:rPr lang="en-US" sz="2100" b="1">
                <a:solidFill>
                  <a:srgbClr val="663300"/>
                </a:solidFill>
              </a:rPr>
              <a:t>RELIABILITY</a:t>
            </a:r>
          </a:p>
        </p:txBody>
      </p:sp>
      <p:sp>
        <p:nvSpPr>
          <p:cNvPr id="27652" name="Rectangle 5"/>
          <p:cNvSpPr>
            <a:spLocks noChangeArrowheads="1"/>
          </p:cNvSpPr>
          <p:nvPr/>
        </p:nvSpPr>
        <p:spPr bwMode="auto">
          <a:xfrm>
            <a:off x="538163" y="3309938"/>
            <a:ext cx="5810250" cy="425450"/>
          </a:xfrm>
          <a:prstGeom prst="rect">
            <a:avLst/>
          </a:prstGeom>
          <a:noFill/>
          <a:ln w="9525">
            <a:noFill/>
            <a:miter lim="800000"/>
            <a:headEnd/>
            <a:tailEnd/>
          </a:ln>
        </p:spPr>
        <p:txBody>
          <a:bodyPr lIns="106644" tIns="52387" rIns="106644" bIns="52387">
            <a:spAutoFit/>
          </a:bodyPr>
          <a:lstStyle/>
          <a:p>
            <a:pPr defTabSz="1077913" eaLnBrk="0" hangingPunct="0">
              <a:spcBef>
                <a:spcPct val="50000"/>
              </a:spcBef>
            </a:pPr>
            <a:r>
              <a:rPr lang="en-US" sz="2100" b="1">
                <a:solidFill>
                  <a:srgbClr val="663300"/>
                </a:solidFill>
              </a:rPr>
              <a:t>RESPONSIVENESS</a:t>
            </a:r>
          </a:p>
        </p:txBody>
      </p:sp>
      <p:sp>
        <p:nvSpPr>
          <p:cNvPr id="27653" name="Rectangle 6"/>
          <p:cNvSpPr>
            <a:spLocks noChangeArrowheads="1"/>
          </p:cNvSpPr>
          <p:nvPr/>
        </p:nvSpPr>
        <p:spPr bwMode="auto">
          <a:xfrm>
            <a:off x="609600" y="5357813"/>
            <a:ext cx="4724400" cy="914400"/>
          </a:xfrm>
          <a:prstGeom prst="rect">
            <a:avLst/>
          </a:prstGeom>
          <a:noFill/>
          <a:ln w="9525">
            <a:noFill/>
            <a:miter lim="800000"/>
            <a:headEnd/>
            <a:tailEnd/>
          </a:ln>
        </p:spPr>
        <p:txBody>
          <a:bodyPr lIns="106644" tIns="52387" rIns="106644" bIns="52387"/>
          <a:lstStyle/>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Employees who instill confidence in customers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Making customers feel safe in their transactions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Employees who are consistently courteous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Employees who have the knowledge to answer customer questions</a:t>
            </a:r>
          </a:p>
        </p:txBody>
      </p:sp>
      <p:sp>
        <p:nvSpPr>
          <p:cNvPr id="27654" name="Rectangle 7"/>
          <p:cNvSpPr>
            <a:spLocks noChangeArrowheads="1"/>
          </p:cNvSpPr>
          <p:nvPr/>
        </p:nvSpPr>
        <p:spPr bwMode="auto">
          <a:xfrm>
            <a:off x="647700" y="5075238"/>
            <a:ext cx="3265488" cy="425450"/>
          </a:xfrm>
          <a:prstGeom prst="rect">
            <a:avLst/>
          </a:prstGeom>
          <a:noFill/>
          <a:ln w="9525">
            <a:noFill/>
            <a:miter lim="800000"/>
            <a:headEnd/>
            <a:tailEnd/>
          </a:ln>
        </p:spPr>
        <p:txBody>
          <a:bodyPr lIns="106644" tIns="52387" rIns="106644" bIns="52387">
            <a:spAutoFit/>
          </a:bodyPr>
          <a:lstStyle/>
          <a:p>
            <a:pPr defTabSz="1077913" eaLnBrk="0" hangingPunct="0">
              <a:spcBef>
                <a:spcPct val="50000"/>
              </a:spcBef>
            </a:pPr>
            <a:r>
              <a:rPr lang="en-US" sz="2100" b="1">
                <a:solidFill>
                  <a:srgbClr val="663300"/>
                </a:solidFill>
              </a:rPr>
              <a:t>ASSURANCE</a:t>
            </a:r>
          </a:p>
        </p:txBody>
      </p:sp>
      <p:sp>
        <p:nvSpPr>
          <p:cNvPr id="27655" name="Rectangle 8"/>
          <p:cNvSpPr>
            <a:spLocks noChangeArrowheads="1"/>
          </p:cNvSpPr>
          <p:nvPr/>
        </p:nvSpPr>
        <p:spPr bwMode="auto">
          <a:xfrm>
            <a:off x="4779963" y="1731963"/>
            <a:ext cx="4343400" cy="2206625"/>
          </a:xfrm>
          <a:prstGeom prst="rect">
            <a:avLst/>
          </a:prstGeom>
          <a:noFill/>
          <a:ln w="9525">
            <a:noFill/>
            <a:miter lim="800000"/>
            <a:headEnd/>
            <a:tailEnd/>
          </a:ln>
        </p:spPr>
        <p:txBody>
          <a:bodyPr lIns="106644" tIns="52387" rIns="106644" bIns="52387"/>
          <a:lstStyle/>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Giving customers individual attention</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Employees who deal with customers in a caring fashion</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Having the customer’s best interest at heart</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Employees who understand the needs of their customers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Convenient business hours</a:t>
            </a:r>
          </a:p>
        </p:txBody>
      </p:sp>
      <p:sp>
        <p:nvSpPr>
          <p:cNvPr id="27656" name="Rectangle 9"/>
          <p:cNvSpPr>
            <a:spLocks noChangeArrowheads="1"/>
          </p:cNvSpPr>
          <p:nvPr/>
        </p:nvSpPr>
        <p:spPr bwMode="auto">
          <a:xfrm>
            <a:off x="4727575" y="1447800"/>
            <a:ext cx="3081338" cy="425450"/>
          </a:xfrm>
          <a:prstGeom prst="rect">
            <a:avLst/>
          </a:prstGeom>
          <a:noFill/>
          <a:ln w="9525">
            <a:noFill/>
            <a:miter lim="800000"/>
            <a:headEnd/>
            <a:tailEnd/>
          </a:ln>
        </p:spPr>
        <p:txBody>
          <a:bodyPr lIns="106644" tIns="52387" rIns="106644" bIns="52387">
            <a:spAutoFit/>
          </a:bodyPr>
          <a:lstStyle/>
          <a:p>
            <a:pPr defTabSz="1077913" eaLnBrk="0" hangingPunct="0">
              <a:spcBef>
                <a:spcPct val="50000"/>
              </a:spcBef>
            </a:pPr>
            <a:r>
              <a:rPr lang="en-US" sz="2100" b="1">
                <a:solidFill>
                  <a:srgbClr val="663300"/>
                </a:solidFill>
              </a:rPr>
              <a:t>EMPATHY</a:t>
            </a:r>
          </a:p>
        </p:txBody>
      </p:sp>
      <p:sp>
        <p:nvSpPr>
          <p:cNvPr id="27657" name="Rectangle 10"/>
          <p:cNvSpPr>
            <a:spLocks noChangeArrowheads="1"/>
          </p:cNvSpPr>
          <p:nvPr/>
        </p:nvSpPr>
        <p:spPr bwMode="auto">
          <a:xfrm>
            <a:off x="4797425" y="3778250"/>
            <a:ext cx="3906838" cy="2206625"/>
          </a:xfrm>
          <a:prstGeom prst="rect">
            <a:avLst/>
          </a:prstGeom>
          <a:noFill/>
          <a:ln w="9525">
            <a:noFill/>
            <a:miter lim="800000"/>
            <a:headEnd/>
            <a:tailEnd/>
          </a:ln>
        </p:spPr>
        <p:txBody>
          <a:bodyPr lIns="106644" tIns="52387" rIns="106644" bIns="52387"/>
          <a:lstStyle/>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Modern equipment</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Visually appealing facilities</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Employees who have a neat, professional appearance</a:t>
            </a:r>
          </a:p>
          <a:p>
            <a:pPr marL="336550" indent="-336550" defTabSz="1077913" eaLnBrk="0" hangingPunct="0">
              <a:lnSpc>
                <a:spcPct val="90000"/>
              </a:lnSpc>
              <a:spcBef>
                <a:spcPct val="30000"/>
              </a:spcBef>
              <a:buClr>
                <a:srgbClr val="996633"/>
              </a:buClr>
              <a:buSzPct val="75000"/>
              <a:buFont typeface="Wingdings" pitchFamily="2" charset="2"/>
              <a:buChar char="§"/>
            </a:pPr>
            <a:r>
              <a:rPr lang="en-US" sz="1400" b="1"/>
              <a:t>Visually appealing materials associated with the service</a:t>
            </a:r>
          </a:p>
        </p:txBody>
      </p:sp>
      <p:sp>
        <p:nvSpPr>
          <p:cNvPr id="27658" name="Rectangle 11"/>
          <p:cNvSpPr>
            <a:spLocks noChangeArrowheads="1"/>
          </p:cNvSpPr>
          <p:nvPr/>
        </p:nvSpPr>
        <p:spPr bwMode="auto">
          <a:xfrm>
            <a:off x="4665663" y="3481388"/>
            <a:ext cx="3081337" cy="425450"/>
          </a:xfrm>
          <a:prstGeom prst="rect">
            <a:avLst/>
          </a:prstGeom>
          <a:noFill/>
          <a:ln w="9525">
            <a:noFill/>
            <a:miter lim="800000"/>
            <a:headEnd/>
            <a:tailEnd/>
          </a:ln>
        </p:spPr>
        <p:txBody>
          <a:bodyPr lIns="106644" tIns="52387" rIns="106644" bIns="52387">
            <a:spAutoFit/>
          </a:bodyPr>
          <a:lstStyle/>
          <a:p>
            <a:pPr defTabSz="1077913" eaLnBrk="0" hangingPunct="0">
              <a:spcBef>
                <a:spcPct val="50000"/>
              </a:spcBef>
            </a:pPr>
            <a:r>
              <a:rPr lang="en-US" sz="2100" b="1">
                <a:solidFill>
                  <a:srgbClr val="663300"/>
                </a:solidFill>
              </a:rPr>
              <a:t>TANGIBLES</a:t>
            </a:r>
          </a:p>
        </p:txBody>
      </p:sp>
      <p:sp>
        <p:nvSpPr>
          <p:cNvPr id="27659" name="Rectangle 13"/>
          <p:cNvSpPr>
            <a:spLocks noGrp="1" noChangeArrowheads="1"/>
          </p:cNvSpPr>
          <p:nvPr>
            <p:ph type="title"/>
          </p:nvPr>
        </p:nvSpPr>
        <p:spPr/>
        <p:txBody>
          <a:bodyPr/>
          <a:lstStyle/>
          <a:p>
            <a:r>
              <a:rPr lang="en-US" smtClean="0"/>
              <a:t>SERVQUAL Attributes</a:t>
            </a:r>
          </a:p>
        </p:txBody>
      </p:sp>
      <p:sp>
        <p:nvSpPr>
          <p:cNvPr id="27661"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52828925-1885-4549-AEF4-F244F2F98DEC}" type="slidenum">
              <a:rPr lang="en-US" sz="1000">
                <a:solidFill>
                  <a:srgbClr val="51253A"/>
                </a:solidFill>
                <a:latin typeface="Times New Roman" pitchFamily="18" charset="0"/>
              </a:rPr>
              <a:pPr algn="r"/>
              <a:t>26</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r>
              <a:rPr lang="en-US" dirty="0" smtClean="0"/>
              <a:t>Analyzing and Interpreting customer research findings</a:t>
            </a:r>
          </a:p>
        </p:txBody>
      </p:sp>
      <p:sp>
        <p:nvSpPr>
          <p:cNvPr id="26626" name="Rectangle 5"/>
          <p:cNvSpPr>
            <a:spLocks noGrp="1" noChangeArrowheads="1"/>
          </p:cNvSpPr>
          <p:nvPr>
            <p:ph type="body" idx="1"/>
          </p:nvPr>
        </p:nvSpPr>
        <p:spPr/>
        <p:txBody>
          <a:bodyPr/>
          <a:lstStyle/>
          <a:p>
            <a:pPr>
              <a:lnSpc>
                <a:spcPct val="80000"/>
              </a:lnSpc>
            </a:pPr>
            <a:r>
              <a:rPr lang="en-US" sz="2800" dirty="0" smtClean="0"/>
              <a:t>Depicting marketing research findings graphically is a powerful way to communicate research information.</a:t>
            </a:r>
          </a:p>
          <a:p>
            <a:pPr>
              <a:lnSpc>
                <a:spcPct val="80000"/>
              </a:lnSpc>
            </a:pPr>
            <a:r>
              <a:rPr lang="en-US" sz="2800" dirty="0" smtClean="0"/>
              <a:t>Zones of tolerance charts: Figure 5.2 plots customer service quality perceptions relative to customers’ zone of tolerance. </a:t>
            </a:r>
          </a:p>
          <a:p>
            <a:pPr marL="0" indent="0" algn="just">
              <a:lnSpc>
                <a:spcPct val="80000"/>
              </a:lnSpc>
              <a:buNone/>
            </a:pPr>
            <a:r>
              <a:rPr lang="en-US" sz="2800" dirty="0" smtClean="0"/>
              <a:t>Perceptions of company performance indicated by the circles and zone of tolerance boxes are bounded on the top by the desired service score and on the bottom by the adequate service score.</a:t>
            </a: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408ECF4A-C7CD-4C98-8D91-528EB9B67B6F}" type="slidenum">
              <a:rPr lang="en-US" sz="1000">
                <a:solidFill>
                  <a:srgbClr val="51253A"/>
                </a:solidFill>
                <a:latin typeface="Times New Roman" pitchFamily="18" charset="0"/>
              </a:rPr>
              <a:pPr algn="r"/>
              <a:t>27</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283358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r>
              <a:rPr lang="en-US" dirty="0" smtClean="0"/>
              <a:t>Analyzing and Interpreting customer research findings</a:t>
            </a:r>
          </a:p>
        </p:txBody>
      </p:sp>
      <p:sp>
        <p:nvSpPr>
          <p:cNvPr id="26626" name="Rectangle 5"/>
          <p:cNvSpPr>
            <a:spLocks noGrp="1" noChangeArrowheads="1"/>
          </p:cNvSpPr>
          <p:nvPr>
            <p:ph type="body" idx="1"/>
          </p:nvPr>
        </p:nvSpPr>
        <p:spPr/>
        <p:txBody>
          <a:bodyPr/>
          <a:lstStyle/>
          <a:p>
            <a:pPr marL="0" indent="0" algn="just">
              <a:lnSpc>
                <a:spcPct val="80000"/>
              </a:lnSpc>
              <a:buNone/>
            </a:pPr>
            <a:r>
              <a:rPr lang="en-US" sz="2800" dirty="0" smtClean="0"/>
              <a:t>When the perception scores are within the boxes , the company is delivering service that is above customer’s  minimum level of expectations. </a:t>
            </a:r>
          </a:p>
          <a:p>
            <a:pPr marL="0" indent="0" algn="just">
              <a:lnSpc>
                <a:spcPct val="80000"/>
              </a:lnSpc>
              <a:buNone/>
            </a:pPr>
            <a:r>
              <a:rPr lang="en-US" sz="2800" dirty="0" smtClean="0"/>
              <a:t>When perception scores are below the boxes, the company’s service performance is lower than the minimum level and customers are dissatisfied. </a:t>
            </a: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408ECF4A-C7CD-4C98-8D91-528EB9B67B6F}" type="slidenum">
              <a:rPr lang="en-US" sz="1000">
                <a:solidFill>
                  <a:srgbClr val="51253A"/>
                </a:solidFill>
                <a:latin typeface="Times New Roman" pitchFamily="18" charset="0"/>
              </a:rPr>
              <a:pPr algn="r"/>
              <a:t>28</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3883416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977900" y="5654675"/>
            <a:ext cx="1416050" cy="304800"/>
          </a:xfrm>
          <a:prstGeom prst="rect">
            <a:avLst/>
          </a:prstGeom>
          <a:noFill/>
          <a:ln w="9525">
            <a:noFill/>
            <a:miter lim="800000"/>
            <a:headEnd/>
            <a:tailEnd/>
          </a:ln>
        </p:spPr>
        <p:txBody>
          <a:bodyPr wrap="none" lIns="47622" tIns="19050" rIns="47622" bIns="19050">
            <a:spAutoFit/>
          </a:bodyPr>
          <a:lstStyle/>
          <a:p>
            <a:pPr eaLnBrk="0" hangingPunct="0">
              <a:lnSpc>
                <a:spcPct val="97000"/>
              </a:lnSpc>
            </a:pPr>
            <a:r>
              <a:rPr lang="en-US" b="1">
                <a:solidFill>
                  <a:srgbClr val="663300"/>
                </a:solidFill>
              </a:rPr>
              <a:t>Retail Chain</a:t>
            </a:r>
          </a:p>
        </p:txBody>
      </p:sp>
      <p:sp>
        <p:nvSpPr>
          <p:cNvPr id="28674" name="Rectangle 3"/>
          <p:cNvSpPr>
            <a:spLocks noChangeArrowheads="1"/>
          </p:cNvSpPr>
          <p:nvPr/>
        </p:nvSpPr>
        <p:spPr bwMode="auto">
          <a:xfrm>
            <a:off x="1408113" y="1946275"/>
            <a:ext cx="6729412" cy="3238500"/>
          </a:xfrm>
          <a:prstGeom prst="rect">
            <a:avLst/>
          </a:prstGeom>
          <a:solidFill>
            <a:srgbClr val="DDDDDD"/>
          </a:solidFill>
          <a:ln w="9525">
            <a:noFill/>
            <a:miter lim="800000"/>
            <a:headEnd/>
            <a:tailEnd/>
          </a:ln>
        </p:spPr>
        <p:txBody>
          <a:bodyPr wrap="none" anchor="ctr"/>
          <a:lstStyle/>
          <a:p>
            <a:endParaRPr lang="en-US"/>
          </a:p>
        </p:txBody>
      </p:sp>
      <p:sp>
        <p:nvSpPr>
          <p:cNvPr id="28675" name="Line 4"/>
          <p:cNvSpPr>
            <a:spLocks noChangeShapeType="1"/>
          </p:cNvSpPr>
          <p:nvPr/>
        </p:nvSpPr>
        <p:spPr bwMode="auto">
          <a:xfrm>
            <a:off x="1397000" y="1955800"/>
            <a:ext cx="0" cy="3252788"/>
          </a:xfrm>
          <a:prstGeom prst="line">
            <a:avLst/>
          </a:prstGeom>
          <a:noFill/>
          <a:ln w="25400">
            <a:solidFill>
              <a:schemeClr val="tx1"/>
            </a:solidFill>
            <a:round/>
            <a:headEnd/>
            <a:tailEnd/>
          </a:ln>
        </p:spPr>
        <p:txBody>
          <a:bodyPr wrap="none" anchor="ctr"/>
          <a:lstStyle/>
          <a:p>
            <a:endParaRPr lang="en-US"/>
          </a:p>
        </p:txBody>
      </p:sp>
      <p:sp>
        <p:nvSpPr>
          <p:cNvPr id="28676" name="Line 5"/>
          <p:cNvSpPr>
            <a:spLocks noChangeShapeType="1"/>
          </p:cNvSpPr>
          <p:nvPr/>
        </p:nvSpPr>
        <p:spPr bwMode="auto">
          <a:xfrm>
            <a:off x="1406525" y="5199063"/>
            <a:ext cx="6711950" cy="1587"/>
          </a:xfrm>
          <a:prstGeom prst="line">
            <a:avLst/>
          </a:prstGeom>
          <a:noFill/>
          <a:ln w="25400">
            <a:solidFill>
              <a:schemeClr val="tx1"/>
            </a:solidFill>
            <a:round/>
            <a:headEnd/>
            <a:tailEnd/>
          </a:ln>
        </p:spPr>
        <p:txBody>
          <a:bodyPr wrap="none" anchor="ctr"/>
          <a:lstStyle/>
          <a:p>
            <a:endParaRPr lang="en-US"/>
          </a:p>
        </p:txBody>
      </p:sp>
      <p:sp>
        <p:nvSpPr>
          <p:cNvPr id="160774" name="Rectangle 6"/>
          <p:cNvSpPr>
            <a:spLocks noChangeArrowheads="1"/>
          </p:cNvSpPr>
          <p:nvPr/>
        </p:nvSpPr>
        <p:spPr bwMode="auto">
          <a:xfrm>
            <a:off x="971550" y="1828800"/>
            <a:ext cx="419100" cy="3527425"/>
          </a:xfrm>
          <a:prstGeom prst="rect">
            <a:avLst/>
          </a:prstGeom>
          <a:noFill/>
          <a:ln>
            <a:noFill/>
          </a:ln>
          <a:effectLst/>
          <a:extLst/>
        </p:spPr>
        <p:txBody>
          <a:bodyPr lIns="47622" tIns="19050" rIns="47622" bIns="19050">
            <a:spAutoFit/>
          </a:bodyPr>
          <a:lstStyle/>
          <a:p>
            <a:pPr marL="342900" indent="-342900" eaLnBrk="0" fontAlgn="auto" hangingPunct="0">
              <a:spcBef>
                <a:spcPts val="0"/>
              </a:spcBef>
              <a:spcAft>
                <a:spcPct val="30000"/>
              </a:spcAft>
              <a:defRPr/>
            </a:pPr>
            <a:r>
              <a:rPr lang="en-US" b="1" dirty="0">
                <a:solidFill>
                  <a:schemeClr val="accent1">
                    <a:lumMod val="50000"/>
                  </a:schemeClr>
                </a:solidFill>
                <a:latin typeface="+mn-lt"/>
              </a:rPr>
              <a:t> 9</a:t>
            </a:r>
          </a:p>
          <a:p>
            <a:pPr marL="342900" indent="-342900" eaLnBrk="0" fontAlgn="auto" hangingPunct="0">
              <a:spcBef>
                <a:spcPts val="0"/>
              </a:spcBef>
              <a:spcAft>
                <a:spcPct val="30000"/>
              </a:spcAft>
              <a:defRPr/>
            </a:pPr>
            <a:r>
              <a:rPr lang="en-US" b="1" dirty="0">
                <a:solidFill>
                  <a:schemeClr val="accent1">
                    <a:lumMod val="50000"/>
                  </a:schemeClr>
                </a:solidFill>
                <a:latin typeface="+mn-lt"/>
              </a:rPr>
              <a:t> 8</a:t>
            </a:r>
          </a:p>
          <a:p>
            <a:pPr marL="342900" indent="-342900" eaLnBrk="0" fontAlgn="auto" hangingPunct="0">
              <a:spcBef>
                <a:spcPts val="0"/>
              </a:spcBef>
              <a:spcAft>
                <a:spcPct val="30000"/>
              </a:spcAft>
              <a:defRPr/>
            </a:pPr>
            <a:r>
              <a:rPr lang="en-US" b="1" dirty="0">
                <a:solidFill>
                  <a:schemeClr val="accent1">
                    <a:lumMod val="50000"/>
                  </a:schemeClr>
                </a:solidFill>
                <a:latin typeface="+mn-lt"/>
              </a:rPr>
              <a:t> 7</a:t>
            </a:r>
          </a:p>
          <a:p>
            <a:pPr marL="342900" indent="-342900" eaLnBrk="0" fontAlgn="auto" hangingPunct="0">
              <a:spcBef>
                <a:spcPts val="0"/>
              </a:spcBef>
              <a:spcAft>
                <a:spcPct val="30000"/>
              </a:spcAft>
              <a:defRPr/>
            </a:pPr>
            <a:r>
              <a:rPr lang="en-US" b="1" dirty="0">
                <a:solidFill>
                  <a:schemeClr val="accent1">
                    <a:lumMod val="50000"/>
                  </a:schemeClr>
                </a:solidFill>
                <a:latin typeface="+mn-lt"/>
              </a:rPr>
              <a:t> 6</a:t>
            </a:r>
          </a:p>
          <a:p>
            <a:pPr marL="342900" indent="-342900" eaLnBrk="0" fontAlgn="auto" hangingPunct="0">
              <a:spcBef>
                <a:spcPts val="0"/>
              </a:spcBef>
              <a:spcAft>
                <a:spcPct val="30000"/>
              </a:spcAft>
              <a:defRPr/>
            </a:pPr>
            <a:r>
              <a:rPr lang="en-US" b="1" dirty="0">
                <a:solidFill>
                  <a:schemeClr val="accent1">
                    <a:lumMod val="50000"/>
                  </a:schemeClr>
                </a:solidFill>
                <a:latin typeface="+mn-lt"/>
              </a:rPr>
              <a:t> 5</a:t>
            </a:r>
          </a:p>
          <a:p>
            <a:pPr marL="342900" indent="-342900" eaLnBrk="0" fontAlgn="auto" hangingPunct="0">
              <a:spcBef>
                <a:spcPts val="0"/>
              </a:spcBef>
              <a:spcAft>
                <a:spcPct val="30000"/>
              </a:spcAft>
              <a:defRPr/>
            </a:pPr>
            <a:r>
              <a:rPr lang="en-US" b="1" dirty="0">
                <a:solidFill>
                  <a:schemeClr val="accent1">
                    <a:lumMod val="50000"/>
                  </a:schemeClr>
                </a:solidFill>
                <a:latin typeface="+mn-lt"/>
              </a:rPr>
              <a:t> 4</a:t>
            </a:r>
          </a:p>
          <a:p>
            <a:pPr marL="342900" indent="-342900" eaLnBrk="0" fontAlgn="auto" hangingPunct="0">
              <a:spcBef>
                <a:spcPts val="0"/>
              </a:spcBef>
              <a:spcAft>
                <a:spcPct val="30000"/>
              </a:spcAft>
              <a:defRPr/>
            </a:pPr>
            <a:r>
              <a:rPr lang="en-US" b="1" dirty="0">
                <a:solidFill>
                  <a:schemeClr val="accent1">
                    <a:lumMod val="50000"/>
                  </a:schemeClr>
                </a:solidFill>
                <a:latin typeface="+mn-lt"/>
              </a:rPr>
              <a:t> 3</a:t>
            </a:r>
          </a:p>
          <a:p>
            <a:pPr marL="342900" indent="-342900" eaLnBrk="0" fontAlgn="auto" hangingPunct="0">
              <a:spcBef>
                <a:spcPts val="0"/>
              </a:spcBef>
              <a:spcAft>
                <a:spcPct val="30000"/>
              </a:spcAft>
              <a:defRPr/>
            </a:pPr>
            <a:r>
              <a:rPr lang="en-US" b="1" dirty="0">
                <a:solidFill>
                  <a:schemeClr val="accent1">
                    <a:lumMod val="50000"/>
                  </a:schemeClr>
                </a:solidFill>
                <a:latin typeface="+mn-lt"/>
              </a:rPr>
              <a:t> 2</a:t>
            </a:r>
          </a:p>
          <a:p>
            <a:pPr marL="342900" indent="-342900" eaLnBrk="0" fontAlgn="auto" hangingPunct="0">
              <a:spcBef>
                <a:spcPts val="0"/>
              </a:spcBef>
              <a:spcAft>
                <a:spcPct val="30000"/>
              </a:spcAft>
              <a:defRPr/>
            </a:pPr>
            <a:r>
              <a:rPr lang="en-US" b="1" dirty="0">
                <a:solidFill>
                  <a:schemeClr val="accent1">
                    <a:lumMod val="50000"/>
                  </a:schemeClr>
                </a:solidFill>
                <a:latin typeface="+mn-lt"/>
              </a:rPr>
              <a:t> 1</a:t>
            </a:r>
          </a:p>
          <a:p>
            <a:pPr marL="342900" indent="-342900" eaLnBrk="0" fontAlgn="auto" hangingPunct="0">
              <a:spcBef>
                <a:spcPts val="0"/>
              </a:spcBef>
              <a:spcAft>
                <a:spcPct val="30000"/>
              </a:spcAft>
              <a:defRPr/>
            </a:pPr>
            <a:r>
              <a:rPr lang="en-US" b="1" dirty="0">
                <a:solidFill>
                  <a:schemeClr val="accent1">
                    <a:lumMod val="50000"/>
                  </a:schemeClr>
                </a:solidFill>
                <a:latin typeface="+mn-lt"/>
              </a:rPr>
              <a:t> 0</a:t>
            </a:r>
          </a:p>
        </p:txBody>
      </p:sp>
      <p:sp>
        <p:nvSpPr>
          <p:cNvPr id="28678" name="Rectangle 7"/>
          <p:cNvSpPr>
            <a:spLocks noChangeArrowheads="1"/>
          </p:cNvSpPr>
          <p:nvPr/>
        </p:nvSpPr>
        <p:spPr bwMode="auto">
          <a:xfrm>
            <a:off x="1465263" y="5240338"/>
            <a:ext cx="6335712" cy="242887"/>
          </a:xfrm>
          <a:prstGeom prst="rect">
            <a:avLst/>
          </a:prstGeom>
          <a:noFill/>
          <a:ln w="9525">
            <a:noFill/>
            <a:miter lim="800000"/>
            <a:headEnd/>
            <a:tailEnd/>
          </a:ln>
        </p:spPr>
        <p:txBody>
          <a:bodyPr wrap="none" lIns="47622" tIns="19050" rIns="47622" bIns="19050">
            <a:spAutoFit/>
          </a:bodyPr>
          <a:lstStyle/>
          <a:p>
            <a:pPr eaLnBrk="0" hangingPunct="0">
              <a:lnSpc>
                <a:spcPct val="96000"/>
              </a:lnSpc>
            </a:pPr>
            <a:r>
              <a:rPr lang="en-US" sz="1400" b="1">
                <a:solidFill>
                  <a:srgbClr val="663300"/>
                </a:solidFill>
              </a:rPr>
              <a:t>Reliability        Responsiveness      Assurance        Empathy         Tangibles</a:t>
            </a:r>
          </a:p>
        </p:txBody>
      </p:sp>
      <p:sp>
        <p:nvSpPr>
          <p:cNvPr id="28679" name="Line 8"/>
          <p:cNvSpPr>
            <a:spLocks noChangeShapeType="1"/>
          </p:cNvSpPr>
          <p:nvPr/>
        </p:nvSpPr>
        <p:spPr bwMode="auto">
          <a:xfrm>
            <a:off x="1409700" y="3776663"/>
            <a:ext cx="6727825" cy="1587"/>
          </a:xfrm>
          <a:prstGeom prst="line">
            <a:avLst/>
          </a:prstGeom>
          <a:noFill/>
          <a:ln w="12700">
            <a:solidFill>
              <a:schemeClr val="folHlink"/>
            </a:solidFill>
            <a:round/>
            <a:headEnd/>
            <a:tailEnd/>
          </a:ln>
        </p:spPr>
        <p:txBody>
          <a:bodyPr wrap="none" anchor="ctr"/>
          <a:lstStyle/>
          <a:p>
            <a:endParaRPr lang="en-US"/>
          </a:p>
        </p:txBody>
      </p:sp>
      <p:sp>
        <p:nvSpPr>
          <p:cNvPr id="28680" name="Line 9"/>
          <p:cNvSpPr>
            <a:spLocks noChangeShapeType="1"/>
          </p:cNvSpPr>
          <p:nvPr/>
        </p:nvSpPr>
        <p:spPr bwMode="auto">
          <a:xfrm>
            <a:off x="1392238" y="3402013"/>
            <a:ext cx="6726237" cy="1587"/>
          </a:xfrm>
          <a:prstGeom prst="line">
            <a:avLst/>
          </a:prstGeom>
          <a:noFill/>
          <a:ln w="12700">
            <a:solidFill>
              <a:schemeClr val="folHlink"/>
            </a:solidFill>
            <a:round/>
            <a:headEnd/>
            <a:tailEnd/>
          </a:ln>
        </p:spPr>
        <p:txBody>
          <a:bodyPr wrap="none" anchor="ctr"/>
          <a:lstStyle/>
          <a:p>
            <a:endParaRPr lang="en-US"/>
          </a:p>
        </p:txBody>
      </p:sp>
      <p:sp>
        <p:nvSpPr>
          <p:cNvPr id="28681" name="Line 10"/>
          <p:cNvSpPr>
            <a:spLocks noChangeShapeType="1"/>
          </p:cNvSpPr>
          <p:nvPr/>
        </p:nvSpPr>
        <p:spPr bwMode="auto">
          <a:xfrm>
            <a:off x="1387475" y="3036888"/>
            <a:ext cx="6726238" cy="1587"/>
          </a:xfrm>
          <a:prstGeom prst="line">
            <a:avLst/>
          </a:prstGeom>
          <a:noFill/>
          <a:ln w="12700">
            <a:solidFill>
              <a:schemeClr val="folHlink"/>
            </a:solidFill>
            <a:round/>
            <a:headEnd/>
            <a:tailEnd/>
          </a:ln>
        </p:spPr>
        <p:txBody>
          <a:bodyPr wrap="none" anchor="ctr"/>
          <a:lstStyle/>
          <a:p>
            <a:endParaRPr lang="en-US"/>
          </a:p>
        </p:txBody>
      </p:sp>
      <p:sp>
        <p:nvSpPr>
          <p:cNvPr id="28682" name="Line 11"/>
          <p:cNvSpPr>
            <a:spLocks noChangeShapeType="1"/>
          </p:cNvSpPr>
          <p:nvPr/>
        </p:nvSpPr>
        <p:spPr bwMode="auto">
          <a:xfrm>
            <a:off x="1387475" y="2711450"/>
            <a:ext cx="6726238" cy="1588"/>
          </a:xfrm>
          <a:prstGeom prst="line">
            <a:avLst/>
          </a:prstGeom>
          <a:noFill/>
          <a:ln w="12700">
            <a:solidFill>
              <a:schemeClr val="folHlink"/>
            </a:solidFill>
            <a:round/>
            <a:headEnd/>
            <a:tailEnd/>
          </a:ln>
        </p:spPr>
        <p:txBody>
          <a:bodyPr wrap="none" anchor="ctr"/>
          <a:lstStyle/>
          <a:p>
            <a:endParaRPr lang="en-US"/>
          </a:p>
        </p:txBody>
      </p:sp>
      <p:sp>
        <p:nvSpPr>
          <p:cNvPr id="28683" name="Line 12"/>
          <p:cNvSpPr>
            <a:spLocks noChangeShapeType="1"/>
          </p:cNvSpPr>
          <p:nvPr/>
        </p:nvSpPr>
        <p:spPr bwMode="auto">
          <a:xfrm>
            <a:off x="1411288" y="1941513"/>
            <a:ext cx="6726237" cy="1587"/>
          </a:xfrm>
          <a:prstGeom prst="line">
            <a:avLst/>
          </a:prstGeom>
          <a:noFill/>
          <a:ln w="12700">
            <a:solidFill>
              <a:schemeClr val="folHlink"/>
            </a:solidFill>
            <a:round/>
            <a:headEnd/>
            <a:tailEnd/>
          </a:ln>
        </p:spPr>
        <p:txBody>
          <a:bodyPr wrap="none" anchor="ctr"/>
          <a:lstStyle/>
          <a:p>
            <a:endParaRPr lang="en-US"/>
          </a:p>
        </p:txBody>
      </p:sp>
      <p:sp>
        <p:nvSpPr>
          <p:cNvPr id="28684" name="Rectangle 13"/>
          <p:cNvSpPr>
            <a:spLocks noChangeArrowheads="1"/>
          </p:cNvSpPr>
          <p:nvPr/>
        </p:nvSpPr>
        <p:spPr bwMode="auto">
          <a:xfrm>
            <a:off x="3322638" y="2794000"/>
            <a:ext cx="274637" cy="312738"/>
          </a:xfrm>
          <a:prstGeom prst="rect">
            <a:avLst/>
          </a:prstGeom>
          <a:noFill/>
          <a:ln w="9525">
            <a:noFill/>
            <a:miter lim="800000"/>
            <a:headEnd/>
            <a:tailEnd/>
          </a:ln>
        </p:spPr>
        <p:txBody>
          <a:bodyPr wrap="none" lIns="47622" tIns="19050" rIns="47622" bIns="19050">
            <a:spAutoFit/>
          </a:bodyPr>
          <a:lstStyle/>
          <a:p>
            <a:pPr eaLnBrk="0" hangingPunct="0"/>
            <a:r>
              <a:rPr lang="en-US" b="1"/>
              <a:t>O</a:t>
            </a:r>
          </a:p>
        </p:txBody>
      </p:sp>
      <p:sp>
        <p:nvSpPr>
          <p:cNvPr id="28685" name="Rectangle 14"/>
          <p:cNvSpPr>
            <a:spLocks noChangeArrowheads="1"/>
          </p:cNvSpPr>
          <p:nvPr/>
        </p:nvSpPr>
        <p:spPr bwMode="auto">
          <a:xfrm>
            <a:off x="1712913" y="2708275"/>
            <a:ext cx="273050" cy="312738"/>
          </a:xfrm>
          <a:prstGeom prst="rect">
            <a:avLst/>
          </a:prstGeom>
          <a:noFill/>
          <a:ln w="9525">
            <a:noFill/>
            <a:miter lim="800000"/>
            <a:headEnd/>
            <a:tailEnd/>
          </a:ln>
        </p:spPr>
        <p:txBody>
          <a:bodyPr wrap="none" lIns="47622" tIns="19050" rIns="47622" bIns="19050">
            <a:spAutoFit/>
          </a:bodyPr>
          <a:lstStyle/>
          <a:p>
            <a:pPr eaLnBrk="0" hangingPunct="0"/>
            <a:r>
              <a:rPr lang="en-US" b="1"/>
              <a:t>O</a:t>
            </a:r>
          </a:p>
        </p:txBody>
      </p:sp>
      <p:sp>
        <p:nvSpPr>
          <p:cNvPr id="160783" name="Rectangle 15"/>
          <p:cNvSpPr>
            <a:spLocks noChangeArrowheads="1"/>
          </p:cNvSpPr>
          <p:nvPr/>
        </p:nvSpPr>
        <p:spPr bwMode="auto">
          <a:xfrm>
            <a:off x="3219450" y="5653088"/>
            <a:ext cx="5772150" cy="282575"/>
          </a:xfrm>
          <a:prstGeom prst="rect">
            <a:avLst/>
          </a:prstGeom>
          <a:noFill/>
          <a:ln>
            <a:noFill/>
          </a:ln>
          <a:effectLst/>
          <a:extLst/>
        </p:spPr>
        <p:txBody>
          <a:bodyPr lIns="47622" tIns="19050" rIns="47622" bIns="19050">
            <a:spAutoFit/>
          </a:bodyPr>
          <a:lstStyle/>
          <a:p>
            <a:pPr eaLnBrk="0" fontAlgn="auto" hangingPunct="0">
              <a:spcBef>
                <a:spcPts val="0"/>
              </a:spcBef>
              <a:spcAft>
                <a:spcPts val="0"/>
              </a:spcAft>
              <a:defRPr/>
            </a:pPr>
            <a:r>
              <a:rPr lang="en-US" sz="1600" b="1" dirty="0">
                <a:solidFill>
                  <a:schemeClr val="accent1">
                    <a:lumMod val="50000"/>
                  </a:schemeClr>
                </a:solidFill>
                <a:latin typeface="+mn-lt"/>
              </a:rPr>
              <a:t>     = Zone of Tolerance           = Service Quality Perception</a:t>
            </a:r>
          </a:p>
        </p:txBody>
      </p:sp>
      <p:sp>
        <p:nvSpPr>
          <p:cNvPr id="28687" name="Rectangle 16"/>
          <p:cNvSpPr>
            <a:spLocks noChangeArrowheads="1"/>
          </p:cNvSpPr>
          <p:nvPr/>
        </p:nvSpPr>
        <p:spPr bwMode="auto">
          <a:xfrm>
            <a:off x="5867400" y="5638800"/>
            <a:ext cx="273050" cy="312738"/>
          </a:xfrm>
          <a:prstGeom prst="rect">
            <a:avLst/>
          </a:prstGeom>
          <a:noFill/>
          <a:ln w="9525">
            <a:noFill/>
            <a:miter lim="800000"/>
            <a:headEnd/>
            <a:tailEnd/>
          </a:ln>
        </p:spPr>
        <p:txBody>
          <a:bodyPr wrap="none" lIns="47622" tIns="19050" rIns="47622" bIns="19050">
            <a:spAutoFit/>
          </a:bodyPr>
          <a:lstStyle/>
          <a:p>
            <a:pPr eaLnBrk="0" hangingPunct="0"/>
            <a:r>
              <a:rPr lang="en-US" b="1"/>
              <a:t>O</a:t>
            </a:r>
          </a:p>
        </p:txBody>
      </p:sp>
      <p:sp>
        <p:nvSpPr>
          <p:cNvPr id="160785" name="Rectangle 17"/>
          <p:cNvSpPr>
            <a:spLocks noChangeArrowheads="1"/>
          </p:cNvSpPr>
          <p:nvPr/>
        </p:nvSpPr>
        <p:spPr bwMode="auto">
          <a:xfrm>
            <a:off x="3263900" y="5641975"/>
            <a:ext cx="212725" cy="257175"/>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w="12700">
            <a:solidFill>
              <a:schemeClr val="tx1"/>
            </a:solidFill>
            <a:miter lim="800000"/>
            <a:headEnd/>
            <a:tailEnd/>
          </a:ln>
          <a:effectLst/>
          <a:extLst/>
        </p:spPr>
        <p:txBody>
          <a:bodyPr wrap="none" anchor="ctr"/>
          <a:lstStyle/>
          <a:p>
            <a:pPr fontAlgn="auto">
              <a:spcBef>
                <a:spcPts val="0"/>
              </a:spcBef>
              <a:spcAft>
                <a:spcPts val="0"/>
              </a:spcAft>
              <a:defRPr/>
            </a:pPr>
            <a:endParaRPr lang="en-US">
              <a:latin typeface="+mn-lt"/>
            </a:endParaRPr>
          </a:p>
        </p:txBody>
      </p:sp>
      <p:sp>
        <p:nvSpPr>
          <p:cNvPr id="28689" name="Line 18"/>
          <p:cNvSpPr>
            <a:spLocks noChangeShapeType="1"/>
          </p:cNvSpPr>
          <p:nvPr/>
        </p:nvSpPr>
        <p:spPr bwMode="auto">
          <a:xfrm>
            <a:off x="1395413" y="4113213"/>
            <a:ext cx="6726237" cy="1587"/>
          </a:xfrm>
          <a:prstGeom prst="line">
            <a:avLst/>
          </a:prstGeom>
          <a:noFill/>
          <a:ln w="12700">
            <a:solidFill>
              <a:schemeClr val="folHlink"/>
            </a:solidFill>
            <a:round/>
            <a:headEnd/>
            <a:tailEnd/>
          </a:ln>
        </p:spPr>
        <p:txBody>
          <a:bodyPr wrap="none" anchor="ctr"/>
          <a:lstStyle/>
          <a:p>
            <a:endParaRPr lang="en-US"/>
          </a:p>
        </p:txBody>
      </p:sp>
      <p:sp>
        <p:nvSpPr>
          <p:cNvPr id="28690" name="Line 19"/>
          <p:cNvSpPr>
            <a:spLocks noChangeShapeType="1"/>
          </p:cNvSpPr>
          <p:nvPr/>
        </p:nvSpPr>
        <p:spPr bwMode="auto">
          <a:xfrm>
            <a:off x="1422400" y="2351088"/>
            <a:ext cx="6724650" cy="1587"/>
          </a:xfrm>
          <a:prstGeom prst="line">
            <a:avLst/>
          </a:prstGeom>
          <a:noFill/>
          <a:ln w="12700">
            <a:solidFill>
              <a:schemeClr val="folHlink"/>
            </a:solidFill>
            <a:round/>
            <a:headEnd/>
            <a:tailEnd/>
          </a:ln>
        </p:spPr>
        <p:txBody>
          <a:bodyPr wrap="none" anchor="ctr"/>
          <a:lstStyle/>
          <a:p>
            <a:endParaRPr lang="en-US"/>
          </a:p>
        </p:txBody>
      </p:sp>
      <p:sp>
        <p:nvSpPr>
          <p:cNvPr id="28691" name="Line 20"/>
          <p:cNvSpPr>
            <a:spLocks noChangeShapeType="1"/>
          </p:cNvSpPr>
          <p:nvPr/>
        </p:nvSpPr>
        <p:spPr bwMode="auto">
          <a:xfrm>
            <a:off x="1406525" y="4471988"/>
            <a:ext cx="6726238" cy="1587"/>
          </a:xfrm>
          <a:prstGeom prst="line">
            <a:avLst/>
          </a:prstGeom>
          <a:noFill/>
          <a:ln w="12700">
            <a:solidFill>
              <a:schemeClr val="folHlink"/>
            </a:solidFill>
            <a:round/>
            <a:headEnd/>
            <a:tailEnd/>
          </a:ln>
        </p:spPr>
        <p:txBody>
          <a:bodyPr wrap="none" anchor="ctr"/>
          <a:lstStyle/>
          <a:p>
            <a:endParaRPr lang="en-US"/>
          </a:p>
        </p:txBody>
      </p:sp>
      <p:sp>
        <p:nvSpPr>
          <p:cNvPr id="28692" name="Line 21"/>
          <p:cNvSpPr>
            <a:spLocks noChangeShapeType="1"/>
          </p:cNvSpPr>
          <p:nvPr/>
        </p:nvSpPr>
        <p:spPr bwMode="auto">
          <a:xfrm>
            <a:off x="1408113" y="4822825"/>
            <a:ext cx="6726237" cy="1588"/>
          </a:xfrm>
          <a:prstGeom prst="line">
            <a:avLst/>
          </a:prstGeom>
          <a:noFill/>
          <a:ln w="12700">
            <a:solidFill>
              <a:schemeClr val="folHlink"/>
            </a:solidFill>
            <a:round/>
            <a:headEnd/>
            <a:tailEnd/>
          </a:ln>
        </p:spPr>
        <p:txBody>
          <a:bodyPr wrap="none" anchor="ctr"/>
          <a:lstStyle/>
          <a:p>
            <a:endParaRPr lang="en-US"/>
          </a:p>
        </p:txBody>
      </p:sp>
      <p:sp>
        <p:nvSpPr>
          <p:cNvPr id="160790" name="Rectangle 22"/>
          <p:cNvSpPr>
            <a:spLocks noChangeArrowheads="1"/>
          </p:cNvSpPr>
          <p:nvPr/>
        </p:nvSpPr>
        <p:spPr bwMode="auto">
          <a:xfrm>
            <a:off x="1638300" y="2244725"/>
            <a:ext cx="371475" cy="415925"/>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w="12700">
            <a:solidFill>
              <a:schemeClr val="tx1"/>
            </a:solidFill>
            <a:miter lim="800000"/>
            <a:headEnd/>
            <a:tailEnd/>
          </a:ln>
          <a:effectLst/>
          <a:extLst/>
        </p:spPr>
        <p:txBody>
          <a:bodyPr wrap="none" anchor="ctr"/>
          <a:lstStyle/>
          <a:p>
            <a:pPr fontAlgn="auto">
              <a:spcBef>
                <a:spcPts val="0"/>
              </a:spcBef>
              <a:spcAft>
                <a:spcPts val="0"/>
              </a:spcAft>
              <a:defRPr/>
            </a:pPr>
            <a:endParaRPr lang="en-US">
              <a:latin typeface="+mn-lt"/>
            </a:endParaRPr>
          </a:p>
        </p:txBody>
      </p:sp>
      <p:sp>
        <p:nvSpPr>
          <p:cNvPr id="160791" name="Rectangle 23"/>
          <p:cNvSpPr>
            <a:spLocks noChangeArrowheads="1"/>
          </p:cNvSpPr>
          <p:nvPr/>
        </p:nvSpPr>
        <p:spPr bwMode="auto">
          <a:xfrm>
            <a:off x="3259138" y="2303463"/>
            <a:ext cx="387350" cy="509587"/>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w="12700">
            <a:solidFill>
              <a:schemeClr val="tx1"/>
            </a:solidFill>
            <a:miter lim="800000"/>
            <a:headEnd/>
            <a:tailEnd/>
          </a:ln>
          <a:effectLst/>
          <a:extLst/>
        </p:spPr>
        <p:txBody>
          <a:bodyPr wrap="none" anchor="ctr"/>
          <a:lstStyle/>
          <a:p>
            <a:pPr fontAlgn="auto">
              <a:spcBef>
                <a:spcPts val="0"/>
              </a:spcBef>
              <a:spcAft>
                <a:spcPts val="0"/>
              </a:spcAft>
              <a:defRPr/>
            </a:pPr>
            <a:endParaRPr lang="en-US">
              <a:latin typeface="+mn-lt"/>
            </a:endParaRPr>
          </a:p>
        </p:txBody>
      </p:sp>
      <p:sp>
        <p:nvSpPr>
          <p:cNvPr id="160792" name="Rectangle 24"/>
          <p:cNvSpPr>
            <a:spLocks noChangeArrowheads="1"/>
          </p:cNvSpPr>
          <p:nvPr/>
        </p:nvSpPr>
        <p:spPr bwMode="auto">
          <a:xfrm>
            <a:off x="4670425" y="2311400"/>
            <a:ext cx="379413" cy="423863"/>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w="12700">
            <a:solidFill>
              <a:schemeClr val="tx1"/>
            </a:solidFill>
            <a:miter lim="800000"/>
            <a:headEnd/>
            <a:tailEnd/>
          </a:ln>
          <a:effectLst/>
          <a:extLst/>
        </p:spPr>
        <p:txBody>
          <a:bodyPr wrap="none" anchor="ctr"/>
          <a:lstStyle/>
          <a:p>
            <a:pPr fontAlgn="auto">
              <a:spcBef>
                <a:spcPts val="0"/>
              </a:spcBef>
              <a:spcAft>
                <a:spcPts val="0"/>
              </a:spcAft>
              <a:defRPr/>
            </a:pPr>
            <a:endParaRPr lang="en-US">
              <a:latin typeface="+mn-lt"/>
            </a:endParaRPr>
          </a:p>
        </p:txBody>
      </p:sp>
      <p:sp>
        <p:nvSpPr>
          <p:cNvPr id="160793" name="Rectangle 25"/>
          <p:cNvSpPr>
            <a:spLocks noChangeArrowheads="1"/>
          </p:cNvSpPr>
          <p:nvPr/>
        </p:nvSpPr>
        <p:spPr bwMode="auto">
          <a:xfrm>
            <a:off x="5942013" y="2405063"/>
            <a:ext cx="363537" cy="487362"/>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w="12700">
            <a:solidFill>
              <a:schemeClr val="tx1"/>
            </a:solidFill>
            <a:miter lim="800000"/>
            <a:headEnd/>
            <a:tailEnd/>
          </a:ln>
          <a:effectLst/>
          <a:extLst/>
        </p:spPr>
        <p:txBody>
          <a:bodyPr wrap="none" anchor="ctr"/>
          <a:lstStyle/>
          <a:p>
            <a:pPr fontAlgn="auto">
              <a:spcBef>
                <a:spcPts val="0"/>
              </a:spcBef>
              <a:spcAft>
                <a:spcPts val="0"/>
              </a:spcAft>
              <a:defRPr/>
            </a:pPr>
            <a:endParaRPr lang="en-US">
              <a:latin typeface="+mn-lt"/>
            </a:endParaRPr>
          </a:p>
        </p:txBody>
      </p:sp>
      <p:sp>
        <p:nvSpPr>
          <p:cNvPr id="160794" name="Rectangle 26"/>
          <p:cNvSpPr>
            <a:spLocks noChangeArrowheads="1"/>
          </p:cNvSpPr>
          <p:nvPr/>
        </p:nvSpPr>
        <p:spPr bwMode="auto">
          <a:xfrm>
            <a:off x="7126288" y="2501900"/>
            <a:ext cx="387350" cy="36830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w="12700">
            <a:solidFill>
              <a:schemeClr val="tx1"/>
            </a:solidFill>
            <a:miter lim="800000"/>
            <a:headEnd/>
            <a:tailEnd/>
          </a:ln>
          <a:effectLst/>
          <a:extLst/>
        </p:spPr>
        <p:txBody>
          <a:bodyPr wrap="none" anchor="ctr"/>
          <a:lstStyle/>
          <a:p>
            <a:pPr fontAlgn="auto">
              <a:spcBef>
                <a:spcPts val="0"/>
              </a:spcBef>
              <a:spcAft>
                <a:spcPts val="0"/>
              </a:spcAft>
              <a:defRPr/>
            </a:pPr>
            <a:endParaRPr lang="en-US">
              <a:latin typeface="+mn-lt"/>
            </a:endParaRPr>
          </a:p>
        </p:txBody>
      </p:sp>
      <p:sp>
        <p:nvSpPr>
          <p:cNvPr id="28698" name="Rectangle 27"/>
          <p:cNvSpPr>
            <a:spLocks noChangeArrowheads="1"/>
          </p:cNvSpPr>
          <p:nvPr/>
        </p:nvSpPr>
        <p:spPr bwMode="auto">
          <a:xfrm>
            <a:off x="7143750" y="2484438"/>
            <a:ext cx="273050" cy="312737"/>
          </a:xfrm>
          <a:prstGeom prst="rect">
            <a:avLst/>
          </a:prstGeom>
          <a:noFill/>
          <a:ln w="9525">
            <a:noFill/>
            <a:miter lim="800000"/>
            <a:headEnd/>
            <a:tailEnd/>
          </a:ln>
        </p:spPr>
        <p:txBody>
          <a:bodyPr wrap="none" lIns="47622" tIns="19050" rIns="47622" bIns="19050">
            <a:spAutoFit/>
          </a:bodyPr>
          <a:lstStyle/>
          <a:p>
            <a:pPr eaLnBrk="0" hangingPunct="0"/>
            <a:r>
              <a:rPr lang="en-US" b="1"/>
              <a:t>O</a:t>
            </a:r>
          </a:p>
        </p:txBody>
      </p:sp>
      <p:sp>
        <p:nvSpPr>
          <p:cNvPr id="28699" name="Rectangle 28"/>
          <p:cNvSpPr>
            <a:spLocks noChangeArrowheads="1"/>
          </p:cNvSpPr>
          <p:nvPr/>
        </p:nvSpPr>
        <p:spPr bwMode="auto">
          <a:xfrm>
            <a:off x="5994400" y="2813050"/>
            <a:ext cx="273050" cy="314325"/>
          </a:xfrm>
          <a:prstGeom prst="rect">
            <a:avLst/>
          </a:prstGeom>
          <a:noFill/>
          <a:ln w="9525">
            <a:noFill/>
            <a:miter lim="800000"/>
            <a:headEnd/>
            <a:tailEnd/>
          </a:ln>
        </p:spPr>
        <p:txBody>
          <a:bodyPr wrap="none" lIns="47622" tIns="19050" rIns="47622" bIns="19050">
            <a:spAutoFit/>
          </a:bodyPr>
          <a:lstStyle/>
          <a:p>
            <a:pPr eaLnBrk="0" hangingPunct="0"/>
            <a:r>
              <a:rPr lang="en-US" b="1"/>
              <a:t>O</a:t>
            </a:r>
          </a:p>
        </p:txBody>
      </p:sp>
      <p:sp>
        <p:nvSpPr>
          <p:cNvPr id="28700" name="Rectangle 29"/>
          <p:cNvSpPr>
            <a:spLocks noChangeArrowheads="1"/>
          </p:cNvSpPr>
          <p:nvPr/>
        </p:nvSpPr>
        <p:spPr bwMode="auto">
          <a:xfrm>
            <a:off x="4730750" y="2654300"/>
            <a:ext cx="273050" cy="312738"/>
          </a:xfrm>
          <a:prstGeom prst="rect">
            <a:avLst/>
          </a:prstGeom>
          <a:noFill/>
          <a:ln w="9525">
            <a:noFill/>
            <a:miter lim="800000"/>
            <a:headEnd/>
            <a:tailEnd/>
          </a:ln>
        </p:spPr>
        <p:txBody>
          <a:bodyPr wrap="none" lIns="47622" tIns="19050" rIns="47622" bIns="19050">
            <a:spAutoFit/>
          </a:bodyPr>
          <a:lstStyle/>
          <a:p>
            <a:pPr eaLnBrk="0" hangingPunct="0"/>
            <a:r>
              <a:rPr lang="en-US" b="1"/>
              <a:t>O</a:t>
            </a:r>
          </a:p>
        </p:txBody>
      </p:sp>
      <p:sp>
        <p:nvSpPr>
          <p:cNvPr id="28701" name="Rectangle 33"/>
          <p:cNvSpPr>
            <a:spLocks noGrp="1" noChangeArrowheads="1"/>
          </p:cNvSpPr>
          <p:nvPr>
            <p:ph type="title"/>
          </p:nvPr>
        </p:nvSpPr>
        <p:spPr/>
        <p:txBody>
          <a:bodyPr/>
          <a:lstStyle/>
          <a:p>
            <a:r>
              <a:rPr lang="en-US" sz="3200" smtClean="0"/>
              <a:t>Figure 5.2: Service Quality Perceptions </a:t>
            </a:r>
            <a:br>
              <a:rPr lang="en-US" sz="3200" smtClean="0"/>
            </a:br>
            <a:r>
              <a:rPr lang="en-US" sz="3200" smtClean="0"/>
              <a:t>Relative to Zones of Tolerance by Dimensions</a:t>
            </a:r>
          </a:p>
        </p:txBody>
      </p:sp>
      <p:sp>
        <p:nvSpPr>
          <p:cNvPr id="28703"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12B02B34-F5B3-4051-A88E-1CB3C7BD3B1B}" type="slidenum">
              <a:rPr lang="en-US" sz="1000">
                <a:solidFill>
                  <a:srgbClr val="51253A"/>
                </a:solidFill>
                <a:latin typeface="Times New Roman" pitchFamily="18" charset="0"/>
              </a:rPr>
              <a:pPr algn="r"/>
              <a:t>29</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1219200" y="0"/>
            <a:ext cx="7162800" cy="1143000"/>
          </a:xfrm>
          <a:prstGeom prst="rect">
            <a:avLst/>
          </a:prstGeom>
          <a:noFill/>
          <a:ln w="9525">
            <a:noFill/>
            <a:miter lim="800000"/>
            <a:headEnd/>
            <a:tailEnd/>
          </a:ln>
        </p:spPr>
        <p:txBody>
          <a:bodyPr wrap="none" anchor="ctr"/>
          <a:lstStyle/>
          <a:p>
            <a:endParaRPr lang="en-US"/>
          </a:p>
        </p:txBody>
      </p:sp>
      <p:sp>
        <p:nvSpPr>
          <p:cNvPr id="16386" name="Line 3"/>
          <p:cNvSpPr>
            <a:spLocks noChangeShapeType="1"/>
          </p:cNvSpPr>
          <p:nvPr/>
        </p:nvSpPr>
        <p:spPr bwMode="auto">
          <a:xfrm>
            <a:off x="919163" y="3932238"/>
            <a:ext cx="7459662" cy="0"/>
          </a:xfrm>
          <a:prstGeom prst="line">
            <a:avLst/>
          </a:prstGeom>
          <a:noFill/>
          <a:ln w="12700">
            <a:solidFill>
              <a:schemeClr val="tx1"/>
            </a:solidFill>
            <a:round/>
            <a:headEnd/>
            <a:tailEnd/>
          </a:ln>
        </p:spPr>
        <p:txBody>
          <a:bodyPr wrap="none" anchor="ctr"/>
          <a:lstStyle/>
          <a:p>
            <a:endParaRPr lang="en-US"/>
          </a:p>
        </p:txBody>
      </p:sp>
      <p:sp>
        <p:nvSpPr>
          <p:cNvPr id="152581" name="Rectangle 5"/>
          <p:cNvSpPr>
            <a:spLocks noChangeArrowheads="1"/>
          </p:cNvSpPr>
          <p:nvPr/>
        </p:nvSpPr>
        <p:spPr bwMode="auto">
          <a:xfrm>
            <a:off x="4538663" y="4903788"/>
            <a:ext cx="1857375" cy="1144587"/>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w="50800">
            <a:solidFill>
              <a:schemeClr val="tx1"/>
            </a:solidFill>
            <a:miter lim="800000"/>
            <a:headEnd/>
            <a:tailEnd/>
          </a:ln>
          <a:effectLst/>
          <a:extLst/>
        </p:spPr>
        <p:txBody>
          <a:bodyPr lIns="90484" tIns="44448" rIns="90484" bIns="44448"/>
          <a:lstStyle/>
          <a:p>
            <a:pPr eaLnBrk="0" hangingPunct="0">
              <a:lnSpc>
                <a:spcPct val="85000"/>
              </a:lnSpc>
              <a:spcAft>
                <a:spcPct val="43000"/>
              </a:spcAft>
            </a:pPr>
            <a:r>
              <a:rPr lang="en-US" b="1"/>
              <a:t>Company Perceptions of Customer Expectations</a:t>
            </a:r>
          </a:p>
        </p:txBody>
      </p:sp>
      <p:sp>
        <p:nvSpPr>
          <p:cNvPr id="152582" name="Rectangle 6"/>
          <p:cNvSpPr>
            <a:spLocks noChangeArrowheads="1"/>
          </p:cNvSpPr>
          <p:nvPr/>
        </p:nvSpPr>
        <p:spPr bwMode="auto">
          <a:xfrm>
            <a:off x="4533900" y="2147888"/>
            <a:ext cx="1693863" cy="5715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w="50800">
            <a:solidFill>
              <a:schemeClr val="tx1"/>
            </a:solidFill>
            <a:miter lim="800000"/>
            <a:headEnd/>
            <a:tailEnd/>
          </a:ln>
          <a:effectLst/>
          <a:extLst/>
        </p:spPr>
        <p:txBody>
          <a:bodyPr lIns="47622" tIns="19050" rIns="47622" bIns="19050">
            <a:spAutoFit/>
          </a:bodyPr>
          <a:lstStyle/>
          <a:p>
            <a:pPr marL="9525" indent="-9525" eaLnBrk="0" hangingPunct="0">
              <a:lnSpc>
                <a:spcPct val="88000"/>
              </a:lnSpc>
              <a:spcAft>
                <a:spcPct val="44000"/>
              </a:spcAft>
            </a:pPr>
            <a:r>
              <a:rPr lang="en-US" b="1"/>
              <a:t>Expected Service</a:t>
            </a:r>
          </a:p>
        </p:txBody>
      </p:sp>
      <p:sp>
        <p:nvSpPr>
          <p:cNvPr id="16390" name="Rectangle 7"/>
          <p:cNvSpPr>
            <a:spLocks noChangeArrowheads="1"/>
          </p:cNvSpPr>
          <p:nvPr/>
        </p:nvSpPr>
        <p:spPr bwMode="auto">
          <a:xfrm>
            <a:off x="1066800" y="1890713"/>
            <a:ext cx="1403350" cy="312737"/>
          </a:xfrm>
          <a:prstGeom prst="rect">
            <a:avLst/>
          </a:prstGeom>
          <a:noFill/>
          <a:ln w="9525">
            <a:noFill/>
            <a:miter lim="800000"/>
            <a:headEnd/>
            <a:tailEnd/>
          </a:ln>
        </p:spPr>
        <p:txBody>
          <a:bodyPr wrap="none" lIns="47622" tIns="19050" rIns="47622" bIns="19050">
            <a:spAutoFit/>
          </a:bodyPr>
          <a:lstStyle/>
          <a:p>
            <a:pPr eaLnBrk="0" hangingPunct="0"/>
            <a:r>
              <a:rPr lang="en-US" b="1">
                <a:solidFill>
                  <a:srgbClr val="663300"/>
                </a:solidFill>
              </a:rPr>
              <a:t>CUSTOMER</a:t>
            </a:r>
          </a:p>
        </p:txBody>
      </p:sp>
      <p:sp>
        <p:nvSpPr>
          <p:cNvPr id="16391" name="Rectangle 8"/>
          <p:cNvSpPr>
            <a:spLocks noChangeArrowheads="1"/>
          </p:cNvSpPr>
          <p:nvPr/>
        </p:nvSpPr>
        <p:spPr bwMode="auto">
          <a:xfrm>
            <a:off x="1066800" y="4419600"/>
            <a:ext cx="1263650" cy="314325"/>
          </a:xfrm>
          <a:prstGeom prst="rect">
            <a:avLst/>
          </a:prstGeom>
          <a:noFill/>
          <a:ln w="9525">
            <a:noFill/>
            <a:miter lim="800000"/>
            <a:headEnd/>
            <a:tailEnd/>
          </a:ln>
        </p:spPr>
        <p:txBody>
          <a:bodyPr wrap="none" lIns="47622" tIns="19050" rIns="47622" bIns="19050">
            <a:spAutoFit/>
          </a:bodyPr>
          <a:lstStyle/>
          <a:p>
            <a:pPr eaLnBrk="0" hangingPunct="0"/>
            <a:r>
              <a:rPr lang="en-US" b="1">
                <a:solidFill>
                  <a:srgbClr val="663300"/>
                </a:solidFill>
              </a:rPr>
              <a:t>COMPANY</a:t>
            </a:r>
          </a:p>
        </p:txBody>
      </p:sp>
      <p:sp>
        <p:nvSpPr>
          <p:cNvPr id="16392" name="Line 9"/>
          <p:cNvSpPr>
            <a:spLocks noChangeShapeType="1"/>
          </p:cNvSpPr>
          <p:nvPr/>
        </p:nvSpPr>
        <p:spPr bwMode="auto">
          <a:xfrm flipH="1">
            <a:off x="3043238" y="2632075"/>
            <a:ext cx="4762" cy="2808288"/>
          </a:xfrm>
          <a:prstGeom prst="line">
            <a:avLst/>
          </a:prstGeom>
          <a:noFill/>
          <a:ln w="25400">
            <a:solidFill>
              <a:schemeClr val="tx1"/>
            </a:solidFill>
            <a:round/>
            <a:headEnd/>
            <a:tailEnd/>
          </a:ln>
        </p:spPr>
        <p:txBody>
          <a:bodyPr wrap="none" anchor="ctr"/>
          <a:lstStyle/>
          <a:p>
            <a:endParaRPr lang="en-US"/>
          </a:p>
        </p:txBody>
      </p:sp>
      <p:sp>
        <p:nvSpPr>
          <p:cNvPr id="16393" name="Line 10"/>
          <p:cNvSpPr>
            <a:spLocks noChangeShapeType="1"/>
          </p:cNvSpPr>
          <p:nvPr/>
        </p:nvSpPr>
        <p:spPr bwMode="auto">
          <a:xfrm>
            <a:off x="3036888" y="5430838"/>
            <a:ext cx="1454150" cy="0"/>
          </a:xfrm>
          <a:prstGeom prst="line">
            <a:avLst/>
          </a:prstGeom>
          <a:noFill/>
          <a:ln w="25400">
            <a:solidFill>
              <a:schemeClr val="tx1"/>
            </a:solidFill>
            <a:round/>
            <a:headEnd/>
            <a:tailEnd type="triangle" w="med" len="med"/>
          </a:ln>
        </p:spPr>
        <p:txBody>
          <a:bodyPr wrap="none" anchor="ctr"/>
          <a:lstStyle/>
          <a:p>
            <a:endParaRPr lang="en-US"/>
          </a:p>
        </p:txBody>
      </p:sp>
      <p:sp>
        <p:nvSpPr>
          <p:cNvPr id="16394" name="Line 11"/>
          <p:cNvSpPr>
            <a:spLocks noChangeShapeType="1"/>
          </p:cNvSpPr>
          <p:nvPr/>
        </p:nvSpPr>
        <p:spPr bwMode="auto">
          <a:xfrm>
            <a:off x="3054350" y="2647950"/>
            <a:ext cx="1435100" cy="0"/>
          </a:xfrm>
          <a:prstGeom prst="line">
            <a:avLst/>
          </a:prstGeom>
          <a:noFill/>
          <a:ln w="25400">
            <a:solidFill>
              <a:schemeClr val="tx1"/>
            </a:solidFill>
            <a:round/>
            <a:headEnd/>
            <a:tailEnd type="triangle" w="med" len="med"/>
          </a:ln>
        </p:spPr>
        <p:txBody>
          <a:bodyPr wrap="none" anchor="ctr"/>
          <a:lstStyle/>
          <a:p>
            <a:endParaRPr lang="en-US"/>
          </a:p>
        </p:txBody>
      </p:sp>
      <p:sp>
        <p:nvSpPr>
          <p:cNvPr id="16396" name="Rectangle 14"/>
          <p:cNvSpPr>
            <a:spLocks noGrp="1" noChangeArrowheads="1"/>
          </p:cNvSpPr>
          <p:nvPr>
            <p:ph type="title"/>
          </p:nvPr>
        </p:nvSpPr>
        <p:spPr>
          <a:xfrm>
            <a:off x="533400" y="533400"/>
            <a:ext cx="8458200" cy="600076"/>
          </a:xfrm>
        </p:spPr>
        <p:txBody>
          <a:bodyPr/>
          <a:lstStyle/>
          <a:p>
            <a:r>
              <a:rPr lang="en-US" dirty="0" smtClean="0"/>
              <a:t/>
            </a:r>
            <a:br>
              <a:rPr lang="en-US" dirty="0" smtClean="0"/>
            </a:br>
            <a:r>
              <a:rPr lang="en-US" dirty="0" smtClean="0"/>
              <a:t>Provider Gap </a:t>
            </a:r>
            <a:r>
              <a:rPr lang="en-US" dirty="0"/>
              <a:t>1</a:t>
            </a:r>
            <a:r>
              <a:rPr lang="en-US" dirty="0" smtClean="0"/>
              <a:t>: The </a:t>
            </a:r>
            <a:r>
              <a:rPr lang="en-US" dirty="0"/>
              <a:t>Listening Gap</a:t>
            </a:r>
            <a:r>
              <a:rPr lang="en-US" sz="6000" dirty="0">
                <a:solidFill>
                  <a:schemeClr val="accent2">
                    <a:lumMod val="50000"/>
                  </a:schemeClr>
                </a:solidFill>
              </a:rPr>
              <a:t/>
            </a:r>
            <a:br>
              <a:rPr lang="en-US" sz="6000" dirty="0">
                <a:solidFill>
                  <a:schemeClr val="accent2">
                    <a:lumMod val="50000"/>
                  </a:schemeClr>
                </a:solidFill>
              </a:rPr>
            </a:br>
            <a:endParaRPr lang="en-US" dirty="0" smtClean="0"/>
          </a:p>
        </p:txBody>
      </p:sp>
      <p:sp>
        <p:nvSpPr>
          <p:cNvPr id="1639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C04C4856-CFE7-4D20-A97A-CDD12A730395}" type="slidenum">
              <a:rPr lang="en-US" sz="1000">
                <a:solidFill>
                  <a:srgbClr val="51253A"/>
                </a:solidFill>
                <a:latin typeface="Times New Roman" pitchFamily="18" charset="0"/>
              </a:rPr>
              <a:pPr algn="r"/>
              <a:t>3</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r>
              <a:rPr lang="en-US" dirty="0" smtClean="0"/>
              <a:t>Analyzing and Interpreting customer research findings</a:t>
            </a:r>
          </a:p>
        </p:txBody>
      </p:sp>
      <p:sp>
        <p:nvSpPr>
          <p:cNvPr id="26626" name="Rectangle 5"/>
          <p:cNvSpPr>
            <a:spLocks noGrp="1" noChangeArrowheads="1"/>
          </p:cNvSpPr>
          <p:nvPr>
            <p:ph type="body" idx="1"/>
          </p:nvPr>
        </p:nvSpPr>
        <p:spPr/>
        <p:txBody>
          <a:bodyPr/>
          <a:lstStyle/>
          <a:p>
            <a:pPr marL="0" indent="0" algn="just">
              <a:lnSpc>
                <a:spcPct val="80000"/>
              </a:lnSpc>
              <a:buNone/>
            </a:pPr>
            <a:r>
              <a:rPr lang="en-US" sz="2800" b="1" dirty="0" smtClean="0"/>
              <a:t>Importance performance matrix: </a:t>
            </a:r>
          </a:p>
          <a:p>
            <a:pPr algn="just">
              <a:lnSpc>
                <a:spcPct val="80000"/>
              </a:lnSpc>
            </a:pPr>
            <a:r>
              <a:rPr lang="en-US" sz="2800" dirty="0" smtClean="0"/>
              <a:t>This chart combines information about customer perceptions and importance ratings.</a:t>
            </a:r>
          </a:p>
          <a:p>
            <a:pPr algn="just">
              <a:lnSpc>
                <a:spcPct val="80000"/>
              </a:lnSpc>
            </a:pPr>
            <a:r>
              <a:rPr lang="en-US" sz="2800" dirty="0" smtClean="0"/>
              <a:t>The shading of the chart indicates the area of highest leverage for service quality improvements-where importance is high and performance is low.</a:t>
            </a:r>
          </a:p>
          <a:p>
            <a:pPr algn="just">
              <a:lnSpc>
                <a:spcPct val="80000"/>
              </a:lnSpc>
            </a:pPr>
            <a:r>
              <a:rPr lang="en-US" sz="2800" dirty="0" smtClean="0"/>
              <a:t>In this quadrant are the attributes that most need to be improved.</a:t>
            </a:r>
          </a:p>
          <a:p>
            <a:pPr algn="just">
              <a:lnSpc>
                <a:spcPct val="80000"/>
              </a:lnSpc>
            </a:pPr>
            <a:r>
              <a:rPr lang="en-US" sz="2800" dirty="0" smtClean="0"/>
              <a:t>The lower two quadrant the attributes that are less important , some of which performed well and others poorly</a:t>
            </a:r>
          </a:p>
        </p:txBody>
      </p:sp>
      <p:sp>
        <p:nvSpPr>
          <p:cNvPr id="266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408ECF4A-C7CD-4C98-8D91-528EB9B67B6F}" type="slidenum">
              <a:rPr lang="en-US" sz="1000">
                <a:solidFill>
                  <a:srgbClr val="51253A"/>
                </a:solidFill>
                <a:latin typeface="Times New Roman" pitchFamily="18" charset="0"/>
              </a:rPr>
              <a:pPr algn="r"/>
              <a:t>30</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821146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1447800" y="1981200"/>
            <a:ext cx="3276600" cy="2057400"/>
          </a:xfrm>
          <a:prstGeom prst="rect">
            <a:avLst/>
          </a:prstGeom>
          <a:solidFill>
            <a:srgbClr val="FFFFCC"/>
          </a:solidFill>
          <a:ln w="9525">
            <a:noFill/>
            <a:miter lim="800000"/>
            <a:headEnd/>
            <a:tailEnd/>
          </a:ln>
        </p:spPr>
        <p:txBody>
          <a:bodyPr wrap="none" lIns="91435" tIns="45718" rIns="91435" bIns="45718" anchor="ctr"/>
          <a:lstStyle/>
          <a:p>
            <a:pPr eaLnBrk="0" hangingPunct="0"/>
            <a:endParaRPr lang="en-US" sz="1200"/>
          </a:p>
        </p:txBody>
      </p:sp>
      <p:sp>
        <p:nvSpPr>
          <p:cNvPr id="29698" name="Rectangle 3"/>
          <p:cNvSpPr>
            <a:spLocks noGrp="1" noChangeArrowheads="1"/>
          </p:cNvSpPr>
          <p:nvPr>
            <p:ph type="title"/>
          </p:nvPr>
        </p:nvSpPr>
        <p:spPr/>
        <p:txBody>
          <a:bodyPr/>
          <a:lstStyle/>
          <a:p>
            <a:r>
              <a:rPr lang="en-US" dirty="0" smtClean="0"/>
              <a:t>Figure 5.3: Importance/Performance Matrix</a:t>
            </a:r>
          </a:p>
        </p:txBody>
      </p:sp>
      <p:sp>
        <p:nvSpPr>
          <p:cNvPr id="29699" name="Line 4"/>
          <p:cNvSpPr>
            <a:spLocks noChangeShapeType="1"/>
          </p:cNvSpPr>
          <p:nvPr/>
        </p:nvSpPr>
        <p:spPr bwMode="auto">
          <a:xfrm>
            <a:off x="4724400" y="1995488"/>
            <a:ext cx="0" cy="4087812"/>
          </a:xfrm>
          <a:prstGeom prst="line">
            <a:avLst/>
          </a:prstGeom>
          <a:noFill/>
          <a:ln w="25400">
            <a:solidFill>
              <a:schemeClr val="tx1"/>
            </a:solidFill>
            <a:round/>
            <a:headEnd/>
            <a:tailEnd/>
          </a:ln>
        </p:spPr>
        <p:txBody>
          <a:bodyPr wrap="none" anchor="ctr"/>
          <a:lstStyle/>
          <a:p>
            <a:endParaRPr lang="en-US"/>
          </a:p>
        </p:txBody>
      </p:sp>
      <p:sp>
        <p:nvSpPr>
          <p:cNvPr id="29700" name="Line 5"/>
          <p:cNvSpPr>
            <a:spLocks noChangeShapeType="1"/>
          </p:cNvSpPr>
          <p:nvPr/>
        </p:nvSpPr>
        <p:spPr bwMode="auto">
          <a:xfrm>
            <a:off x="1460500" y="4038600"/>
            <a:ext cx="7137400" cy="0"/>
          </a:xfrm>
          <a:prstGeom prst="line">
            <a:avLst/>
          </a:prstGeom>
          <a:noFill/>
          <a:ln w="25400">
            <a:solidFill>
              <a:schemeClr val="tx1"/>
            </a:solidFill>
            <a:round/>
            <a:headEnd/>
            <a:tailEnd/>
          </a:ln>
        </p:spPr>
        <p:txBody>
          <a:bodyPr wrap="none" anchor="ctr"/>
          <a:lstStyle/>
          <a:p>
            <a:endParaRPr lang="en-US"/>
          </a:p>
        </p:txBody>
      </p:sp>
      <p:sp>
        <p:nvSpPr>
          <p:cNvPr id="29701" name="Rectangle 6"/>
          <p:cNvSpPr>
            <a:spLocks noChangeArrowheads="1"/>
          </p:cNvSpPr>
          <p:nvPr/>
        </p:nvSpPr>
        <p:spPr bwMode="auto">
          <a:xfrm>
            <a:off x="688975" y="1830388"/>
            <a:ext cx="835025" cy="363537"/>
          </a:xfrm>
          <a:prstGeom prst="rect">
            <a:avLst/>
          </a:prstGeom>
          <a:noFill/>
          <a:ln w="9525">
            <a:noFill/>
            <a:miter lim="800000"/>
            <a:headEnd/>
            <a:tailEnd/>
          </a:ln>
        </p:spPr>
        <p:txBody>
          <a:bodyPr lIns="90484" tIns="44448" rIns="90484" bIns="44448">
            <a:spAutoFit/>
          </a:bodyPr>
          <a:lstStyle/>
          <a:p>
            <a:pPr eaLnBrk="0" hangingPunct="0">
              <a:spcBef>
                <a:spcPct val="50000"/>
              </a:spcBef>
            </a:pPr>
            <a:r>
              <a:rPr lang="en-US" b="1"/>
              <a:t>HIGH</a:t>
            </a:r>
          </a:p>
        </p:txBody>
      </p:sp>
      <p:sp>
        <p:nvSpPr>
          <p:cNvPr id="29702" name="Rectangle 7"/>
          <p:cNvSpPr>
            <a:spLocks noChangeArrowheads="1"/>
          </p:cNvSpPr>
          <p:nvPr/>
        </p:nvSpPr>
        <p:spPr bwMode="auto">
          <a:xfrm>
            <a:off x="8232775" y="6115050"/>
            <a:ext cx="833438" cy="366713"/>
          </a:xfrm>
          <a:prstGeom prst="rect">
            <a:avLst/>
          </a:prstGeom>
          <a:noFill/>
          <a:ln w="9525">
            <a:noFill/>
            <a:miter lim="800000"/>
            <a:headEnd/>
            <a:tailEnd/>
          </a:ln>
        </p:spPr>
        <p:txBody>
          <a:bodyPr lIns="90484" tIns="44448" rIns="90484" bIns="44448">
            <a:spAutoFit/>
          </a:bodyPr>
          <a:lstStyle/>
          <a:p>
            <a:pPr eaLnBrk="0" hangingPunct="0">
              <a:spcBef>
                <a:spcPct val="50000"/>
              </a:spcBef>
            </a:pPr>
            <a:r>
              <a:rPr lang="en-US" b="1"/>
              <a:t>HIGH</a:t>
            </a:r>
          </a:p>
        </p:txBody>
      </p:sp>
      <p:sp>
        <p:nvSpPr>
          <p:cNvPr id="29703" name="Rectangle 8"/>
          <p:cNvSpPr>
            <a:spLocks noChangeArrowheads="1"/>
          </p:cNvSpPr>
          <p:nvPr/>
        </p:nvSpPr>
        <p:spPr bwMode="auto">
          <a:xfrm>
            <a:off x="765175" y="6115050"/>
            <a:ext cx="835025" cy="366713"/>
          </a:xfrm>
          <a:prstGeom prst="rect">
            <a:avLst/>
          </a:prstGeom>
          <a:noFill/>
          <a:ln w="9525">
            <a:noFill/>
            <a:miter lim="800000"/>
            <a:headEnd/>
            <a:tailEnd/>
          </a:ln>
        </p:spPr>
        <p:txBody>
          <a:bodyPr lIns="90484" tIns="44448" rIns="90484" bIns="44448">
            <a:spAutoFit/>
          </a:bodyPr>
          <a:lstStyle/>
          <a:p>
            <a:pPr eaLnBrk="0" hangingPunct="0">
              <a:spcBef>
                <a:spcPct val="50000"/>
              </a:spcBef>
            </a:pPr>
            <a:r>
              <a:rPr lang="en-US" b="1"/>
              <a:t>LOW</a:t>
            </a:r>
          </a:p>
        </p:txBody>
      </p:sp>
      <p:sp>
        <p:nvSpPr>
          <p:cNvPr id="29704" name="Line 9"/>
          <p:cNvSpPr>
            <a:spLocks noChangeShapeType="1"/>
          </p:cNvSpPr>
          <p:nvPr/>
        </p:nvSpPr>
        <p:spPr bwMode="auto">
          <a:xfrm>
            <a:off x="1447800" y="2005013"/>
            <a:ext cx="0" cy="4065587"/>
          </a:xfrm>
          <a:prstGeom prst="line">
            <a:avLst/>
          </a:prstGeom>
          <a:noFill/>
          <a:ln w="50800">
            <a:solidFill>
              <a:schemeClr val="tx1"/>
            </a:solidFill>
            <a:round/>
            <a:headEnd/>
            <a:tailEnd/>
          </a:ln>
        </p:spPr>
        <p:txBody>
          <a:bodyPr wrap="none" anchor="ctr"/>
          <a:lstStyle/>
          <a:p>
            <a:endParaRPr lang="en-US"/>
          </a:p>
        </p:txBody>
      </p:sp>
      <p:sp>
        <p:nvSpPr>
          <p:cNvPr id="29705" name="Line 10"/>
          <p:cNvSpPr>
            <a:spLocks noChangeShapeType="1"/>
          </p:cNvSpPr>
          <p:nvPr/>
        </p:nvSpPr>
        <p:spPr bwMode="auto">
          <a:xfrm>
            <a:off x="1447800" y="6096000"/>
            <a:ext cx="7112000" cy="0"/>
          </a:xfrm>
          <a:prstGeom prst="line">
            <a:avLst/>
          </a:prstGeom>
          <a:noFill/>
          <a:ln w="50800">
            <a:solidFill>
              <a:schemeClr val="tx1"/>
            </a:solidFill>
            <a:round/>
            <a:headEnd/>
            <a:tailEnd/>
          </a:ln>
        </p:spPr>
        <p:txBody>
          <a:bodyPr wrap="none" anchor="ctr"/>
          <a:lstStyle/>
          <a:p>
            <a:endParaRPr lang="en-US"/>
          </a:p>
        </p:txBody>
      </p:sp>
      <p:sp>
        <p:nvSpPr>
          <p:cNvPr id="29706" name="Rectangle 11"/>
          <p:cNvSpPr>
            <a:spLocks noChangeArrowheads="1"/>
          </p:cNvSpPr>
          <p:nvPr/>
        </p:nvSpPr>
        <p:spPr bwMode="auto">
          <a:xfrm>
            <a:off x="3109913" y="6096000"/>
            <a:ext cx="3810000" cy="458788"/>
          </a:xfrm>
          <a:prstGeom prst="rect">
            <a:avLst/>
          </a:prstGeom>
          <a:noFill/>
          <a:ln w="9525">
            <a:noFill/>
            <a:miter lim="800000"/>
            <a:headEnd/>
            <a:tailEnd/>
          </a:ln>
        </p:spPr>
        <p:txBody>
          <a:bodyPr lIns="90484" tIns="44448" rIns="90484" bIns="44448">
            <a:spAutoFit/>
          </a:bodyPr>
          <a:lstStyle/>
          <a:p>
            <a:pPr eaLnBrk="0" hangingPunct="0">
              <a:spcBef>
                <a:spcPct val="50000"/>
              </a:spcBef>
            </a:pPr>
            <a:r>
              <a:rPr lang="en-US" sz="2400" b="1"/>
              <a:t>Attribute Performance</a:t>
            </a:r>
          </a:p>
        </p:txBody>
      </p:sp>
      <p:sp>
        <p:nvSpPr>
          <p:cNvPr id="29707" name="Rectangle 12"/>
          <p:cNvSpPr>
            <a:spLocks noChangeArrowheads="1"/>
          </p:cNvSpPr>
          <p:nvPr/>
        </p:nvSpPr>
        <p:spPr bwMode="auto">
          <a:xfrm rot="-5400000">
            <a:off x="-615950" y="3924300"/>
            <a:ext cx="3551238" cy="274638"/>
          </a:xfrm>
          <a:prstGeom prst="rect">
            <a:avLst/>
          </a:prstGeom>
          <a:noFill/>
          <a:ln w="9525">
            <a:noFill/>
            <a:miter lim="800000"/>
            <a:headEnd/>
            <a:tailEnd/>
          </a:ln>
        </p:spPr>
        <p:txBody>
          <a:bodyPr lIns="90484" tIns="44448" rIns="90484" bIns="44448">
            <a:spAutoFit/>
          </a:bodyPr>
          <a:lstStyle/>
          <a:p>
            <a:pPr eaLnBrk="0" hangingPunct="0">
              <a:lnSpc>
                <a:spcPct val="50000"/>
              </a:lnSpc>
              <a:spcBef>
                <a:spcPct val="50000"/>
              </a:spcBef>
            </a:pPr>
            <a:r>
              <a:rPr lang="en-US" sz="2400" b="1"/>
              <a:t> Attribute Importance</a:t>
            </a:r>
          </a:p>
        </p:txBody>
      </p:sp>
      <p:sp>
        <p:nvSpPr>
          <p:cNvPr id="29708" name="Rectangle 13"/>
          <p:cNvSpPr>
            <a:spLocks noChangeArrowheads="1"/>
          </p:cNvSpPr>
          <p:nvPr/>
        </p:nvSpPr>
        <p:spPr bwMode="auto">
          <a:xfrm>
            <a:off x="6538913" y="21336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09" name="Rectangle 14"/>
          <p:cNvSpPr>
            <a:spLocks noChangeArrowheads="1"/>
          </p:cNvSpPr>
          <p:nvPr/>
        </p:nvSpPr>
        <p:spPr bwMode="auto">
          <a:xfrm>
            <a:off x="5624513" y="30480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10" name="Rectangle 15"/>
          <p:cNvSpPr>
            <a:spLocks noChangeArrowheads="1"/>
          </p:cNvSpPr>
          <p:nvPr/>
        </p:nvSpPr>
        <p:spPr bwMode="auto">
          <a:xfrm>
            <a:off x="2424113" y="28956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11" name="Rectangle 16"/>
          <p:cNvSpPr>
            <a:spLocks noChangeArrowheads="1"/>
          </p:cNvSpPr>
          <p:nvPr/>
        </p:nvSpPr>
        <p:spPr bwMode="auto">
          <a:xfrm>
            <a:off x="3644900" y="28194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12" name="Rectangle 18"/>
          <p:cNvSpPr>
            <a:spLocks noChangeArrowheads="1"/>
          </p:cNvSpPr>
          <p:nvPr/>
        </p:nvSpPr>
        <p:spPr bwMode="auto">
          <a:xfrm>
            <a:off x="6919913" y="32766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13" name="Rectangle 20"/>
          <p:cNvSpPr>
            <a:spLocks noChangeArrowheads="1"/>
          </p:cNvSpPr>
          <p:nvPr/>
        </p:nvSpPr>
        <p:spPr bwMode="auto">
          <a:xfrm>
            <a:off x="3109913" y="29718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14" name="Rectangle 21"/>
          <p:cNvSpPr>
            <a:spLocks noChangeArrowheads="1"/>
          </p:cNvSpPr>
          <p:nvPr/>
        </p:nvSpPr>
        <p:spPr bwMode="auto">
          <a:xfrm>
            <a:off x="7224713" y="21336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15" name="Rectangle 23"/>
          <p:cNvSpPr>
            <a:spLocks noChangeArrowheads="1"/>
          </p:cNvSpPr>
          <p:nvPr/>
        </p:nvSpPr>
        <p:spPr bwMode="auto">
          <a:xfrm>
            <a:off x="1677988" y="3597275"/>
            <a:ext cx="2968625" cy="365125"/>
          </a:xfrm>
          <a:prstGeom prst="rect">
            <a:avLst/>
          </a:prstGeom>
          <a:noFill/>
          <a:ln w="9525">
            <a:noFill/>
            <a:miter lim="800000"/>
            <a:headEnd/>
            <a:tailEnd/>
          </a:ln>
        </p:spPr>
        <p:txBody>
          <a:bodyPr lIns="90484" tIns="44448" rIns="90484" bIns="44448">
            <a:spAutoFit/>
          </a:bodyPr>
          <a:lstStyle/>
          <a:p>
            <a:pPr eaLnBrk="0" hangingPunct="0">
              <a:spcBef>
                <a:spcPct val="50000"/>
              </a:spcBef>
            </a:pPr>
            <a:r>
              <a:rPr lang="en-US" b="1" i="1">
                <a:solidFill>
                  <a:schemeClr val="accent1"/>
                </a:solidFill>
              </a:rPr>
              <a:t>Attributes to Improve</a:t>
            </a:r>
          </a:p>
        </p:txBody>
      </p:sp>
      <p:sp>
        <p:nvSpPr>
          <p:cNvPr id="162840" name="Rectangle 24"/>
          <p:cNvSpPr>
            <a:spLocks noChangeArrowheads="1"/>
          </p:cNvSpPr>
          <p:nvPr/>
        </p:nvSpPr>
        <p:spPr bwMode="auto">
          <a:xfrm>
            <a:off x="5259388" y="3597275"/>
            <a:ext cx="2968625" cy="365125"/>
          </a:xfrm>
          <a:prstGeom prst="rect">
            <a:avLst/>
          </a:prstGeom>
          <a:noFill/>
          <a:ln>
            <a:noFill/>
          </a:ln>
          <a:effectLst/>
          <a:extLst/>
        </p:spPr>
        <p:txBody>
          <a:bodyPr lIns="90484" tIns="44448" rIns="90484" bIns="44448">
            <a:spAutoFit/>
          </a:bodyPr>
          <a:lstStyle/>
          <a:p>
            <a:pPr eaLnBrk="0" fontAlgn="auto" hangingPunct="0">
              <a:spcBef>
                <a:spcPct val="50000"/>
              </a:spcBef>
              <a:spcAft>
                <a:spcPts val="0"/>
              </a:spcAft>
              <a:defRPr/>
            </a:pPr>
            <a:r>
              <a:rPr lang="en-US" b="1" i="1" dirty="0">
                <a:solidFill>
                  <a:schemeClr val="accent1">
                    <a:lumMod val="50000"/>
                  </a:schemeClr>
                </a:solidFill>
                <a:latin typeface="+mn-lt"/>
              </a:rPr>
              <a:t>Attributes to Maintain</a:t>
            </a:r>
          </a:p>
        </p:txBody>
      </p:sp>
      <p:sp>
        <p:nvSpPr>
          <p:cNvPr id="162841" name="Rectangle 25"/>
          <p:cNvSpPr>
            <a:spLocks noChangeArrowheads="1"/>
          </p:cNvSpPr>
          <p:nvPr/>
        </p:nvSpPr>
        <p:spPr bwMode="auto">
          <a:xfrm>
            <a:off x="1752600" y="2120900"/>
            <a:ext cx="1978025" cy="546100"/>
          </a:xfrm>
          <a:prstGeom prst="rect">
            <a:avLst/>
          </a:prstGeom>
          <a:noFill/>
          <a:ln>
            <a:noFill/>
          </a:ln>
          <a:effectLst/>
          <a:extLst/>
        </p:spPr>
        <p:txBody>
          <a:bodyPr lIns="90484" tIns="44448" rIns="90484" bIns="44448">
            <a:spAutoFit/>
          </a:bodyPr>
          <a:lstStyle/>
          <a:p>
            <a:pPr eaLnBrk="0" fontAlgn="auto" hangingPunct="0">
              <a:lnSpc>
                <a:spcPct val="50000"/>
              </a:lnSpc>
              <a:spcBef>
                <a:spcPct val="50000"/>
              </a:spcBef>
              <a:spcAft>
                <a:spcPts val="0"/>
              </a:spcAft>
              <a:defRPr/>
            </a:pPr>
            <a:r>
              <a:rPr lang="en-US" sz="2000" b="1" i="1" dirty="0">
                <a:solidFill>
                  <a:schemeClr val="accent3"/>
                </a:solidFill>
                <a:latin typeface="+mn-lt"/>
              </a:rPr>
              <a:t>High</a:t>
            </a:r>
          </a:p>
          <a:p>
            <a:pPr eaLnBrk="0" fontAlgn="auto" hangingPunct="0">
              <a:lnSpc>
                <a:spcPct val="50000"/>
              </a:lnSpc>
              <a:spcBef>
                <a:spcPct val="50000"/>
              </a:spcBef>
              <a:spcAft>
                <a:spcPts val="0"/>
              </a:spcAft>
              <a:defRPr/>
            </a:pPr>
            <a:r>
              <a:rPr lang="en-US" sz="2000" b="1" i="1" dirty="0">
                <a:solidFill>
                  <a:schemeClr val="accent3"/>
                </a:solidFill>
                <a:latin typeface="+mn-lt"/>
              </a:rPr>
              <a:t>Leverage</a:t>
            </a:r>
          </a:p>
        </p:txBody>
      </p:sp>
      <p:sp>
        <p:nvSpPr>
          <p:cNvPr id="162842" name="Rectangle 26"/>
          <p:cNvSpPr>
            <a:spLocks noChangeArrowheads="1"/>
          </p:cNvSpPr>
          <p:nvPr/>
        </p:nvSpPr>
        <p:spPr bwMode="auto">
          <a:xfrm>
            <a:off x="5089525" y="5656263"/>
            <a:ext cx="3500438" cy="363537"/>
          </a:xfrm>
          <a:prstGeom prst="rect">
            <a:avLst/>
          </a:prstGeom>
          <a:noFill/>
          <a:ln>
            <a:noFill/>
          </a:ln>
          <a:effectLst/>
          <a:extLst/>
        </p:spPr>
        <p:txBody>
          <a:bodyPr lIns="90484" tIns="44448" rIns="90484" bIns="44448">
            <a:spAutoFit/>
          </a:bodyPr>
          <a:lstStyle/>
          <a:p>
            <a:pPr eaLnBrk="0" fontAlgn="auto" hangingPunct="0">
              <a:spcBef>
                <a:spcPct val="50000"/>
              </a:spcBef>
              <a:spcAft>
                <a:spcPts val="0"/>
              </a:spcAft>
              <a:defRPr/>
            </a:pPr>
            <a:r>
              <a:rPr lang="en-US" b="1" i="1" dirty="0">
                <a:solidFill>
                  <a:schemeClr val="accent2">
                    <a:lumMod val="50000"/>
                  </a:schemeClr>
                </a:solidFill>
                <a:latin typeface="+mn-lt"/>
              </a:rPr>
              <a:t>Attributes to De-emphasize</a:t>
            </a:r>
          </a:p>
        </p:txBody>
      </p:sp>
      <p:sp>
        <p:nvSpPr>
          <p:cNvPr id="162843" name="Rectangle 27"/>
          <p:cNvSpPr>
            <a:spLocks noChangeArrowheads="1"/>
          </p:cNvSpPr>
          <p:nvPr/>
        </p:nvSpPr>
        <p:spPr bwMode="auto">
          <a:xfrm>
            <a:off x="1676400" y="5656263"/>
            <a:ext cx="2968625" cy="363537"/>
          </a:xfrm>
          <a:prstGeom prst="rect">
            <a:avLst/>
          </a:prstGeom>
          <a:noFill/>
          <a:ln>
            <a:noFill/>
          </a:ln>
          <a:effectLst/>
          <a:extLst/>
        </p:spPr>
        <p:txBody>
          <a:bodyPr lIns="90484" tIns="44448" rIns="90484" bIns="44448">
            <a:spAutoFit/>
          </a:bodyPr>
          <a:lstStyle/>
          <a:p>
            <a:pPr eaLnBrk="0" fontAlgn="auto" hangingPunct="0">
              <a:spcBef>
                <a:spcPct val="50000"/>
              </a:spcBef>
              <a:spcAft>
                <a:spcPts val="0"/>
              </a:spcAft>
              <a:defRPr/>
            </a:pPr>
            <a:r>
              <a:rPr lang="en-US" b="1" i="1" dirty="0">
                <a:solidFill>
                  <a:schemeClr val="accent1">
                    <a:lumMod val="50000"/>
                  </a:schemeClr>
                </a:solidFill>
                <a:latin typeface="+mn-lt"/>
              </a:rPr>
              <a:t>Attributes to Maintain</a:t>
            </a:r>
          </a:p>
        </p:txBody>
      </p:sp>
      <p:sp>
        <p:nvSpPr>
          <p:cNvPr id="162845" name="Rectangle 29"/>
          <p:cNvSpPr>
            <a:spLocks noChangeArrowheads="1"/>
          </p:cNvSpPr>
          <p:nvPr/>
        </p:nvSpPr>
        <p:spPr bwMode="auto">
          <a:xfrm>
            <a:off x="7375525" y="4940300"/>
            <a:ext cx="1309688" cy="571500"/>
          </a:xfrm>
          <a:prstGeom prst="rect">
            <a:avLst/>
          </a:prstGeom>
          <a:noFill/>
          <a:ln>
            <a:noFill/>
          </a:ln>
          <a:effectLst/>
          <a:extLst/>
        </p:spPr>
        <p:txBody>
          <a:bodyPr lIns="90484" tIns="44448" rIns="90484" bIns="44448">
            <a:spAutoFit/>
          </a:bodyPr>
          <a:lstStyle/>
          <a:p>
            <a:pPr eaLnBrk="0" fontAlgn="auto" hangingPunct="0">
              <a:lnSpc>
                <a:spcPct val="50000"/>
              </a:lnSpc>
              <a:spcBef>
                <a:spcPct val="50000"/>
              </a:spcBef>
              <a:spcAft>
                <a:spcPts val="0"/>
              </a:spcAft>
              <a:defRPr/>
            </a:pPr>
            <a:r>
              <a:rPr lang="en-US" sz="2000" b="1" i="1" dirty="0">
                <a:solidFill>
                  <a:schemeClr val="accent3"/>
                </a:solidFill>
                <a:latin typeface="+mn-lt"/>
              </a:rPr>
              <a:t>Low</a:t>
            </a:r>
          </a:p>
          <a:p>
            <a:pPr eaLnBrk="0" fontAlgn="auto" hangingPunct="0">
              <a:lnSpc>
                <a:spcPct val="50000"/>
              </a:lnSpc>
              <a:spcBef>
                <a:spcPct val="50000"/>
              </a:spcBef>
              <a:spcAft>
                <a:spcPts val="0"/>
              </a:spcAft>
              <a:defRPr/>
            </a:pPr>
            <a:r>
              <a:rPr lang="en-US" sz="2000" b="1" i="1" dirty="0">
                <a:solidFill>
                  <a:schemeClr val="accent3"/>
                </a:solidFill>
                <a:latin typeface="+mn-lt"/>
              </a:rPr>
              <a:t>Leverage</a:t>
            </a:r>
          </a:p>
        </p:txBody>
      </p:sp>
      <p:sp>
        <p:nvSpPr>
          <p:cNvPr id="29721" name="Rectangle 31"/>
          <p:cNvSpPr>
            <a:spLocks noChangeArrowheads="1"/>
          </p:cNvSpPr>
          <p:nvPr/>
        </p:nvSpPr>
        <p:spPr bwMode="auto">
          <a:xfrm>
            <a:off x="3657600" y="3248025"/>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22" name="Rectangle 32"/>
          <p:cNvSpPr>
            <a:spLocks noChangeArrowheads="1"/>
          </p:cNvSpPr>
          <p:nvPr/>
        </p:nvSpPr>
        <p:spPr bwMode="auto">
          <a:xfrm>
            <a:off x="1905000" y="3095625"/>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23" name="Rectangle 33"/>
          <p:cNvSpPr>
            <a:spLocks noChangeArrowheads="1"/>
          </p:cNvSpPr>
          <p:nvPr/>
        </p:nvSpPr>
        <p:spPr bwMode="auto">
          <a:xfrm>
            <a:off x="2486025" y="4543425"/>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24" name="Rectangle 34"/>
          <p:cNvSpPr>
            <a:spLocks noChangeArrowheads="1"/>
          </p:cNvSpPr>
          <p:nvPr/>
        </p:nvSpPr>
        <p:spPr bwMode="auto">
          <a:xfrm>
            <a:off x="3248025" y="4848225"/>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25" name="Rectangle 35"/>
          <p:cNvSpPr>
            <a:spLocks noChangeArrowheads="1"/>
          </p:cNvSpPr>
          <p:nvPr/>
        </p:nvSpPr>
        <p:spPr bwMode="auto">
          <a:xfrm>
            <a:off x="6524625" y="4391025"/>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26" name="Rectangle 36"/>
          <p:cNvSpPr>
            <a:spLocks noChangeArrowheads="1"/>
          </p:cNvSpPr>
          <p:nvPr/>
        </p:nvSpPr>
        <p:spPr bwMode="auto">
          <a:xfrm>
            <a:off x="5791200" y="4876800"/>
            <a:ext cx="333375" cy="333375"/>
          </a:xfrm>
          <a:prstGeom prst="rect">
            <a:avLst/>
          </a:prstGeom>
          <a:noFill/>
          <a:ln w="9525">
            <a:noFill/>
            <a:miter lim="800000"/>
            <a:headEnd/>
            <a:tailEnd/>
          </a:ln>
        </p:spPr>
        <p:txBody>
          <a:bodyPr wrap="none" lIns="90484" tIns="44448" rIns="90484" bIns="44448">
            <a:spAutoFit/>
          </a:bodyPr>
          <a:lstStyle/>
          <a:p>
            <a:pPr eaLnBrk="0" hangingPunct="0"/>
            <a:r>
              <a:rPr lang="en-US" sz="1600" b="1">
                <a:solidFill>
                  <a:srgbClr val="663300"/>
                </a:solidFill>
                <a:latin typeface="Wingdings" pitchFamily="2" charset="2"/>
              </a:rPr>
              <a:t></a:t>
            </a:r>
          </a:p>
        </p:txBody>
      </p:sp>
      <p:sp>
        <p:nvSpPr>
          <p:cNvPr id="2972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BA3B68C5-CE50-4B87-A8C9-A6DD3FEDF964}" type="slidenum">
              <a:rPr lang="en-US" sz="1000">
                <a:solidFill>
                  <a:srgbClr val="51253A"/>
                </a:solidFill>
                <a:latin typeface="Times New Roman" pitchFamily="18" charset="0"/>
              </a:rPr>
              <a:pPr algn="r"/>
              <a:t>31</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2"/>
          <p:cNvSpPr>
            <a:spLocks noGrp="1"/>
          </p:cNvSpPr>
          <p:nvPr>
            <p:ph type="title"/>
          </p:nvPr>
        </p:nvSpPr>
        <p:spPr/>
        <p:txBody>
          <a:bodyPr/>
          <a:lstStyle/>
          <a:p>
            <a:r>
              <a:rPr lang="en-US" smtClean="0"/>
              <a:t>Using Marketing Research Information</a:t>
            </a:r>
          </a:p>
        </p:txBody>
      </p:sp>
      <p:sp>
        <p:nvSpPr>
          <p:cNvPr id="30722" name="Content Placeholder 3"/>
          <p:cNvSpPr>
            <a:spLocks noGrp="1"/>
          </p:cNvSpPr>
          <p:nvPr>
            <p:ph idx="1"/>
          </p:nvPr>
        </p:nvSpPr>
        <p:spPr/>
        <p:txBody>
          <a:bodyPr/>
          <a:lstStyle/>
          <a:p>
            <a:pPr algn="just"/>
            <a:r>
              <a:rPr lang="en-US" dirty="0" smtClean="0"/>
              <a:t>Understanding how to make the best use of research – to apply what has been learned to the business – is a key way to close the gap between customer expectations and management perceptions of customer expectations.</a:t>
            </a:r>
          </a:p>
          <a:p>
            <a:pPr algn="just"/>
            <a:r>
              <a:rPr lang="en-US" dirty="0" smtClean="0"/>
              <a:t>Use the research findings in a meaningful way.</a:t>
            </a:r>
          </a:p>
          <a:p>
            <a:pPr algn="just"/>
            <a:r>
              <a:rPr lang="en-US" dirty="0" smtClean="0"/>
              <a:t>To drive change or improvement.</a:t>
            </a:r>
          </a:p>
        </p:txBody>
      </p:sp>
      <p:sp>
        <p:nvSpPr>
          <p:cNvPr id="3072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57DD1AFD-0558-4C4E-8728-EFBDBD28994C}" type="slidenum">
              <a:rPr lang="en-US" sz="1000">
                <a:solidFill>
                  <a:srgbClr val="51253A"/>
                </a:solidFill>
                <a:latin typeface="Times New Roman" pitchFamily="18" charset="0"/>
              </a:rPr>
              <a:pPr algn="r"/>
              <a:t>32</a:t>
            </a:fld>
            <a:endParaRPr lang="en-US" sz="1000">
              <a:solidFill>
                <a:srgbClr val="51253A"/>
              </a:solidFill>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2"/>
          <p:cNvSpPr>
            <a:spLocks noGrp="1"/>
          </p:cNvSpPr>
          <p:nvPr>
            <p:ph type="title"/>
          </p:nvPr>
        </p:nvSpPr>
        <p:spPr/>
        <p:txBody>
          <a:bodyPr/>
          <a:lstStyle/>
          <a:p>
            <a:r>
              <a:rPr lang="en-US" dirty="0"/>
              <a:t>Upward Communication</a:t>
            </a:r>
            <a:endParaRPr lang="en-US" dirty="0" smtClean="0"/>
          </a:p>
        </p:txBody>
      </p:sp>
      <p:sp>
        <p:nvSpPr>
          <p:cNvPr id="30722" name="Content Placeholder 3"/>
          <p:cNvSpPr>
            <a:spLocks noGrp="1"/>
          </p:cNvSpPr>
          <p:nvPr>
            <p:ph idx="1"/>
          </p:nvPr>
        </p:nvSpPr>
        <p:spPr/>
        <p:txBody>
          <a:bodyPr/>
          <a:lstStyle/>
          <a:p>
            <a:pPr algn="just"/>
            <a:r>
              <a:rPr lang="en-US" dirty="0" smtClean="0"/>
              <a:t> </a:t>
            </a:r>
            <a:r>
              <a:rPr lang="en-MY" b="1" dirty="0"/>
              <a:t>Upward communication</a:t>
            </a:r>
            <a:r>
              <a:rPr lang="en-MY" dirty="0"/>
              <a:t> is the flow of information from front line employees to managers, supervisors, and directors</a:t>
            </a:r>
            <a:r>
              <a:rPr lang="en-MY" dirty="0" smtClean="0"/>
              <a:t>.</a:t>
            </a:r>
          </a:p>
          <a:p>
            <a:pPr algn="just"/>
            <a:r>
              <a:rPr lang="en-MY" dirty="0"/>
              <a:t>Upward communication keeps managers aware of how employees feel about their jobs, policies and procedures, and the business in general.</a:t>
            </a:r>
            <a:endParaRPr lang="en-US" dirty="0" smtClean="0"/>
          </a:p>
        </p:txBody>
      </p:sp>
      <p:sp>
        <p:nvSpPr>
          <p:cNvPr id="30725"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57DD1AFD-0558-4C4E-8728-EFBDBD28994C}" type="slidenum">
              <a:rPr lang="en-US" sz="1000">
                <a:solidFill>
                  <a:srgbClr val="51253A"/>
                </a:solidFill>
                <a:latin typeface="Times New Roman" pitchFamily="18" charset="0"/>
              </a:rPr>
              <a:pPr algn="r"/>
              <a:t>33</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1364820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p:txBody>
          <a:bodyPr/>
          <a:lstStyle/>
          <a:p>
            <a:r>
              <a:rPr lang="en-US" dirty="0" smtClean="0"/>
              <a:t>Upward Communication</a:t>
            </a:r>
          </a:p>
        </p:txBody>
      </p:sp>
      <p:sp>
        <p:nvSpPr>
          <p:cNvPr id="31746" name="Content Placeholder 4"/>
          <p:cNvSpPr>
            <a:spLocks noGrp="1"/>
          </p:cNvSpPr>
          <p:nvPr>
            <p:ph idx="1"/>
          </p:nvPr>
        </p:nvSpPr>
        <p:spPr/>
        <p:txBody>
          <a:bodyPr/>
          <a:lstStyle/>
          <a:p>
            <a:r>
              <a:rPr lang="en-US" dirty="0" smtClean="0"/>
              <a:t>Research for upward communication</a:t>
            </a:r>
          </a:p>
          <a:p>
            <a:pPr lvl="1">
              <a:buClr>
                <a:srgbClr val="A34B73"/>
              </a:buClr>
            </a:pPr>
            <a:r>
              <a:rPr lang="en-US" dirty="0" smtClean="0">
                <a:solidFill>
                  <a:srgbClr val="51253A"/>
                </a:solidFill>
              </a:rPr>
              <a:t>Executive visits to customers</a:t>
            </a:r>
          </a:p>
          <a:p>
            <a:pPr lvl="1">
              <a:buClr>
                <a:srgbClr val="A34B73"/>
              </a:buClr>
            </a:pPr>
            <a:r>
              <a:rPr lang="en-US" dirty="0" smtClean="0">
                <a:solidFill>
                  <a:srgbClr val="51253A"/>
                </a:solidFill>
              </a:rPr>
              <a:t>Executive or management listening to customers</a:t>
            </a:r>
          </a:p>
          <a:p>
            <a:pPr lvl="1">
              <a:buClr>
                <a:srgbClr val="A34B73"/>
              </a:buClr>
            </a:pPr>
            <a:r>
              <a:rPr lang="en-US" dirty="0" smtClean="0">
                <a:solidFill>
                  <a:srgbClr val="51253A"/>
                </a:solidFill>
              </a:rPr>
              <a:t>Research on intermediate customers</a:t>
            </a:r>
          </a:p>
          <a:p>
            <a:pPr lvl="1">
              <a:buClr>
                <a:srgbClr val="A34B73"/>
              </a:buClr>
            </a:pPr>
            <a:r>
              <a:rPr lang="en-US" dirty="0" smtClean="0">
                <a:solidFill>
                  <a:srgbClr val="51253A"/>
                </a:solidFill>
              </a:rPr>
              <a:t>Research on internal customers</a:t>
            </a:r>
          </a:p>
          <a:p>
            <a:pPr lvl="1">
              <a:buClr>
                <a:srgbClr val="A34B73"/>
              </a:buClr>
            </a:pPr>
            <a:r>
              <a:rPr lang="en-US" dirty="0" smtClean="0">
                <a:solidFill>
                  <a:srgbClr val="51253A"/>
                </a:solidFill>
              </a:rPr>
              <a:t>Executive or management listening approaches to employees</a:t>
            </a:r>
          </a:p>
          <a:p>
            <a:pPr lvl="1">
              <a:buClr>
                <a:srgbClr val="A34B73"/>
              </a:buClr>
            </a:pPr>
            <a:r>
              <a:rPr lang="en-US" dirty="0" smtClean="0">
                <a:solidFill>
                  <a:srgbClr val="51253A"/>
                </a:solidFill>
              </a:rPr>
              <a:t>Employee suggestions</a:t>
            </a:r>
          </a:p>
          <a:p>
            <a:pPr lvl="1">
              <a:buClr>
                <a:srgbClr val="A34B73"/>
              </a:buClr>
            </a:pPr>
            <a:r>
              <a:rPr lang="en-US" dirty="0" smtClean="0">
                <a:solidFill>
                  <a:srgbClr val="51253A"/>
                </a:solidFill>
              </a:rPr>
              <a:t>Read page 147</a:t>
            </a:r>
          </a:p>
        </p:txBody>
      </p:sp>
      <p:sp>
        <p:nvSpPr>
          <p:cNvPr id="3174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364932C7-1CB3-4585-94DC-755129288456}" type="slidenum">
              <a:rPr lang="en-US" sz="1000">
                <a:solidFill>
                  <a:srgbClr val="51253A"/>
                </a:solidFill>
                <a:latin typeface="Times New Roman" pitchFamily="18" charset="0"/>
              </a:rPr>
              <a:pPr algn="r"/>
              <a:t>34</a:t>
            </a:fld>
            <a:endParaRPr lang="en-US" sz="1000">
              <a:solidFill>
                <a:srgbClr val="51253A"/>
              </a:solidFill>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p:txBody>
          <a:bodyPr/>
          <a:lstStyle/>
          <a:p>
            <a:r>
              <a:rPr lang="en-US" dirty="0" smtClean="0"/>
              <a:t>Group Exercise</a:t>
            </a:r>
            <a:endParaRPr lang="en-US" dirty="0" smtClean="0"/>
          </a:p>
        </p:txBody>
      </p:sp>
      <p:sp>
        <p:nvSpPr>
          <p:cNvPr id="31746" name="Content Placeholder 4"/>
          <p:cNvSpPr>
            <a:spLocks noGrp="1"/>
          </p:cNvSpPr>
          <p:nvPr>
            <p:ph idx="1"/>
          </p:nvPr>
        </p:nvSpPr>
        <p:spPr/>
        <p:txBody>
          <a:bodyPr/>
          <a:lstStyle/>
          <a:p>
            <a:pPr algn="just"/>
            <a:r>
              <a:rPr lang="en-US" dirty="0" smtClean="0">
                <a:solidFill>
                  <a:srgbClr val="51253A"/>
                </a:solidFill>
              </a:rPr>
              <a:t> </a:t>
            </a:r>
            <a:r>
              <a:rPr lang="en-US" sz="2400" dirty="0"/>
              <a:t>Imagine you have been hired to work an internship in a resort hotel in Hilton Head, South Carolina, for the summer. The manager learns you have had this service marketing class. In talking with you, she states that she feels the hotel is not always providing satisfactory service and may be performing in some areas below customer expectations. She stops talking and looks at you. Remember your future career may be riding on your answer. What do you tell her?</a:t>
            </a:r>
            <a:r>
              <a:rPr lang="en-US" dirty="0"/>
              <a:t> </a:t>
            </a:r>
            <a:endParaRPr lang="en-MY" dirty="0"/>
          </a:p>
          <a:p>
            <a:endParaRPr lang="en-US" dirty="0" smtClean="0">
              <a:solidFill>
                <a:srgbClr val="51253A"/>
              </a:solidFill>
            </a:endParaRPr>
          </a:p>
        </p:txBody>
      </p:sp>
      <p:sp>
        <p:nvSpPr>
          <p:cNvPr id="3174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364932C7-1CB3-4585-94DC-755129288456}" type="slidenum">
              <a:rPr lang="en-US" sz="1000">
                <a:solidFill>
                  <a:srgbClr val="51253A"/>
                </a:solidFill>
                <a:latin typeface="Times New Roman" pitchFamily="18" charset="0"/>
              </a:rPr>
              <a:pPr algn="r"/>
              <a:t>35</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387409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p:txBody>
          <a:bodyPr/>
          <a:lstStyle/>
          <a:p>
            <a:r>
              <a:rPr lang="en-US" dirty="0" smtClean="0"/>
              <a:t>Group Exercise</a:t>
            </a:r>
            <a:endParaRPr lang="en-US" dirty="0" smtClean="0"/>
          </a:p>
        </p:txBody>
      </p:sp>
      <p:sp>
        <p:nvSpPr>
          <p:cNvPr id="31746" name="Content Placeholder 4"/>
          <p:cNvSpPr>
            <a:spLocks noGrp="1"/>
          </p:cNvSpPr>
          <p:nvPr>
            <p:ph idx="1"/>
          </p:nvPr>
        </p:nvSpPr>
        <p:spPr/>
        <p:txBody>
          <a:bodyPr/>
          <a:lstStyle/>
          <a:p>
            <a:pPr algn="just"/>
            <a:r>
              <a:rPr lang="en-US" dirty="0" smtClean="0">
                <a:solidFill>
                  <a:srgbClr val="51253A"/>
                </a:solidFill>
              </a:rPr>
              <a:t> </a:t>
            </a:r>
            <a:r>
              <a:rPr lang="en-US" sz="2400" dirty="0"/>
              <a:t>The better answer should begin with a discussion of how a service marketing research program would be more appropriate than any single type of research. </a:t>
            </a:r>
            <a:endParaRPr lang="en-US" sz="2400" dirty="0" smtClean="0"/>
          </a:p>
          <a:p>
            <a:pPr algn="just"/>
            <a:r>
              <a:rPr lang="en-US" sz="2400" dirty="0" smtClean="0"/>
              <a:t>The </a:t>
            </a:r>
            <a:r>
              <a:rPr lang="en-US" sz="2400" dirty="0"/>
              <a:t>hotel will need a rich, multifaceted flow of information to close the gap between customer expectations and management perceptions of customer expectations. There should also be questions about how much time and money is available for the research project</a:t>
            </a:r>
            <a:r>
              <a:rPr lang="en-US" sz="2400" dirty="0" smtClean="0"/>
              <a:t>.</a:t>
            </a:r>
          </a:p>
        </p:txBody>
      </p:sp>
      <p:sp>
        <p:nvSpPr>
          <p:cNvPr id="3174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364932C7-1CB3-4585-94DC-755129288456}" type="slidenum">
              <a:rPr lang="en-US" sz="1000">
                <a:solidFill>
                  <a:srgbClr val="51253A"/>
                </a:solidFill>
                <a:latin typeface="Times New Roman" pitchFamily="18" charset="0"/>
              </a:rPr>
              <a:pPr algn="r"/>
              <a:t>36</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3007380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p:txBody>
          <a:bodyPr/>
          <a:lstStyle/>
          <a:p>
            <a:r>
              <a:rPr lang="en-US" dirty="0" smtClean="0"/>
              <a:t>Group Exercise</a:t>
            </a:r>
            <a:endParaRPr lang="en-US" dirty="0" smtClean="0"/>
          </a:p>
        </p:txBody>
      </p:sp>
      <p:sp>
        <p:nvSpPr>
          <p:cNvPr id="31746" name="Content Placeholder 4"/>
          <p:cNvSpPr>
            <a:spLocks noGrp="1"/>
          </p:cNvSpPr>
          <p:nvPr>
            <p:ph idx="1"/>
          </p:nvPr>
        </p:nvSpPr>
        <p:spPr/>
        <p:txBody>
          <a:bodyPr/>
          <a:lstStyle/>
          <a:p>
            <a:pPr algn="just"/>
            <a:r>
              <a:rPr lang="en-US" sz="2400" dirty="0" smtClean="0"/>
              <a:t>The </a:t>
            </a:r>
            <a:r>
              <a:rPr lang="en-US" sz="2400" dirty="0"/>
              <a:t>basic answer is to suggest the hotel, at a minimum, use complaint solicitation, critical incident studies and trailer calls to identify common service failure points. It will also need to look at its employees because they may believe the service provided is adequate when customers do not believe this to be true. The mystery shopper would be a good type of research to study employees. </a:t>
            </a:r>
            <a:endParaRPr lang="en-US" sz="2400" dirty="0" smtClean="0"/>
          </a:p>
          <a:p>
            <a:pPr algn="just"/>
            <a:r>
              <a:rPr lang="en-US" sz="2400" dirty="0" smtClean="0"/>
              <a:t>Some </a:t>
            </a:r>
            <a:r>
              <a:rPr lang="en-US" sz="2400" dirty="0"/>
              <a:t>students may also mention relationship surveys</a:t>
            </a:r>
            <a:r>
              <a:rPr lang="en-US" sz="2400" dirty="0" smtClean="0"/>
              <a:t>.</a:t>
            </a:r>
            <a:r>
              <a:rPr lang="en-US" sz="2400" dirty="0"/>
              <a:t/>
            </a:r>
            <a:br>
              <a:rPr lang="en-US" sz="2400" dirty="0"/>
            </a:br>
            <a:r>
              <a:rPr lang="en-US" sz="2400" dirty="0"/>
              <a:t>Finally there should be a brief discussion of how this research study is useless if it is not used to drive change or create improvements.</a:t>
            </a:r>
            <a:endParaRPr lang="en-MY" sz="2400" dirty="0"/>
          </a:p>
          <a:p>
            <a:endParaRPr lang="en-US" dirty="0" smtClean="0">
              <a:solidFill>
                <a:srgbClr val="51253A"/>
              </a:solidFill>
            </a:endParaRPr>
          </a:p>
        </p:txBody>
      </p:sp>
      <p:sp>
        <p:nvSpPr>
          <p:cNvPr id="3174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364932C7-1CB3-4585-94DC-755129288456}" type="slidenum">
              <a:rPr lang="en-US" sz="1000">
                <a:solidFill>
                  <a:srgbClr val="51253A"/>
                </a:solidFill>
                <a:latin typeface="Times New Roman" pitchFamily="18" charset="0"/>
              </a:rPr>
              <a:pPr algn="r"/>
              <a:t>37</a:t>
            </a:fld>
            <a:endParaRPr lang="en-US" sz="1000">
              <a:solidFill>
                <a:srgbClr val="51253A"/>
              </a:solidFill>
              <a:latin typeface="Times New Roman" pitchFamily="18" charset="0"/>
            </a:endParaRPr>
          </a:p>
        </p:txBody>
      </p:sp>
    </p:spTree>
    <p:extLst>
      <p:ext uri="{BB962C8B-B14F-4D97-AF65-F5344CB8AC3E}">
        <p14:creationId xmlns:p14="http://schemas.microsoft.com/office/powerpoint/2010/main" val="3990257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8458200" cy="609600"/>
          </a:xfrm>
        </p:spPr>
        <p:txBody>
          <a:bodyPr/>
          <a:lstStyle/>
          <a:p>
            <a:r>
              <a:rPr lang="en-US" dirty="0" smtClean="0"/>
              <a:t/>
            </a:r>
            <a:br>
              <a:rPr lang="en-US" dirty="0" smtClean="0"/>
            </a:br>
            <a:r>
              <a:rPr lang="en-US" dirty="0" smtClean="0"/>
              <a:t>Provider </a:t>
            </a:r>
            <a:r>
              <a:rPr lang="en-US" dirty="0"/>
              <a:t>Gap 1: The Listening Gap</a:t>
            </a:r>
            <a:r>
              <a:rPr lang="en-US" sz="6000" dirty="0">
                <a:solidFill>
                  <a:schemeClr val="accent2">
                    <a:lumMod val="50000"/>
                  </a:schemeClr>
                </a:solidFill>
              </a:rPr>
              <a:t/>
            </a:r>
            <a:br>
              <a:rPr lang="en-US" sz="6000" dirty="0">
                <a:solidFill>
                  <a:schemeClr val="accent2">
                    <a:lumMod val="50000"/>
                  </a:schemeClr>
                </a:solidFill>
              </a:rPr>
            </a:br>
            <a:endParaRPr lang="en-MY" dirty="0"/>
          </a:p>
        </p:txBody>
      </p:sp>
      <p:sp>
        <p:nvSpPr>
          <p:cNvPr id="4" name="Content Placeholder 3"/>
          <p:cNvSpPr>
            <a:spLocks noGrp="1"/>
          </p:cNvSpPr>
          <p:nvPr>
            <p:ph idx="1"/>
          </p:nvPr>
        </p:nvSpPr>
        <p:spPr/>
        <p:txBody>
          <a:bodyPr/>
          <a:lstStyle/>
          <a:p>
            <a:r>
              <a:rPr lang="en-MY" sz="2800" dirty="0" smtClean="0"/>
              <a:t>Not knowing what customers expect is one of the root causes of not delivering to customer expectation.</a:t>
            </a:r>
          </a:p>
          <a:p>
            <a:pPr algn="just"/>
            <a:r>
              <a:rPr lang="en-MY" sz="2800" b="1" dirty="0" smtClean="0"/>
              <a:t>The listening Gap: (</a:t>
            </a:r>
            <a:r>
              <a:rPr lang="en-MY" sz="2800" dirty="0" smtClean="0"/>
              <a:t>Customer expectations of service – Company understanding of those expectation)</a:t>
            </a:r>
          </a:p>
          <a:p>
            <a:r>
              <a:rPr lang="en-MY" sz="2800" dirty="0" smtClean="0"/>
              <a:t>So our objective is to </a:t>
            </a:r>
            <a:r>
              <a:rPr lang="en-MY" sz="2800" b="1" dirty="0" smtClean="0"/>
              <a:t>link between the customer and the company.</a:t>
            </a:r>
          </a:p>
          <a:p>
            <a:r>
              <a:rPr lang="en-MY" sz="2800" dirty="0" smtClean="0"/>
              <a:t>As what customers expect is not always the same as what companies believe they expect.</a:t>
            </a:r>
          </a:p>
          <a:p>
            <a:r>
              <a:rPr lang="en-MY" sz="2800" dirty="0" smtClean="0"/>
              <a:t>We understand that companies listen to customer through research </a:t>
            </a:r>
            <a:endParaRPr lang="en-MY" sz="2800" dirty="0"/>
          </a:p>
        </p:txBody>
      </p:sp>
    </p:spTree>
    <p:extLst>
      <p:ext uri="{BB962C8B-B14F-4D97-AF65-F5344CB8AC3E}">
        <p14:creationId xmlns:p14="http://schemas.microsoft.com/office/powerpoint/2010/main" val="414055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title"/>
          </p:nvPr>
        </p:nvSpPr>
        <p:spPr/>
        <p:txBody>
          <a:bodyPr/>
          <a:lstStyle/>
          <a:p>
            <a:r>
              <a:rPr lang="en-US" sz="3400" smtClean="0"/>
              <a:t>Key Factors Leading to Provider Gap 1</a:t>
            </a:r>
          </a:p>
        </p:txBody>
      </p:sp>
      <p:pic>
        <p:nvPicPr>
          <p:cNvPr id="17410" name="Picture 2"/>
          <p:cNvPicPr>
            <a:picLocks noChangeAspect="1" noChangeArrowheads="1"/>
          </p:cNvPicPr>
          <p:nvPr/>
        </p:nvPicPr>
        <p:blipFill>
          <a:blip r:embed="rId2"/>
          <a:srcRect l="19295" r="1060"/>
          <a:stretch>
            <a:fillRect/>
          </a:stretch>
        </p:blipFill>
        <p:spPr bwMode="auto">
          <a:xfrm>
            <a:off x="860425" y="1524000"/>
            <a:ext cx="7826375" cy="4724400"/>
          </a:xfrm>
          <a:prstGeom prst="rect">
            <a:avLst/>
          </a:prstGeom>
          <a:noFill/>
          <a:ln w="9525">
            <a:noFill/>
            <a:miter lim="800000"/>
            <a:headEnd/>
            <a:tailEnd/>
          </a:ln>
        </p:spPr>
      </p:pic>
      <p:sp>
        <p:nvSpPr>
          <p:cNvPr id="17412"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B1E0772D-8E15-4BE4-91D9-6DB4BCCC154A}" type="slidenum">
              <a:rPr lang="en-US" sz="1000">
                <a:solidFill>
                  <a:srgbClr val="51253A"/>
                </a:solidFill>
                <a:latin typeface="Times New Roman" pitchFamily="18" charset="0"/>
              </a:rPr>
              <a:pPr algn="r"/>
              <a:t>5</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
          <p:cNvSpPr>
            <a:spLocks noGrp="1" noChangeArrowheads="1"/>
          </p:cNvSpPr>
          <p:nvPr>
            <p:ph type="title"/>
          </p:nvPr>
        </p:nvSpPr>
        <p:spPr/>
        <p:txBody>
          <a:bodyPr/>
          <a:lstStyle/>
          <a:p>
            <a:r>
              <a:rPr lang="en-US" sz="3200" smtClean="0"/>
              <a:t>Listening to Customers</a:t>
            </a:r>
            <a:br>
              <a:rPr lang="en-US" sz="3200" smtClean="0"/>
            </a:br>
            <a:r>
              <a:rPr lang="en-US" sz="3200" smtClean="0"/>
              <a:t>through Research</a:t>
            </a:r>
          </a:p>
        </p:txBody>
      </p:sp>
      <p:sp>
        <p:nvSpPr>
          <p:cNvPr id="18434" name="Rectangle 9"/>
          <p:cNvSpPr>
            <a:spLocks noGrp="1" noChangeArrowheads="1"/>
          </p:cNvSpPr>
          <p:nvPr>
            <p:ph type="body" idx="4294967295"/>
          </p:nvPr>
        </p:nvSpPr>
        <p:spPr>
          <a:xfrm>
            <a:off x="685800" y="1676400"/>
            <a:ext cx="8458200" cy="4830763"/>
          </a:xfrm>
        </p:spPr>
        <p:txBody>
          <a:bodyPr/>
          <a:lstStyle/>
          <a:p>
            <a:r>
              <a:rPr lang="en-US" sz="2800" smtClean="0"/>
              <a:t>Using Customer Research to Understand Customer Expectations</a:t>
            </a:r>
          </a:p>
          <a:p>
            <a:r>
              <a:rPr lang="en-US" sz="2800" smtClean="0"/>
              <a:t>Elements in an Effective Service Marketing Research Program</a:t>
            </a:r>
          </a:p>
          <a:p>
            <a:r>
              <a:rPr lang="en-US" sz="2800" smtClean="0"/>
              <a:t>Analyzing and Interpreting Customer Research Findings</a:t>
            </a:r>
          </a:p>
          <a:p>
            <a:r>
              <a:rPr lang="en-US" sz="2800" smtClean="0"/>
              <a:t>Using Marketing Research Information</a:t>
            </a:r>
          </a:p>
          <a:p>
            <a:r>
              <a:rPr lang="en-US" sz="2800" smtClean="0"/>
              <a:t>Upward Communication</a:t>
            </a:r>
          </a:p>
        </p:txBody>
      </p:sp>
      <p:sp>
        <p:nvSpPr>
          <p:cNvPr id="7" name="Rounded Rectangle 6"/>
          <p:cNvSpPr>
            <a:spLocks noChangeArrowheads="1"/>
          </p:cNvSpPr>
          <p:nvPr/>
        </p:nvSpPr>
        <p:spPr bwMode="auto">
          <a:xfrm>
            <a:off x="7239000" y="76200"/>
            <a:ext cx="1828800" cy="1371600"/>
          </a:xfrm>
          <a:prstGeom prst="roundRect">
            <a:avLst>
              <a:gd name="adj" fmla="val 16667"/>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w="9525" algn="ctr">
            <a:solidFill>
              <a:srgbClr val="58482A"/>
            </a:solidFill>
            <a:round/>
            <a:headEnd/>
            <a:tailEnd/>
          </a:ln>
          <a:effectLst>
            <a:outerShdw dist="20000" dir="5400000" rotWithShape="0">
              <a:srgbClr val="000000">
                <a:alpha val="37999"/>
              </a:srgbClr>
            </a:outerShdw>
          </a:effectLst>
        </p:spPr>
        <p:txBody>
          <a:bodyPr anchor="ctr"/>
          <a:lstStyle/>
          <a:p>
            <a:pPr fontAlgn="auto">
              <a:spcBef>
                <a:spcPts val="0"/>
              </a:spcBef>
              <a:spcAft>
                <a:spcPts val="0"/>
              </a:spcAft>
              <a:defRPr/>
            </a:pPr>
            <a:endParaRPr lang="en-US">
              <a:solidFill>
                <a:schemeClr val="dk1"/>
              </a:solidFill>
              <a:latin typeface="+mn-lt"/>
            </a:endParaRPr>
          </a:p>
        </p:txBody>
      </p:sp>
      <p:sp>
        <p:nvSpPr>
          <p:cNvPr id="8" name="Text Box 7"/>
          <p:cNvSpPr txBox="1">
            <a:spLocks noChangeArrowheads="1"/>
          </p:cNvSpPr>
          <p:nvPr/>
        </p:nvSpPr>
        <p:spPr bwMode="auto">
          <a:xfrm>
            <a:off x="7315200" y="196850"/>
            <a:ext cx="1676400" cy="923925"/>
          </a:xfrm>
          <a:prstGeom prst="rect">
            <a:avLst/>
          </a:prstGeom>
          <a:noFill/>
          <a:ln>
            <a:noFill/>
          </a:ln>
          <a:effectLst/>
          <a:extLst/>
        </p:spPr>
        <p:txBody>
          <a:bodyPr>
            <a:spAutoFit/>
          </a:bodyPr>
          <a:lstStyle/>
          <a:p>
            <a:pPr fontAlgn="auto">
              <a:spcBef>
                <a:spcPts val="0"/>
              </a:spcBef>
              <a:spcAft>
                <a:spcPts val="0"/>
              </a:spcAft>
              <a:defRPr/>
            </a:pPr>
            <a:r>
              <a:rPr lang="en-US" dirty="0">
                <a:effectLst>
                  <a:outerShdw blurRad="38100" dist="38100" dir="2700000" algn="tl">
                    <a:srgbClr val="C0C0C0"/>
                  </a:outerShdw>
                </a:effectLst>
                <a:latin typeface="+mn-lt"/>
              </a:rPr>
              <a:t>Chapter</a:t>
            </a:r>
          </a:p>
          <a:p>
            <a:pPr fontAlgn="auto">
              <a:spcBef>
                <a:spcPts val="0"/>
              </a:spcBef>
              <a:spcAft>
                <a:spcPts val="0"/>
              </a:spcAft>
              <a:defRPr/>
            </a:pPr>
            <a:r>
              <a:rPr lang="en-US" sz="3600" dirty="0">
                <a:effectLst>
                  <a:outerShdw blurRad="38100" dist="38100" dir="2700000" algn="tl">
                    <a:srgbClr val="C0C0C0"/>
                  </a:outerShdw>
                </a:effectLst>
                <a:latin typeface="+mn-lt"/>
              </a:rPr>
              <a:t>5</a:t>
            </a:r>
          </a:p>
        </p:txBody>
      </p:sp>
      <p:sp>
        <p:nvSpPr>
          <p:cNvPr id="18438"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36BD43D4-1855-4210-BF76-23EF9F4FA7A7}" type="slidenum">
              <a:rPr lang="en-US" sz="1000">
                <a:solidFill>
                  <a:srgbClr val="51253A"/>
                </a:solidFill>
                <a:latin typeface="Times New Roman" pitchFamily="18" charset="0"/>
              </a:rPr>
              <a:pPr algn="r"/>
              <a:t>6</a:t>
            </a:fld>
            <a:endParaRPr lang="en-US" sz="1000">
              <a:solidFill>
                <a:srgbClr val="51253A"/>
              </a:solidFill>
              <a:latin typeface="Times New Roman" pitchFamily="18"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title"/>
          </p:nvPr>
        </p:nvSpPr>
        <p:spPr/>
        <p:txBody>
          <a:bodyPr/>
          <a:lstStyle/>
          <a:p>
            <a:r>
              <a:rPr lang="en-US" sz="3200" dirty="0" smtClean="0"/>
              <a:t>Research Objectives for services</a:t>
            </a:r>
          </a:p>
        </p:txBody>
      </p:sp>
      <p:sp>
        <p:nvSpPr>
          <p:cNvPr id="19458" name="Rectangle 7"/>
          <p:cNvSpPr>
            <a:spLocks noGrp="1" noChangeArrowheads="1"/>
          </p:cNvSpPr>
          <p:nvPr>
            <p:ph type="body" idx="1"/>
          </p:nvPr>
        </p:nvSpPr>
        <p:spPr/>
        <p:txBody>
          <a:bodyPr/>
          <a:lstStyle/>
          <a:p>
            <a:pPr>
              <a:lnSpc>
                <a:spcPct val="80000"/>
              </a:lnSpc>
            </a:pPr>
            <a:r>
              <a:rPr lang="en-US" sz="2800" dirty="0" smtClean="0"/>
              <a:t>The first steps in designing service marketing research are the defining problem and research objectives.</a:t>
            </a:r>
          </a:p>
          <a:p>
            <a:pPr>
              <a:lnSpc>
                <a:spcPct val="80000"/>
              </a:lnSpc>
            </a:pPr>
            <a:r>
              <a:rPr lang="en-US" sz="2800" dirty="0" smtClean="0"/>
              <a:t>Does the company want to know how customers view the service provided by the company?</a:t>
            </a:r>
          </a:p>
          <a:p>
            <a:pPr>
              <a:lnSpc>
                <a:spcPct val="80000"/>
              </a:lnSpc>
            </a:pPr>
            <a:r>
              <a:rPr lang="en-US" sz="2800" dirty="0" smtClean="0"/>
              <a:t>What customers want from the company five years from now?</a:t>
            </a:r>
          </a:p>
          <a:p>
            <a:pPr>
              <a:lnSpc>
                <a:spcPct val="80000"/>
              </a:lnSpc>
            </a:pPr>
            <a:r>
              <a:rPr lang="en-US" sz="2800" dirty="0" smtClean="0"/>
              <a:t>To answer those questions managers require different kinds of  research strategy.</a:t>
            </a:r>
          </a:p>
          <a:p>
            <a:pPr>
              <a:lnSpc>
                <a:spcPct val="80000"/>
              </a:lnSpc>
            </a:pPr>
            <a:r>
              <a:rPr lang="en-US" sz="2800" dirty="0" smtClean="0"/>
              <a:t>So research objectives thus translate into action questions.</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C575F579-FF03-49C5-B88D-EF21ABD4E039}" type="slidenum">
              <a:rPr lang="en-US" sz="1000">
                <a:solidFill>
                  <a:srgbClr val="51253A"/>
                </a:solidFill>
                <a:latin typeface="Times New Roman" pitchFamily="18" charset="0"/>
              </a:rPr>
              <a:pPr algn="r"/>
              <a:t>7</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title"/>
          </p:nvPr>
        </p:nvSpPr>
        <p:spPr/>
        <p:txBody>
          <a:bodyPr/>
          <a:lstStyle/>
          <a:p>
            <a:r>
              <a:rPr lang="en-US" smtClean="0"/>
              <a:t>Common Research Objectives for Services</a:t>
            </a:r>
          </a:p>
        </p:txBody>
      </p:sp>
      <p:sp>
        <p:nvSpPr>
          <p:cNvPr id="20482" name="Rectangle 5"/>
          <p:cNvSpPr>
            <a:spLocks noGrp="1" noChangeArrowheads="1"/>
          </p:cNvSpPr>
          <p:nvPr>
            <p:ph type="body" idx="1"/>
          </p:nvPr>
        </p:nvSpPr>
        <p:spPr/>
        <p:txBody>
          <a:bodyPr/>
          <a:lstStyle/>
          <a:p>
            <a:pPr>
              <a:lnSpc>
                <a:spcPct val="80000"/>
              </a:lnSpc>
              <a:spcAft>
                <a:spcPts val="600"/>
              </a:spcAft>
            </a:pPr>
            <a:r>
              <a:rPr lang="en-US" sz="2000" dirty="0" smtClean="0"/>
              <a:t>To discover customer requirements or expectations for service.</a:t>
            </a:r>
          </a:p>
          <a:p>
            <a:pPr>
              <a:lnSpc>
                <a:spcPct val="80000"/>
              </a:lnSpc>
              <a:spcAft>
                <a:spcPts val="600"/>
              </a:spcAft>
            </a:pPr>
            <a:r>
              <a:rPr lang="en-US" sz="2000" dirty="0" smtClean="0"/>
              <a:t>To monitor and track service performance.</a:t>
            </a:r>
          </a:p>
          <a:p>
            <a:pPr>
              <a:lnSpc>
                <a:spcPct val="80000"/>
              </a:lnSpc>
              <a:spcAft>
                <a:spcPts val="600"/>
              </a:spcAft>
            </a:pPr>
            <a:r>
              <a:rPr lang="en-US" sz="2000" dirty="0" smtClean="0"/>
              <a:t>To assess overall company performance compared with that of competition.</a:t>
            </a:r>
          </a:p>
          <a:p>
            <a:pPr>
              <a:lnSpc>
                <a:spcPct val="80000"/>
              </a:lnSpc>
              <a:spcAft>
                <a:spcPts val="600"/>
              </a:spcAft>
            </a:pPr>
            <a:r>
              <a:rPr lang="en-US" sz="2000" dirty="0" smtClean="0"/>
              <a:t>To assess gaps between customer expectations and perceptions.</a:t>
            </a:r>
          </a:p>
          <a:p>
            <a:pPr>
              <a:lnSpc>
                <a:spcPct val="80000"/>
              </a:lnSpc>
              <a:spcAft>
                <a:spcPts val="600"/>
              </a:spcAft>
            </a:pPr>
            <a:r>
              <a:rPr lang="en-US" sz="2000" dirty="0" smtClean="0"/>
              <a:t>To identify dissatisfied customers, so that service recovery can be attempted.</a:t>
            </a:r>
          </a:p>
          <a:p>
            <a:pPr>
              <a:lnSpc>
                <a:spcPct val="80000"/>
              </a:lnSpc>
              <a:spcAft>
                <a:spcPts val="600"/>
              </a:spcAft>
            </a:pPr>
            <a:r>
              <a:rPr lang="en-US" sz="2000" dirty="0" smtClean="0"/>
              <a:t>To gauge effectiveness of changes in service delivery.</a:t>
            </a:r>
          </a:p>
          <a:p>
            <a:pPr>
              <a:lnSpc>
                <a:spcPct val="80000"/>
              </a:lnSpc>
              <a:spcAft>
                <a:spcPts val="600"/>
              </a:spcAft>
            </a:pPr>
            <a:r>
              <a:rPr lang="en-US" sz="2000" dirty="0" smtClean="0"/>
              <a:t>To appraise the service performance of individuals and teams for evaluation, recognition, and rewards.</a:t>
            </a:r>
          </a:p>
          <a:p>
            <a:pPr>
              <a:lnSpc>
                <a:spcPct val="80000"/>
              </a:lnSpc>
              <a:spcAft>
                <a:spcPts val="600"/>
              </a:spcAft>
            </a:pPr>
            <a:r>
              <a:rPr lang="en-US" sz="2000" dirty="0" smtClean="0"/>
              <a:t>To determine customer expectations for a new service.</a:t>
            </a:r>
          </a:p>
          <a:p>
            <a:pPr>
              <a:lnSpc>
                <a:spcPct val="80000"/>
              </a:lnSpc>
              <a:spcAft>
                <a:spcPts val="600"/>
              </a:spcAft>
            </a:pPr>
            <a:r>
              <a:rPr lang="en-US" sz="2000" dirty="0" smtClean="0"/>
              <a:t>To monitor changing customer expectations in an industry.</a:t>
            </a:r>
          </a:p>
          <a:p>
            <a:pPr>
              <a:lnSpc>
                <a:spcPct val="80000"/>
              </a:lnSpc>
              <a:spcAft>
                <a:spcPts val="600"/>
              </a:spcAft>
            </a:pPr>
            <a:r>
              <a:rPr lang="en-US" sz="2000" dirty="0" smtClean="0"/>
              <a:t>To forecast future expectations of customers.</a:t>
            </a:r>
          </a:p>
          <a:p>
            <a:pPr>
              <a:lnSpc>
                <a:spcPct val="80000"/>
              </a:lnSpc>
              <a:spcAft>
                <a:spcPts val="600"/>
              </a:spcAft>
            </a:pPr>
            <a:r>
              <a:rPr lang="en-US" sz="2000" dirty="0" smtClean="0"/>
              <a:t>Read page 124 to 125 </a:t>
            </a:r>
          </a:p>
        </p:txBody>
      </p:sp>
      <p:sp>
        <p:nvSpPr>
          <p:cNvPr id="20484"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256C11C1-5610-4426-97B0-6DF29A62B5B6}" type="slidenum">
              <a:rPr lang="en-US" sz="1000">
                <a:solidFill>
                  <a:srgbClr val="51253A"/>
                </a:solidFill>
                <a:latin typeface="Times New Roman" pitchFamily="18" charset="0"/>
              </a:rPr>
              <a:pPr algn="r"/>
              <a:t>8</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810000" y="6858000"/>
            <a:ext cx="76200" cy="746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06" name="Rectangle 5"/>
          <p:cNvSpPr>
            <a:spLocks noGrp="1" noChangeArrowheads="1"/>
          </p:cNvSpPr>
          <p:nvPr>
            <p:ph type="title"/>
          </p:nvPr>
        </p:nvSpPr>
        <p:spPr/>
        <p:txBody>
          <a:bodyPr/>
          <a:lstStyle/>
          <a:p>
            <a:r>
              <a:rPr lang="en-US" smtClean="0"/>
              <a:t>Criteria for an Effective</a:t>
            </a:r>
            <a:br>
              <a:rPr lang="en-US" smtClean="0"/>
            </a:br>
            <a:r>
              <a:rPr lang="en-US" smtClean="0"/>
              <a:t>Service Research Program</a:t>
            </a:r>
          </a:p>
        </p:txBody>
      </p:sp>
      <p:sp>
        <p:nvSpPr>
          <p:cNvPr id="21507" name="Rectangle 6"/>
          <p:cNvSpPr>
            <a:spLocks noGrp="1" noChangeArrowheads="1"/>
          </p:cNvSpPr>
          <p:nvPr>
            <p:ph type="body" idx="1"/>
          </p:nvPr>
        </p:nvSpPr>
        <p:spPr/>
        <p:txBody>
          <a:bodyPr/>
          <a:lstStyle/>
          <a:p>
            <a:pPr>
              <a:lnSpc>
                <a:spcPct val="90000"/>
              </a:lnSpc>
            </a:pPr>
            <a:r>
              <a:rPr lang="en-US" sz="2800" dirty="0" smtClean="0"/>
              <a:t>Includes both qualitative and quantitative research</a:t>
            </a:r>
          </a:p>
          <a:p>
            <a:pPr>
              <a:lnSpc>
                <a:spcPct val="90000"/>
              </a:lnSpc>
            </a:pPr>
            <a:r>
              <a:rPr lang="en-US" sz="2800" dirty="0" smtClean="0"/>
              <a:t>Includes both expectations and perceptions of customers</a:t>
            </a:r>
          </a:p>
          <a:p>
            <a:pPr>
              <a:lnSpc>
                <a:spcPct val="90000"/>
              </a:lnSpc>
            </a:pPr>
            <a:r>
              <a:rPr lang="en-US" sz="2800" dirty="0" smtClean="0"/>
              <a:t>Balances the cost of the research and the value of the information</a:t>
            </a:r>
          </a:p>
          <a:p>
            <a:pPr>
              <a:lnSpc>
                <a:spcPct val="90000"/>
              </a:lnSpc>
            </a:pPr>
            <a:r>
              <a:rPr lang="en-US" sz="2800" dirty="0" smtClean="0"/>
              <a:t>Includes statistical validity when necessary</a:t>
            </a:r>
          </a:p>
          <a:p>
            <a:pPr>
              <a:lnSpc>
                <a:spcPct val="90000"/>
              </a:lnSpc>
            </a:pPr>
            <a:r>
              <a:rPr lang="en-US" sz="2800" dirty="0" smtClean="0"/>
              <a:t>Measures priorities or importance of attributes</a:t>
            </a:r>
          </a:p>
          <a:p>
            <a:pPr>
              <a:lnSpc>
                <a:spcPct val="90000"/>
              </a:lnSpc>
            </a:pPr>
            <a:r>
              <a:rPr lang="en-US" sz="2800" dirty="0" smtClean="0"/>
              <a:t>Occurs with appropriate frequency</a:t>
            </a:r>
          </a:p>
          <a:p>
            <a:pPr>
              <a:lnSpc>
                <a:spcPct val="90000"/>
              </a:lnSpc>
            </a:pPr>
            <a:r>
              <a:rPr lang="en-US" sz="2800" dirty="0" smtClean="0"/>
              <a:t>Includes measures of loyalty, behavioral intentions, or actual behavior</a:t>
            </a:r>
          </a:p>
          <a:p>
            <a:pPr>
              <a:lnSpc>
                <a:spcPct val="90000"/>
              </a:lnSpc>
            </a:pPr>
            <a:endParaRPr lang="en-US" sz="2800" dirty="0" smtClean="0"/>
          </a:p>
        </p:txBody>
      </p:sp>
      <p:sp>
        <p:nvSpPr>
          <p:cNvPr id="21509"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5-</a:t>
            </a:r>
            <a:fld id="{D3B62C11-7F9E-44BC-AD7E-6D989337354B}" type="slidenum">
              <a:rPr lang="en-US" sz="1000">
                <a:solidFill>
                  <a:srgbClr val="51253A"/>
                </a:solidFill>
                <a:latin typeface="Times New Roman" pitchFamily="18" charset="0"/>
              </a:rPr>
              <a:pPr algn="r"/>
              <a:t>9</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ZBG Sixth Edition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05B"/>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rgbClr val="FFF05B"/>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ZBG Sixth Edition Theme</Template>
  <TotalTime>285</TotalTime>
  <Words>2220</Words>
  <Application>Microsoft Office PowerPoint</Application>
  <PresentationFormat>On-screen Show (4:3)</PresentationFormat>
  <Paragraphs>302</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Times</vt:lpstr>
      <vt:lpstr>Times New Roman</vt:lpstr>
      <vt:lpstr>Wingdings</vt:lpstr>
      <vt:lpstr>ZBG Sixth Edition Theme</vt:lpstr>
      <vt:lpstr>PowerPoint Presentation</vt:lpstr>
      <vt:lpstr>PowerPoint Presentation</vt:lpstr>
      <vt:lpstr> Provider Gap 1: The Listening Gap </vt:lpstr>
      <vt:lpstr> Provider Gap 1: The Listening Gap </vt:lpstr>
      <vt:lpstr>Key Factors Leading to Provider Gap 1</vt:lpstr>
      <vt:lpstr>Listening to Customers through Research</vt:lpstr>
      <vt:lpstr>Research Objectives for services</vt:lpstr>
      <vt:lpstr>Common Research Objectives for Services</vt:lpstr>
      <vt:lpstr>Criteria for an Effective Service Research Program</vt:lpstr>
      <vt:lpstr>Includes both qualitative and quantitative research</vt:lpstr>
      <vt:lpstr>Includes both expectations and perceptions of customers</vt:lpstr>
      <vt:lpstr>Balances the cost of the research and the value of the information</vt:lpstr>
      <vt:lpstr>Includes statistical validity when necessary</vt:lpstr>
      <vt:lpstr>Measures priorities or importance of attributes</vt:lpstr>
      <vt:lpstr>Occurs with appropriate Frequency</vt:lpstr>
      <vt:lpstr>Includes Measures of Loyalty, Behavioral Intentions or Behavior</vt:lpstr>
      <vt:lpstr>Elements in an Effective Customer Research Program for Services</vt:lpstr>
      <vt:lpstr>Elements in an Effective Customer Research Program for Services</vt:lpstr>
      <vt:lpstr>Elements in an Effective Customer Research Program for Services</vt:lpstr>
      <vt:lpstr>Elements in an Effective Customer Research Program for Services</vt:lpstr>
      <vt:lpstr>Elements in an Effective Customer Research Program for Services</vt:lpstr>
      <vt:lpstr>Elements in an Effective Customer Research Program for Services (continued)</vt:lpstr>
      <vt:lpstr>Portfolio of Services Research: </vt:lpstr>
      <vt:lpstr>Common means for answering questions</vt:lpstr>
      <vt:lpstr>Sample Questions for Critical Incident Studies</vt:lpstr>
      <vt:lpstr>SERVQUAL Attributes</vt:lpstr>
      <vt:lpstr>Analyzing and Interpreting customer research findings</vt:lpstr>
      <vt:lpstr>Analyzing and Interpreting customer research findings</vt:lpstr>
      <vt:lpstr>Figure 5.2: Service Quality Perceptions  Relative to Zones of Tolerance by Dimensions</vt:lpstr>
      <vt:lpstr>Analyzing and Interpreting customer research findings</vt:lpstr>
      <vt:lpstr>Figure 5.3: Importance/Performance Matrix</vt:lpstr>
      <vt:lpstr>Using Marketing Research Information</vt:lpstr>
      <vt:lpstr>Upward Communication</vt:lpstr>
      <vt:lpstr>Upward Communication</vt:lpstr>
      <vt:lpstr>Group Exercise</vt:lpstr>
      <vt:lpstr>Group Exercise</vt:lpstr>
      <vt:lpstr>Group Exercise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Felicia</dc:creator>
  <cp:lastModifiedBy>Windows User</cp:lastModifiedBy>
  <cp:revision>26</cp:revision>
  <dcterms:created xsi:type="dcterms:W3CDTF">2012-05-22T22:59:23Z</dcterms:created>
  <dcterms:modified xsi:type="dcterms:W3CDTF">2017-07-10T19:52:58Z</dcterms:modified>
</cp:coreProperties>
</file>