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3" r:id="rId2"/>
    <p:sldMasterId id="2147483661" r:id="rId3"/>
    <p:sldMasterId id="2147483685" r:id="rId4"/>
  </p:sldMasterIdLst>
  <p:notesMasterIdLst>
    <p:notesMasterId r:id="rId23"/>
  </p:notesMasterIdLst>
  <p:handoutMasterIdLst>
    <p:handoutMasterId r:id="rId24"/>
  </p:handoutMasterIdLst>
  <p:sldIdLst>
    <p:sldId id="259" r:id="rId5"/>
    <p:sldId id="277" r:id="rId6"/>
    <p:sldId id="260" r:id="rId7"/>
    <p:sldId id="269" r:id="rId8"/>
    <p:sldId id="270" r:id="rId9"/>
    <p:sldId id="271" r:id="rId10"/>
    <p:sldId id="261" r:id="rId11"/>
    <p:sldId id="262" r:id="rId12"/>
    <p:sldId id="263" r:id="rId13"/>
    <p:sldId id="264" r:id="rId14"/>
    <p:sldId id="272" r:id="rId15"/>
    <p:sldId id="273" r:id="rId16"/>
    <p:sldId id="274" r:id="rId17"/>
    <p:sldId id="275" r:id="rId18"/>
    <p:sldId id="276" r:id="rId19"/>
    <p:sldId id="266" r:id="rId20"/>
    <p:sldId id="268" r:id="rId21"/>
    <p:sldId id="26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20" autoAdjust="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12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smtClean="0"/>
              <a:t>www.wiley.com/college/sekaran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03931-2F32-44F8-B58D-E3B96EBDD940}" type="datetimeFigureOut">
              <a:rPr lang="en-GB" smtClean="0"/>
              <a:t>21/10/2016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70D29A-35D1-4CA9-AD68-C9F3DCF455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632524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smtClean="0"/>
              <a:t>www.wiley.com/college/sekaran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3D46EA-7788-4FC9-B8A9-68DF97667B72}" type="datetimeFigureOut">
              <a:rPr lang="en-GB" smtClean="0"/>
              <a:t>21/10/2016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472326-02D0-4FD6-9BDB-B9B5EEB313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749467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2012 John Wiley &amp; Sons Ltd. www.wiley.com/college/sekaran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F5F2D-7147-4BDF-B2EA-6910118A72F8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/>
          <p:cNvSpPr txBox="1"/>
          <p:nvPr userDrawn="1"/>
        </p:nvSpPr>
        <p:spPr>
          <a:xfrm>
            <a:off x="-8792" y="6211669"/>
            <a:ext cx="1979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ambria" pitchFamily="18" charset="0"/>
              </a:rPr>
              <a:t>Research Methods </a:t>
            </a:r>
          </a:p>
          <a:p>
            <a:r>
              <a:rPr lang="en-GB" i="1" dirty="0" smtClean="0">
                <a:solidFill>
                  <a:srgbClr val="CC0000"/>
                </a:solidFill>
                <a:latin typeface="Cambria" pitchFamily="18" charset="0"/>
              </a:rPr>
              <a:t>for</a:t>
            </a:r>
            <a:r>
              <a:rPr lang="en-GB" i="1" dirty="0" smtClean="0">
                <a:latin typeface="Cambria" pitchFamily="18" charset="0"/>
              </a:rPr>
              <a:t> </a:t>
            </a:r>
            <a:r>
              <a:rPr lang="en-GB" dirty="0" smtClean="0">
                <a:latin typeface="Cambria" pitchFamily="18" charset="0"/>
              </a:rPr>
              <a:t>Business </a:t>
            </a:r>
          </a:p>
        </p:txBody>
      </p:sp>
    </p:spTree>
    <p:extLst>
      <p:ext uri="{BB962C8B-B14F-4D97-AF65-F5344CB8AC3E}">
        <p14:creationId xmlns:p14="http://schemas.microsoft.com/office/powerpoint/2010/main" val="7193053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2012 John Wiley &amp; Sons Ltd. www.wiley.com/college/sekaran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F5F2D-7147-4BDF-B2EA-6910118A7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654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2012 John Wiley &amp; Sons Ltd. www.wiley.com/college/sekaran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F5F2D-7147-4BDF-B2EA-6910118A7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29662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2012 John Wiley &amp; Sons Ltd. www.wiley.com/college/sekaran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F5F2D-7147-4BDF-B2EA-6910118A72F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00272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2012 John Wiley &amp; Sons Ltd. www.wiley.com/college/sekaran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8BDA-5E34-4DC5-9B54-E88A7EE08A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6133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2012 John Wiley &amp; Sons Ltd. www.wiley.com/college/sekaran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8BDA-5E34-4DC5-9B54-E88A7EE08A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55500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2012 John Wiley &amp; Sons Ltd. www.wiley.com/college/sekaran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8BDA-5E34-4DC5-9B54-E88A7EE08A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0371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2012 John Wiley &amp; Sons Ltd. www.wiley.com/college/sekaran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8BDA-5E34-4DC5-9B54-E88A7EE08A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36027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2012 John Wiley &amp; Sons Ltd. www.wiley.com/college/sekaran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8BDA-5E34-4DC5-9B54-E88A7EE08A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7145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2012 John Wiley &amp; Sons Ltd. www.wiley.com/college/sekaran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8BDA-5E34-4DC5-9B54-E88A7EE08A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54220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2012 John Wiley &amp; Sons Ltd. www.wiley.com/college/sekaran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8BDA-5E34-4DC5-9B54-E88A7EE08A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297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2012 John Wiley &amp; Sons Ltd. www.wiley.com/college/sekaran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F5F2D-7147-4BDF-B2EA-6910118A7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6423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2012 John Wiley &amp; Sons Ltd. www.wiley.com/college/sekaran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8BDA-5E34-4DC5-9B54-E88A7EE08A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4133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2012 John Wiley &amp; Sons Ltd. www.wiley.com/college/sekaran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8BDA-5E34-4DC5-9B54-E88A7EE08A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1468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2012 John Wiley &amp; Sons Ltd. www.wiley.com/college/sekaran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8BDA-5E34-4DC5-9B54-E88A7EE08A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4278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2012 John Wiley &amp; Sons Ltd. www.wiley.com/college/sekaran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8BDA-5E34-4DC5-9B54-E88A7EE08A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14686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2012 John Wiley &amp; Sons Ltd. www.wiley.com/college/sekaran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28228" y="0"/>
            <a:ext cx="2133600" cy="365125"/>
          </a:xfrm>
        </p:spPr>
        <p:txBody>
          <a:bodyPr/>
          <a:lstStyle/>
          <a:p>
            <a:fld id="{BBE4BBF2-14FA-4777-987E-7518D2D61BD5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3799" y="5800440"/>
            <a:ext cx="1090201" cy="1057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328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2012 John Wiley &amp; Sons Ltd. www.wiley.com/college/sekaran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BBF2-14FA-4777-987E-7518D2D61B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69733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2012 John Wiley &amp; Sons Ltd. www.wiley.com/college/sekaran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BBF2-14FA-4777-987E-7518D2D61B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933918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2012 John Wiley &amp; Sons Ltd. www.wiley.com/college/sekaran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BBF2-14FA-4777-987E-7518D2D61B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525673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2012 John Wiley &amp; Sons Ltd. www.wiley.com/college/sekaran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BBF2-14FA-4777-987E-7518D2D61B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72322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2012 John Wiley &amp; Sons Ltd. www.wiley.com/college/sekaran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BBF2-14FA-4777-987E-7518D2D61B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326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2012 John Wiley &amp; Sons Ltd. www.wiley.com/college/sekaran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F5F2D-7147-4BDF-B2EA-6910118A7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588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2012 John Wiley &amp; Sons Ltd. www.wiley.com/college/sekaran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BBF2-14FA-4777-987E-7518D2D61B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917112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2012 John Wiley &amp; Sons Ltd. www.wiley.com/college/sekaran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BBF2-14FA-4777-987E-7518D2D61B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99876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2012 John Wiley &amp; Sons Ltd. www.wiley.com/college/sekaran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BBF2-14FA-4777-987E-7518D2D61B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39613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2012 John Wiley &amp; Sons Ltd. www.wiley.com/college/sekaran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BBF2-14FA-4777-987E-7518D2D61B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69103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2012 John Wiley &amp; Sons Ltd. www.wiley.com/college/sekaran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BBF2-14FA-4777-987E-7518D2D61B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581600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2012 John Wiley &amp; Sons Ltd. www.wiley.com/college/sekaran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F5F2D-7147-4BDF-B2EA-6910118A72F8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-8792" y="6211669"/>
            <a:ext cx="1979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ambria" pitchFamily="18" charset="0"/>
              </a:rPr>
              <a:t>Research Methods </a:t>
            </a:r>
          </a:p>
          <a:p>
            <a:r>
              <a:rPr lang="en-GB" i="1" dirty="0" smtClean="0">
                <a:solidFill>
                  <a:srgbClr val="CC0000"/>
                </a:solidFill>
                <a:latin typeface="Cambria" pitchFamily="18" charset="0"/>
              </a:rPr>
              <a:t>for</a:t>
            </a:r>
            <a:r>
              <a:rPr lang="en-GB" i="1" dirty="0" smtClean="0">
                <a:latin typeface="Cambria" pitchFamily="18" charset="0"/>
              </a:rPr>
              <a:t> </a:t>
            </a:r>
            <a:r>
              <a:rPr lang="en-GB" dirty="0" smtClean="0">
                <a:latin typeface="Cambria" pitchFamily="18" charset="0"/>
              </a:rPr>
              <a:t>Business </a:t>
            </a:r>
          </a:p>
        </p:txBody>
      </p:sp>
    </p:spTree>
    <p:extLst>
      <p:ext uri="{BB962C8B-B14F-4D97-AF65-F5344CB8AC3E}">
        <p14:creationId xmlns:p14="http://schemas.microsoft.com/office/powerpoint/2010/main" val="7815652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z="1800" dirty="0" smtClean="0">
                <a:solidFill>
                  <a:prstClr val="black"/>
                </a:solidFill>
                <a:latin typeface="Cambria" pitchFamily="18" charset="0"/>
              </a:rPr>
              <a:t>Research Methods </a:t>
            </a:r>
          </a:p>
          <a:p>
            <a:r>
              <a:rPr lang="en-GB" sz="1800" i="1" dirty="0" smtClean="0">
                <a:solidFill>
                  <a:srgbClr val="CC0000"/>
                </a:solidFill>
                <a:latin typeface="Cambria" pitchFamily="18" charset="0"/>
              </a:rPr>
              <a:t>for</a:t>
            </a:r>
            <a:r>
              <a:rPr lang="en-GB" sz="1800" i="1" dirty="0" smtClean="0">
                <a:solidFill>
                  <a:prstClr val="black"/>
                </a:solidFill>
                <a:latin typeface="Cambria" pitchFamily="18" charset="0"/>
              </a:rPr>
              <a:t> </a:t>
            </a:r>
            <a:r>
              <a:rPr lang="en-GB" sz="1800" dirty="0" smtClean="0">
                <a:solidFill>
                  <a:prstClr val="black"/>
                </a:solidFill>
                <a:latin typeface="Cambria" pitchFamily="18" charset="0"/>
              </a:rPr>
              <a:t>Business </a:t>
            </a:r>
          </a:p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2012 John Wiley &amp; Sons Ltd. www.wiley.com/college/sekaran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F5F2D-7147-4BDF-B2EA-6910118A7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932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2012 John Wiley &amp; Sons Ltd. www.wiley.com/college/sekaran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F5F2D-7147-4BDF-B2EA-6910118A7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898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2012 John Wiley &amp; Sons Ltd. www.wiley.com/college/sekaran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F5F2D-7147-4BDF-B2EA-6910118A7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70024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2012 John Wiley &amp; Sons Ltd. www.wiley.com/college/sekaran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F5F2D-7147-4BDF-B2EA-6910118A7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2485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2012 John Wiley &amp; Sons Ltd. www.wiley.com/college/sekaran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F5F2D-7147-4BDF-B2EA-6910118A7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987607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2012 John Wiley &amp; Sons Ltd. www.wiley.com/college/sekaran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F5F2D-7147-4BDF-B2EA-6910118A7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524022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2012 John Wiley &amp; Sons Ltd. www.wiley.com/college/sekaran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F5F2D-7147-4BDF-B2EA-6910118A7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28380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2012 John Wiley &amp; Sons Ltd. www.wiley.com/college/sekaran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F5F2D-7147-4BDF-B2EA-6910118A7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78967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2012 John Wiley &amp; Sons Ltd. www.wiley.com/college/sekaran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F5F2D-7147-4BDF-B2EA-6910118A7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661320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2012 John Wiley &amp; Sons Ltd. www.wiley.com/college/sekaran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F5F2D-7147-4BDF-B2EA-6910118A7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98411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2012 John Wiley &amp; Sons Ltd. www.wiley.com/college/sekaran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F5F2D-7147-4BDF-B2EA-6910118A7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989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2012 John Wiley &amp; Sons Ltd. www.wiley.com/college/sekaran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F5F2D-7147-4BDF-B2EA-6910118A7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458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2012 John Wiley &amp; Sons Ltd. www.wiley.com/college/sekaran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F5F2D-7147-4BDF-B2EA-6910118A7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8766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2012 John Wiley &amp; Sons Ltd. www.wiley.com/college/sekaran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F5F2D-7147-4BDF-B2EA-6910118A7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5847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2012 John Wiley &amp; Sons Ltd. www.wiley.com/college/sekaran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F5F2D-7147-4BDF-B2EA-6910118A7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667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2012 John Wiley &amp; Sons Ltd. www.wiley.com/college/sekaran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F5F2D-7147-4BDF-B2EA-6910118A7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859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3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GB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204608"/>
            <a:ext cx="2895600" cy="5168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© 2012 John Wiley &amp; Sons Ltd. www.wiley.com/college/sekaran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4409" y="1377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B2F5F2D-7147-4BDF-B2EA-6910118A72F8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6881" y="5551214"/>
            <a:ext cx="1347119" cy="1306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728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© 2012 John Wiley &amp; Sons Ltd. www.wiley.com/college/sekaran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C8BDA-5E34-4DC5-9B54-E88A7EE08A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6800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© 2012 John Wiley &amp; Sons Ltd. www.wiley.com/college/sekaran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4BBF2-14FA-4777-987E-7518D2D61B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253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© 2012 John Wiley &amp; Sons Ltd. www.wiley.com/college/sekaran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F5F2D-7147-4BDF-B2EA-6910118A72F8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6881" y="5551214"/>
            <a:ext cx="1347119" cy="1306786"/>
          </a:xfrm>
          <a:prstGeom prst="rect">
            <a:avLst/>
          </a:prstGeom>
        </p:spPr>
      </p:pic>
      <p:sp>
        <p:nvSpPr>
          <p:cNvPr id="8" name="TextBox 6"/>
          <p:cNvSpPr txBox="1"/>
          <p:nvPr userDrawn="1"/>
        </p:nvSpPr>
        <p:spPr>
          <a:xfrm>
            <a:off x="0" y="6204607"/>
            <a:ext cx="1979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Cambria" pitchFamily="18" charset="0"/>
              </a:rPr>
              <a:t>Research Methods </a:t>
            </a:r>
          </a:p>
          <a:p>
            <a:r>
              <a:rPr lang="en-GB" i="1" dirty="0" smtClean="0">
                <a:solidFill>
                  <a:srgbClr val="CC0000"/>
                </a:solidFill>
                <a:latin typeface="Cambria" pitchFamily="18" charset="0"/>
              </a:rPr>
              <a:t>for</a:t>
            </a:r>
            <a:r>
              <a:rPr lang="en-GB" i="1" dirty="0" smtClean="0">
                <a:latin typeface="Cambria" pitchFamily="18" charset="0"/>
              </a:rPr>
              <a:t> </a:t>
            </a:r>
            <a:r>
              <a:rPr lang="en-GB" dirty="0" smtClean="0">
                <a:latin typeface="Cambria" pitchFamily="18" charset="0"/>
              </a:rPr>
              <a:t>Business </a:t>
            </a:r>
          </a:p>
        </p:txBody>
      </p:sp>
    </p:spTree>
    <p:extLst>
      <p:ext uri="{BB962C8B-B14F-4D97-AF65-F5344CB8AC3E}">
        <p14:creationId xmlns:p14="http://schemas.microsoft.com/office/powerpoint/2010/main" val="641059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fld id="{D71E957E-C87F-4A36-9EA6-972C954A9941}" type="slidenum">
              <a:rPr lang="en-GB" sz="1400">
                <a:latin typeface="Helvetica" charset="0"/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</a:t>
            </a:fld>
            <a:endParaRPr lang="en-GB" sz="1400">
              <a:latin typeface="Helvetica" charset="0"/>
            </a:endParaRPr>
          </a:p>
        </p:txBody>
      </p:sp>
      <p:sp>
        <p:nvSpPr>
          <p:cNvPr id="66564" name="Rectangle 3"/>
          <p:cNvSpPr>
            <a:spLocks noGrp="1" noChangeAspect="1" noChangeArrowheads="1"/>
          </p:cNvSpPr>
          <p:nvPr>
            <p:ph type="subTitle" idx="4294967295"/>
          </p:nvPr>
        </p:nvSpPr>
        <p:spPr>
          <a:xfrm>
            <a:off x="1371600" y="1844824"/>
            <a:ext cx="6400800" cy="1752600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en-US" dirty="0" smtClean="0"/>
              <a:t>Data Collection Methods: Introduction and Interviews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© 2012 John Wiley &amp; Sons Ltd. www.wiley.com/college/sekaran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565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90600"/>
          </a:xfrm>
        </p:spPr>
        <p:txBody>
          <a:bodyPr/>
          <a:lstStyle/>
          <a:p>
            <a:pPr eaLnBrk="1" hangingPunct="1"/>
            <a:r>
              <a:rPr lang="en-US" b="1" dirty="0" smtClean="0"/>
              <a:t>Self-administered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Advantages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Lowest cost option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Expanded geographical coverage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Requires minimal staff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Perceived as more anonymous</a:t>
            </a:r>
          </a:p>
          <a:p>
            <a:pPr lvl="1" eaLnBrk="1" hangingPunct="1">
              <a:lnSpc>
                <a:spcPct val="90000"/>
              </a:lnSpc>
            </a:pPr>
            <a:endParaRPr lang="en-US" sz="12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Disadvantages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Low response rate in some modes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No interviewer intervention possible for clarification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Cannot be too long or complex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Incomplete surveys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© 2012 John Wiley &amp; Sons Ltd. www.wiley.com/college/sekaran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07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MY" b="1" dirty="0" smtClean="0"/>
              <a:t>Questionnaires</a:t>
            </a:r>
            <a:endParaRPr lang="en-MY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Y" dirty="0"/>
              <a:t> </a:t>
            </a:r>
            <a:r>
              <a:rPr lang="en-MY" b="1" dirty="0" smtClean="0"/>
              <a:t>It must have closely defined alternative.</a:t>
            </a:r>
          </a:p>
          <a:p>
            <a:pPr algn="just"/>
            <a:r>
              <a:rPr lang="en-MY" b="1" dirty="0" smtClean="0"/>
              <a:t>Personally administered questionnaires:  </a:t>
            </a:r>
            <a:r>
              <a:rPr lang="en-MY" dirty="0" smtClean="0"/>
              <a:t>Is confined with the survey to a local area, and the organization is willing and able to assemble groups of employees to respond to questionnaires at the workplace.</a:t>
            </a:r>
          </a:p>
          <a:p>
            <a:pPr algn="just"/>
            <a:r>
              <a:rPr lang="en-MY" b="1" dirty="0" smtClean="0"/>
              <a:t>Mail Questionnaires.</a:t>
            </a:r>
            <a:endParaRPr lang="en-MY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2012 John Wiley &amp; Sons Ltd. www.wiley.com/college/sekaran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F5F2D-7147-4BDF-B2EA-6910118A72F8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729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 smtClean="0"/>
              <a:t>Questionnaires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MY" b="1" dirty="0" smtClean="0"/>
              <a:t>Principles of wording:</a:t>
            </a:r>
          </a:p>
          <a:p>
            <a:pPr algn="just"/>
            <a:r>
              <a:rPr lang="en-MY" dirty="0" smtClean="0"/>
              <a:t>The appropriateness of the content of the questions.</a:t>
            </a:r>
          </a:p>
          <a:p>
            <a:pPr algn="just"/>
            <a:r>
              <a:rPr lang="en-MY" dirty="0" smtClean="0"/>
              <a:t>How questions are worded and the level of sophistication of the language used.</a:t>
            </a:r>
          </a:p>
          <a:p>
            <a:pPr algn="just"/>
            <a:r>
              <a:rPr lang="en-MY" dirty="0" smtClean="0"/>
              <a:t>The type and form of questions asked.</a:t>
            </a:r>
          </a:p>
          <a:p>
            <a:pPr algn="just"/>
            <a:r>
              <a:rPr lang="en-MY" dirty="0" smtClean="0"/>
              <a:t>The sequencing of the questions</a:t>
            </a:r>
          </a:p>
          <a:p>
            <a:pPr algn="just"/>
            <a:r>
              <a:rPr lang="en-MY" dirty="0" smtClean="0"/>
              <a:t>The personal data sought from the respondents</a:t>
            </a:r>
          </a:p>
          <a:p>
            <a:pPr marL="0" indent="0">
              <a:buNone/>
            </a:pPr>
            <a:endParaRPr lang="en-MY" dirty="0" smtClean="0"/>
          </a:p>
          <a:p>
            <a:pPr marL="0" indent="0">
              <a:buNone/>
            </a:pPr>
            <a:endParaRPr lang="en-MY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2012 John Wiley &amp; Sons Ltd. www.wiley.com/college/sekaran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F5F2D-7147-4BDF-B2EA-6910118A72F8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712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 smtClean="0"/>
              <a:t>Type of Questions 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Y" dirty="0" smtClean="0"/>
              <a:t> </a:t>
            </a:r>
            <a:r>
              <a:rPr lang="en-MY" b="1" dirty="0" smtClean="0"/>
              <a:t>Open-ended Versus closed questions</a:t>
            </a:r>
          </a:p>
          <a:p>
            <a:pPr algn="just"/>
            <a:r>
              <a:rPr lang="en-MY" dirty="0" smtClean="0"/>
              <a:t>The first one allow the respondents to answer them in any way they choose. </a:t>
            </a:r>
            <a:r>
              <a:rPr lang="en-MY" b="1" dirty="0" smtClean="0"/>
              <a:t>Example:</a:t>
            </a:r>
            <a:r>
              <a:rPr lang="en-MY" dirty="0" smtClean="0"/>
              <a:t> State five things that are interesting and challenging in the job</a:t>
            </a:r>
          </a:p>
          <a:p>
            <a:pPr algn="just"/>
            <a:r>
              <a:rPr lang="en-MY" b="1" dirty="0" smtClean="0"/>
              <a:t>Closed Ended: </a:t>
            </a:r>
            <a:r>
              <a:rPr lang="en-MY" dirty="0" smtClean="0"/>
              <a:t>Asks respondents to make choices among a set of alternatives given by the researchers.</a:t>
            </a:r>
            <a:endParaRPr lang="en-MY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2012 John Wiley &amp; Sons Ltd. www.wiley.com/college/sekaran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F5F2D-7147-4BDF-B2EA-6910118A72F8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537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MY" dirty="0" smtClean="0"/>
              <a:t> It is advisable to ask some negatively worded questions as well.</a:t>
            </a:r>
          </a:p>
          <a:p>
            <a:pPr algn="just"/>
            <a:r>
              <a:rPr lang="en-MY" dirty="0" smtClean="0"/>
              <a:t>Avoid Double-</a:t>
            </a:r>
            <a:r>
              <a:rPr lang="en-MY" dirty="0" err="1" smtClean="0"/>
              <a:t>Barreled</a:t>
            </a:r>
            <a:r>
              <a:rPr lang="en-MY" dirty="0" smtClean="0"/>
              <a:t> questions- </a:t>
            </a:r>
            <a:r>
              <a:rPr lang="en-MY" b="1" dirty="0" smtClean="0"/>
              <a:t>“Do you think there is good market for the product and that it will sell well?</a:t>
            </a:r>
          </a:p>
          <a:p>
            <a:pPr algn="just"/>
            <a:r>
              <a:rPr lang="en-MY" dirty="0" smtClean="0"/>
              <a:t>Avoid ambiguous questions- </a:t>
            </a:r>
            <a:r>
              <a:rPr lang="en-MY" b="1" dirty="0" smtClean="0"/>
              <a:t>“To what extent would you say you are happy”</a:t>
            </a:r>
            <a:endParaRPr lang="en-MY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2012 John Wiley &amp; Sons Ltd. www.wiley.com/college/sekaran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F5F2D-7147-4BDF-B2EA-6910118A72F8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54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MY" dirty="0" smtClean="0"/>
              <a:t> Some questions might require respondents to </a:t>
            </a:r>
            <a:r>
              <a:rPr lang="en-MY" b="1" dirty="0" smtClean="0"/>
              <a:t>recall experiences from the past that are hazy in their memory. Answers to such questions might have bias.</a:t>
            </a:r>
          </a:p>
          <a:p>
            <a:pPr algn="just"/>
            <a:r>
              <a:rPr lang="en-MY" dirty="0" smtClean="0"/>
              <a:t>Questions should not be phrased in such a way that they lead the respondents to give the responses that the researcher would like them to give.</a:t>
            </a:r>
          </a:p>
          <a:p>
            <a:endParaRPr lang="en-MY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2012 John Wiley &amp; Sons Ltd. www.wiley.com/college/sekaran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F5F2D-7147-4BDF-B2EA-6910118A72F8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85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Projective Methods</a:t>
            </a:r>
            <a:endParaRPr lang="nl-NL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875"/>
            <a:ext cx="7772400" cy="445452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Projective </a:t>
            </a:r>
            <a:r>
              <a:rPr lang="en-US" dirty="0"/>
              <a:t>techniques help the respondent to offer answers to questions which might otherwise be rather difficult or cumbersome to respond to. </a:t>
            </a:r>
            <a:endParaRPr lang="en-US" dirty="0" smtClean="0"/>
          </a:p>
          <a:p>
            <a:pPr algn="just"/>
            <a:r>
              <a:rPr lang="en-US" dirty="0" smtClean="0"/>
              <a:t>Projective </a:t>
            </a:r>
            <a:r>
              <a:rPr lang="en-US" dirty="0"/>
              <a:t>methods which include such techniques </a:t>
            </a:r>
            <a:r>
              <a:rPr lang="en-US" b="1" dirty="0"/>
              <a:t>as word association, sentence completion, thematic apperception, and ink-blot tests, usually tap the deep-seated motivations of the respondent and provide relevant answers to difficult questions. </a:t>
            </a:r>
            <a:endParaRPr lang="en-US" b="1" dirty="0" smtClean="0"/>
          </a:p>
          <a:p>
            <a:endParaRPr lang="nl-NL" dirty="0" smtClean="0"/>
          </a:p>
        </p:txBody>
      </p:sp>
      <p:sp>
        <p:nvSpPr>
          <p:cNvPr id="5" name="Foot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© 2012 John Wiley &amp; Sons Ltd. www.wiley.com/college/sekaran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663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Projective Methods</a:t>
            </a:r>
            <a:endParaRPr lang="nl-NL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875"/>
            <a:ext cx="7772400" cy="4454525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However</a:t>
            </a:r>
            <a:r>
              <a:rPr lang="en-US" dirty="0"/>
              <a:t>, the responses have to be analyzed by </a:t>
            </a:r>
            <a:r>
              <a:rPr lang="en-US" b="1" dirty="0"/>
              <a:t>individuals well trained in interpreting the answers</a:t>
            </a:r>
            <a:r>
              <a:rPr lang="en-US" dirty="0"/>
              <a:t>, if they are to be meaningfully utilized for research purposes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Marketing </a:t>
            </a:r>
            <a:r>
              <a:rPr lang="en-US" dirty="0"/>
              <a:t>research can benefit substantially by using projective techniques, as for example, </a:t>
            </a:r>
            <a:r>
              <a:rPr lang="en-US" b="1" dirty="0"/>
              <a:t>in developing products, designing ads, and selecting appropriate media.</a:t>
            </a:r>
            <a:endParaRPr lang="en-MY" b="1" dirty="0"/>
          </a:p>
          <a:p>
            <a:endParaRPr lang="nl-NL" dirty="0" smtClean="0"/>
          </a:p>
        </p:txBody>
      </p:sp>
      <p:sp>
        <p:nvSpPr>
          <p:cNvPr id="5" name="Foot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© 2012 John Wiley &amp; Sons Ltd. www.wiley.com/college/sekaran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20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Projective Methods</a:t>
            </a:r>
            <a:endParaRPr lang="nl-NL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875"/>
            <a:ext cx="7772400" cy="4454525"/>
          </a:xfrm>
        </p:spPr>
        <p:txBody>
          <a:bodyPr>
            <a:normAutofit fontScale="85000" lnSpcReduction="20000"/>
          </a:bodyPr>
          <a:lstStyle/>
          <a:p>
            <a:r>
              <a:rPr lang="en-US" smtClean="0"/>
              <a:t>Word association techniques: </a:t>
            </a:r>
          </a:p>
          <a:p>
            <a:pPr lvl="1"/>
            <a:r>
              <a:rPr lang="en-US" smtClean="0"/>
              <a:t>Asking the respondent to quickly associate a word with the first thing that comes to mind.</a:t>
            </a:r>
          </a:p>
          <a:p>
            <a:pPr lvl="1"/>
            <a:r>
              <a:rPr lang="en-US" smtClean="0"/>
              <a:t>Often used to get at true attitudes and feelings. </a:t>
            </a:r>
            <a:endParaRPr lang="nl-NL" smtClean="0"/>
          </a:p>
          <a:p>
            <a:r>
              <a:rPr lang="en-US" smtClean="0"/>
              <a:t>Thematic apperception tests (TAT):</a:t>
            </a:r>
          </a:p>
          <a:p>
            <a:pPr lvl="1"/>
            <a:r>
              <a:rPr lang="en-US" smtClean="0"/>
              <a:t>Call for respondent to weave a story around a picture that is shown. </a:t>
            </a:r>
          </a:p>
          <a:p>
            <a:pPr lvl="1"/>
            <a:r>
              <a:rPr lang="en-US" smtClean="0"/>
              <a:t>To trace patterns and personality characteristics of respondents.</a:t>
            </a:r>
            <a:endParaRPr lang="nl-NL" smtClean="0"/>
          </a:p>
          <a:p>
            <a:r>
              <a:rPr lang="en-US" smtClean="0"/>
              <a:t>Inkblot tests: </a:t>
            </a:r>
          </a:p>
          <a:p>
            <a:pPr lvl="1"/>
            <a:r>
              <a:rPr lang="en-US" smtClean="0"/>
              <a:t>Form of motivational research, uses colored inkblots that are interpreted by respondents.</a:t>
            </a:r>
            <a:endParaRPr lang="nl-NL" smtClean="0"/>
          </a:p>
          <a:p>
            <a:endParaRPr lang="nl-NL" smtClean="0"/>
          </a:p>
        </p:txBody>
      </p:sp>
      <p:sp>
        <p:nvSpPr>
          <p:cNvPr id="5" name="Foot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© 2012 John Wiley &amp; Sons Ltd. www.wiley.com/college/sekaran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663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 smtClean="0">
                <a:solidFill>
                  <a:srgbClr val="FF0000"/>
                </a:solidFill>
              </a:rPr>
              <a:t>LAB CLASS</a:t>
            </a:r>
            <a:endParaRPr lang="en-MY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MY" b="1" dirty="0" smtClean="0"/>
              <a:t>Venue: </a:t>
            </a:r>
            <a:r>
              <a:rPr lang="en-MY" dirty="0" smtClean="0"/>
              <a:t>NAC512 </a:t>
            </a:r>
          </a:p>
          <a:p>
            <a:pPr marL="0" indent="0" algn="ctr">
              <a:buNone/>
            </a:pPr>
            <a:r>
              <a:rPr lang="en-MY" b="1" dirty="0"/>
              <a:t> </a:t>
            </a:r>
            <a:r>
              <a:rPr lang="en-MY" b="1" dirty="0" smtClean="0"/>
              <a:t>Date:</a:t>
            </a:r>
          </a:p>
          <a:p>
            <a:pPr marL="0" indent="0" algn="ctr">
              <a:buNone/>
            </a:pPr>
            <a:r>
              <a:rPr lang="en-MY" b="1" dirty="0" smtClean="0"/>
              <a:t>(29/10,12/11,19/11,26/11</a:t>
            </a:r>
            <a:r>
              <a:rPr lang="en-MY" b="1" dirty="0"/>
              <a:t>) </a:t>
            </a:r>
            <a:endParaRPr lang="en-MY" b="1" dirty="0" smtClean="0"/>
          </a:p>
          <a:p>
            <a:pPr marL="0" indent="0" algn="ctr">
              <a:buNone/>
            </a:pPr>
            <a:r>
              <a:rPr lang="en-MY" b="1" dirty="0" smtClean="0"/>
              <a:t>and </a:t>
            </a:r>
          </a:p>
          <a:p>
            <a:pPr marL="0" indent="0" algn="ctr">
              <a:buNone/>
            </a:pPr>
            <a:r>
              <a:rPr lang="en-MY" b="1" dirty="0" smtClean="0"/>
              <a:t>Time(2:00PM-5:00PM)</a:t>
            </a:r>
            <a:r>
              <a:rPr lang="en-MY" dirty="0"/>
              <a:t/>
            </a:r>
            <a:br>
              <a:rPr lang="en-MY" dirty="0"/>
            </a:br>
            <a:endParaRPr lang="en-MY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2012 John Wiley &amp; Sons Ltd. www.wiley.com/college/sekaran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F5F2D-7147-4BDF-B2EA-6910118A72F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491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Sources of Data </a:t>
            </a:r>
          </a:p>
        </p:txBody>
      </p:sp>
      <p:sp>
        <p:nvSpPr>
          <p:cNvPr id="67587" name="Rectangle 3"/>
          <p:cNvSpPr>
            <a:spLocks noGrp="1" noChangeAspect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</a:pPr>
            <a:endParaRPr lang="en-GB" sz="2400" b="1" dirty="0" smtClean="0"/>
          </a:p>
          <a:p>
            <a:pPr marL="0" indent="0" algn="just" eaLnBrk="1" hangingPunct="1">
              <a:lnSpc>
                <a:spcPct val="80000"/>
              </a:lnSpc>
              <a:buNone/>
            </a:pPr>
            <a:endParaRPr lang="en-GB" sz="2400" b="1" dirty="0"/>
          </a:p>
          <a:p>
            <a:pPr algn="just" eaLnBrk="1" hangingPunct="1">
              <a:lnSpc>
                <a:spcPct val="80000"/>
              </a:lnSpc>
            </a:pPr>
            <a:r>
              <a:rPr lang="en-GB" sz="2400" b="1" dirty="0" smtClean="0"/>
              <a:t>Primary data: </a:t>
            </a:r>
            <a:r>
              <a:rPr lang="en-GB" sz="2400" dirty="0" smtClean="0"/>
              <a:t>information obtained ﬁrst hand by the researcher on the variables of interest for the specific purpose of the study.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b="1" dirty="0" smtClean="0"/>
              <a:t>Examples: </a:t>
            </a:r>
            <a:r>
              <a:rPr lang="en-GB" sz="2400" dirty="0" smtClean="0"/>
              <a:t>individuals, focus groups, panels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b="1" dirty="0" smtClean="0"/>
              <a:t>Secondary data: </a:t>
            </a:r>
            <a:r>
              <a:rPr lang="en-GB" sz="2400" dirty="0" smtClean="0"/>
              <a:t>information gathered from sources already existing. </a:t>
            </a:r>
          </a:p>
          <a:p>
            <a:pPr algn="just" eaLnBrk="1" hangingPunct="1">
              <a:lnSpc>
                <a:spcPct val="80000"/>
              </a:lnSpc>
            </a:pPr>
            <a:r>
              <a:rPr lang="en-GB" sz="2400" b="1" dirty="0" smtClean="0"/>
              <a:t>Examples: </a:t>
            </a:r>
            <a:r>
              <a:rPr lang="en-GB" sz="2400" dirty="0" smtClean="0"/>
              <a:t>company records or archives, government publications, industry analyses offered by the media, web sites, the Internet, and so on. </a:t>
            </a:r>
            <a:endParaRPr lang="en-US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© 2012 John Wiley &amp; Sons Ltd. www.wiley.com/college/sekaran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271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 smtClean="0"/>
              <a:t>Primary Sources of Data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MY" dirty="0" smtClean="0"/>
              <a:t> </a:t>
            </a:r>
            <a:r>
              <a:rPr lang="en-MY" b="1" dirty="0" smtClean="0"/>
              <a:t>Focus Groups – </a:t>
            </a:r>
            <a:r>
              <a:rPr lang="en-MY" dirty="0" smtClean="0"/>
              <a:t>Consist typically of </a:t>
            </a:r>
            <a:r>
              <a:rPr lang="en-MY" b="1" dirty="0" smtClean="0">
                <a:solidFill>
                  <a:srgbClr val="FF0000"/>
                </a:solidFill>
              </a:rPr>
              <a:t>eight to ten members with a moderator leading the discussions </a:t>
            </a:r>
            <a:r>
              <a:rPr lang="en-MY" dirty="0" smtClean="0"/>
              <a:t>for about two hours on a particular topic, or  product in their expertise.</a:t>
            </a:r>
          </a:p>
          <a:p>
            <a:pPr marL="0" indent="0" algn="just">
              <a:buNone/>
            </a:pPr>
            <a:r>
              <a:rPr lang="en-MY" dirty="0" smtClean="0"/>
              <a:t>In sum Focus groups are used for:</a:t>
            </a:r>
          </a:p>
          <a:p>
            <a:pPr algn="just"/>
            <a:r>
              <a:rPr lang="en-MY" b="1" dirty="0" smtClean="0"/>
              <a:t>Exploratory studies.</a:t>
            </a:r>
          </a:p>
          <a:p>
            <a:pPr algn="just"/>
            <a:r>
              <a:rPr lang="en-MY" b="1" dirty="0" smtClean="0"/>
              <a:t>Making generalizations based on the information generated by them.</a:t>
            </a:r>
          </a:p>
          <a:p>
            <a:pPr algn="just"/>
            <a:r>
              <a:rPr lang="en-MY" b="1" dirty="0" smtClean="0"/>
              <a:t>Conducting sample surveys.</a:t>
            </a:r>
          </a:p>
          <a:p>
            <a:pPr marL="0" indent="0" algn="just">
              <a:buNone/>
            </a:pPr>
            <a:endParaRPr lang="en-MY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2012 John Wiley &amp; Sons Ltd. www.wiley.com/college/sekaran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F5F2D-7147-4BDF-B2EA-6910118A72F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047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Primary Sources of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MY" dirty="0"/>
              <a:t> </a:t>
            </a:r>
            <a:r>
              <a:rPr lang="en-MY" b="1" dirty="0" smtClean="0"/>
              <a:t>Videoconferencing</a:t>
            </a:r>
          </a:p>
          <a:p>
            <a:pPr marL="0" indent="0">
              <a:buNone/>
            </a:pPr>
            <a:r>
              <a:rPr lang="en-MY" b="1" dirty="0" smtClean="0"/>
              <a:t>Panels-</a:t>
            </a:r>
            <a:r>
              <a:rPr lang="en-MY" dirty="0" smtClean="0"/>
              <a:t> Need to meet more than once</a:t>
            </a:r>
          </a:p>
          <a:p>
            <a:pPr marL="0" indent="0" algn="just">
              <a:buNone/>
            </a:pPr>
            <a:r>
              <a:rPr lang="en-MY" b="1" dirty="0" smtClean="0"/>
              <a:t>The </a:t>
            </a:r>
            <a:r>
              <a:rPr lang="en-MY" b="1" dirty="0" err="1" smtClean="0"/>
              <a:t>delphi</a:t>
            </a:r>
            <a:r>
              <a:rPr lang="en-MY" b="1" dirty="0" smtClean="0"/>
              <a:t> Technique: </a:t>
            </a:r>
            <a:r>
              <a:rPr lang="en-MY" dirty="0" smtClean="0"/>
              <a:t>Uses a cautiously selected panel of experts in a systematic, interactive manner.</a:t>
            </a:r>
          </a:p>
          <a:p>
            <a:pPr marL="0" indent="0" algn="ctr">
              <a:buNone/>
            </a:pPr>
            <a:r>
              <a:rPr lang="en-MY" b="1" dirty="0" smtClean="0"/>
              <a:t>These experts answer questionnaires in two or more rounds.</a:t>
            </a:r>
          </a:p>
          <a:p>
            <a:pPr marL="0" indent="0">
              <a:buNone/>
            </a:pPr>
            <a:endParaRPr lang="en-MY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2012 John Wiley &amp; Sons Ltd. www.wiley.com/college/sekaran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F5F2D-7147-4BDF-B2EA-6910118A72F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87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Primary Sources of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MY" dirty="0"/>
              <a:t> </a:t>
            </a:r>
            <a:r>
              <a:rPr lang="en-MY" b="1" dirty="0" smtClean="0"/>
              <a:t>Unobtrusive Measures: </a:t>
            </a:r>
            <a:r>
              <a:rPr lang="en-MY" dirty="0" smtClean="0"/>
              <a:t>It does not involve people. The number of different brands of soft drink cans found in trash bags also provides a measure of their consumption levels.</a:t>
            </a:r>
            <a:endParaRPr lang="en-MY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2012 John Wiley &amp; Sons Ltd. www.wiley.com/college/sekaran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F5F2D-7147-4BDF-B2EA-6910118A72F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06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Interviews</a:t>
            </a:r>
            <a:endParaRPr lang="nl-NL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Unstructured interviews: </a:t>
            </a:r>
          </a:p>
          <a:p>
            <a:pPr lvl="1" algn="just"/>
            <a:r>
              <a:rPr lang="en-US" dirty="0" smtClean="0"/>
              <a:t>the interviewer does not enter the interview setting with a planned sequence of questions to be asked of the respondent.</a:t>
            </a:r>
          </a:p>
          <a:p>
            <a:r>
              <a:rPr lang="en-US" b="1" dirty="0" smtClean="0"/>
              <a:t>Structured interviews: </a:t>
            </a:r>
          </a:p>
          <a:p>
            <a:pPr lvl="1" algn="just"/>
            <a:r>
              <a:rPr lang="en-US" dirty="0" smtClean="0"/>
              <a:t>Conducted when it is known at the outset what information is needed. </a:t>
            </a:r>
          </a:p>
          <a:p>
            <a:pPr lvl="1" algn="just"/>
            <a:r>
              <a:rPr lang="en-US" b="1" dirty="0" smtClean="0"/>
              <a:t>The interviewer has a list of predetermined questions </a:t>
            </a:r>
            <a:r>
              <a:rPr lang="en-US" dirty="0" smtClean="0"/>
              <a:t>to be asked of the respondents either personally, through the telephone, or via the computer.</a:t>
            </a:r>
            <a:endParaRPr lang="nl-NL" dirty="0" smtClean="0"/>
          </a:p>
        </p:txBody>
      </p:sp>
      <p:sp>
        <p:nvSpPr>
          <p:cNvPr id="5" name="Foot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© 2012 John Wiley &amp; Sons Ltd. www.wiley.com/college/sekaran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398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/>
              <a:t>Personal interview</a:t>
            </a:r>
          </a:p>
        </p:txBody>
      </p:sp>
      <p:sp>
        <p:nvSpPr>
          <p:cNvPr id="69635" name="Rectangle 3"/>
          <p:cNvSpPr>
            <a:spLocks noGrp="1" noChangeAspect="1" noChangeArrowheads="1"/>
          </p:cNvSpPr>
          <p:nvPr>
            <p:ph type="body" idx="1"/>
          </p:nvPr>
        </p:nvSpPr>
        <p:spPr>
          <a:xfrm>
            <a:off x="685800" y="1295400"/>
            <a:ext cx="7772400" cy="52578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Advantages</a:t>
            </a:r>
          </a:p>
          <a:p>
            <a:pPr lvl="1" eaLnBrk="1" hangingPunct="1"/>
            <a:r>
              <a:rPr lang="en-US" sz="2000" dirty="0" smtClean="0"/>
              <a:t>Can clarify doubts about questionnaire</a:t>
            </a:r>
          </a:p>
          <a:p>
            <a:pPr lvl="1" eaLnBrk="1" hangingPunct="1"/>
            <a:r>
              <a:rPr lang="en-US" sz="2000" dirty="0" smtClean="0"/>
              <a:t>Can pick up non-verbal cues</a:t>
            </a:r>
          </a:p>
          <a:p>
            <a:pPr lvl="1" eaLnBrk="1" hangingPunct="1"/>
            <a:r>
              <a:rPr lang="en-US" sz="2000" dirty="0" smtClean="0"/>
              <a:t>Relatively high response/cooperation</a:t>
            </a:r>
          </a:p>
          <a:p>
            <a:pPr lvl="1" eaLnBrk="1" hangingPunct="1"/>
            <a:r>
              <a:rPr lang="en-US" sz="2000" dirty="0" smtClean="0"/>
              <a:t>Special visual aids and scoring devises can be used</a:t>
            </a:r>
          </a:p>
          <a:p>
            <a:pPr lvl="1" eaLnBrk="1" hangingPunct="1"/>
            <a:endParaRPr lang="en-US" sz="1200" dirty="0" smtClean="0"/>
          </a:p>
          <a:p>
            <a:pPr eaLnBrk="1" hangingPunct="1"/>
            <a:r>
              <a:rPr lang="en-US" sz="2400" dirty="0" smtClean="0"/>
              <a:t>Disadvantages</a:t>
            </a:r>
          </a:p>
          <a:p>
            <a:pPr lvl="1" eaLnBrk="1" hangingPunct="1"/>
            <a:r>
              <a:rPr lang="en-US" sz="2000" dirty="0" smtClean="0"/>
              <a:t>High costs and time intensive</a:t>
            </a:r>
          </a:p>
          <a:p>
            <a:pPr lvl="1" eaLnBrk="1" hangingPunct="1"/>
            <a:r>
              <a:rPr lang="en-US" sz="2000" dirty="0" smtClean="0"/>
              <a:t>Geographical limitations</a:t>
            </a:r>
          </a:p>
          <a:p>
            <a:pPr lvl="1" eaLnBrk="1" hangingPunct="1"/>
            <a:r>
              <a:rPr lang="en-US" sz="2000" dirty="0" smtClean="0"/>
              <a:t>Response bias / Confidentiality difficult to be assured</a:t>
            </a:r>
          </a:p>
          <a:p>
            <a:pPr lvl="1" eaLnBrk="1" hangingPunct="1"/>
            <a:r>
              <a:rPr lang="en-US" sz="2000" dirty="0" smtClean="0"/>
              <a:t>Some respondents are unwilling to talk to strangers</a:t>
            </a:r>
          </a:p>
          <a:p>
            <a:pPr lvl="1" eaLnBrk="1" hangingPunct="1"/>
            <a:r>
              <a:rPr lang="en-US" sz="2000" dirty="0" smtClean="0"/>
              <a:t>Trained interviewers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© 2012 John Wiley &amp; Sons Ltd. www.wiley.com/college/sekaran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776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/>
              <a:t>Telephone interview</a:t>
            </a:r>
          </a:p>
        </p:txBody>
      </p:sp>
      <p:sp>
        <p:nvSpPr>
          <p:cNvPr id="70659" name="Rectangle 3"/>
          <p:cNvSpPr>
            <a:spLocks noGrp="1" noChangeAspec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Advantages</a:t>
            </a:r>
          </a:p>
          <a:p>
            <a:pPr lvl="1" eaLnBrk="1" hangingPunct="1"/>
            <a:r>
              <a:rPr lang="en-US" sz="2000" smtClean="0"/>
              <a:t>Discomfort of face to face is avoided</a:t>
            </a:r>
          </a:p>
          <a:p>
            <a:pPr lvl="1" eaLnBrk="1" hangingPunct="1"/>
            <a:r>
              <a:rPr lang="en-US" sz="2000" smtClean="0"/>
              <a:t>Faster / Number of calls per day could be high</a:t>
            </a:r>
          </a:p>
          <a:p>
            <a:pPr lvl="1" eaLnBrk="1" hangingPunct="1"/>
            <a:r>
              <a:rPr lang="en-US" sz="2000" smtClean="0"/>
              <a:t>Lower cost</a:t>
            </a:r>
          </a:p>
          <a:p>
            <a:pPr lvl="1" eaLnBrk="1" hangingPunct="1">
              <a:buFontTx/>
              <a:buNone/>
            </a:pPr>
            <a:endParaRPr lang="en-US" sz="2000" smtClean="0"/>
          </a:p>
          <a:p>
            <a:pPr eaLnBrk="1" hangingPunct="1"/>
            <a:r>
              <a:rPr lang="en-US" sz="2400" smtClean="0"/>
              <a:t>Disadvantages</a:t>
            </a:r>
          </a:p>
          <a:p>
            <a:pPr lvl="1" eaLnBrk="1" hangingPunct="1"/>
            <a:r>
              <a:rPr lang="en-US" sz="2000" smtClean="0"/>
              <a:t>Interview length must be limited</a:t>
            </a:r>
          </a:p>
          <a:p>
            <a:pPr lvl="1" eaLnBrk="1" hangingPunct="1"/>
            <a:r>
              <a:rPr lang="en-US" sz="2000" smtClean="0"/>
              <a:t>Low response rate</a:t>
            </a:r>
          </a:p>
          <a:p>
            <a:pPr lvl="1" eaLnBrk="1" hangingPunct="1"/>
            <a:r>
              <a:rPr lang="en-US" sz="2000" smtClean="0"/>
              <a:t>No facial expressions</a:t>
            </a:r>
          </a:p>
          <a:p>
            <a:pPr lvl="1" eaLnBrk="1" hangingPunct="1">
              <a:buFontTx/>
              <a:buNone/>
            </a:pPr>
            <a:endParaRPr lang="en-US" sz="200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© 2012 John Wiley &amp; Sons Ltd. www.wiley.com/college/sekaran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486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1035</Words>
  <Application>Microsoft Office PowerPoint</Application>
  <PresentationFormat>On-screen Show (4:3)</PresentationFormat>
  <Paragraphs>131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18</vt:i4>
      </vt:variant>
    </vt:vector>
  </HeadingPairs>
  <TitlesOfParts>
    <vt:vector size="29" baseType="lpstr">
      <vt:lpstr>Arial</vt:lpstr>
      <vt:lpstr>Book Antiqua</vt:lpstr>
      <vt:lpstr>Calibri</vt:lpstr>
      <vt:lpstr>Cambria</vt:lpstr>
      <vt:lpstr>Helvetica</vt:lpstr>
      <vt:lpstr>Lucida Sans</vt:lpstr>
      <vt:lpstr>Wingdings</vt:lpstr>
      <vt:lpstr>Office Theme</vt:lpstr>
      <vt:lpstr>1_Custom Design</vt:lpstr>
      <vt:lpstr>Custom Design</vt:lpstr>
      <vt:lpstr>1_Office Theme</vt:lpstr>
      <vt:lpstr>PowerPoint Presentation</vt:lpstr>
      <vt:lpstr>LAB CLASS</vt:lpstr>
      <vt:lpstr>Sources of Data </vt:lpstr>
      <vt:lpstr>Primary Sources of Data</vt:lpstr>
      <vt:lpstr>Primary Sources of Data</vt:lpstr>
      <vt:lpstr>Primary Sources of Data</vt:lpstr>
      <vt:lpstr>Interviews</vt:lpstr>
      <vt:lpstr>Personal interview</vt:lpstr>
      <vt:lpstr>Telephone interview</vt:lpstr>
      <vt:lpstr>Self-administered</vt:lpstr>
      <vt:lpstr>Questionnaires</vt:lpstr>
      <vt:lpstr>Questionnaires</vt:lpstr>
      <vt:lpstr>Type of Questions </vt:lpstr>
      <vt:lpstr>PowerPoint Presentation</vt:lpstr>
      <vt:lpstr>PowerPoint Presentation</vt:lpstr>
      <vt:lpstr>Projective Methods</vt:lpstr>
      <vt:lpstr>Projective Methods</vt:lpstr>
      <vt:lpstr>Projective Methods</vt:lpstr>
    </vt:vector>
  </TitlesOfParts>
  <Company>John Wiley and Sons,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Wilson, Ellie - Chichester</dc:creator>
  <cp:lastModifiedBy>Windows User</cp:lastModifiedBy>
  <cp:revision>20</cp:revision>
  <dcterms:created xsi:type="dcterms:W3CDTF">2012-09-28T11:44:13Z</dcterms:created>
  <dcterms:modified xsi:type="dcterms:W3CDTF">2016-10-21T14:28:32Z</dcterms:modified>
</cp:coreProperties>
</file>