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 id="2147483661" r:id="rId3"/>
    <p:sldMasterId id="2147483685" r:id="rId4"/>
  </p:sldMasterIdLst>
  <p:notesMasterIdLst>
    <p:notesMasterId r:id="rId26"/>
  </p:notesMasterIdLst>
  <p:handoutMasterIdLst>
    <p:handoutMasterId r:id="rId27"/>
  </p:handoutMasterIdLst>
  <p:sldIdLst>
    <p:sldId id="259" r:id="rId5"/>
    <p:sldId id="260" r:id="rId6"/>
    <p:sldId id="261" r:id="rId7"/>
    <p:sldId id="267" r:id="rId8"/>
    <p:sldId id="268" r:id="rId9"/>
    <p:sldId id="262" r:id="rId10"/>
    <p:sldId id="263" r:id="rId11"/>
    <p:sldId id="264" r:id="rId12"/>
    <p:sldId id="269" r:id="rId13"/>
    <p:sldId id="265" r:id="rId14"/>
    <p:sldId id="266"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20" autoAdjust="0"/>
  </p:normalViewPr>
  <p:slideViewPr>
    <p:cSldViewPr>
      <p:cViewPr varScale="1">
        <p:scale>
          <a:sx n="70" d="100"/>
          <a:sy n="70" d="100"/>
        </p:scale>
        <p:origin x="1386"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6" d="100"/>
          <a:sy n="86" d="100"/>
        </p:scale>
        <p:origin x="-312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www.wiley.com/college/sekaran</a:t>
            </a: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003931-2F32-44F8-B58D-E3B96EBDD940}" type="datetimeFigureOut">
              <a:rPr lang="en-GB" smtClean="0"/>
              <a:t>17/02/2017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70D29A-35D1-4CA9-AD68-C9F3DCF45509}" type="slidenum">
              <a:rPr lang="en-GB" smtClean="0"/>
              <a:t>‹#›</a:t>
            </a:fld>
            <a:endParaRPr lang="en-GB"/>
          </a:p>
        </p:txBody>
      </p:sp>
    </p:spTree>
    <p:extLst>
      <p:ext uri="{BB962C8B-B14F-4D97-AF65-F5344CB8AC3E}">
        <p14:creationId xmlns:p14="http://schemas.microsoft.com/office/powerpoint/2010/main" val="3767632524"/>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www.wiley.com/college/sekaran</a:t>
            </a: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3D46EA-7788-4FC9-B8A9-68DF97667B72}" type="datetimeFigureOut">
              <a:rPr lang="en-GB" smtClean="0"/>
              <a:t>17/02/2017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72326-02D0-4FD6-9BDB-B9B5EEB31385}" type="slidenum">
              <a:rPr lang="en-GB" smtClean="0"/>
              <a:t>‹#›</a:t>
            </a:fld>
            <a:endParaRPr lang="en-GB"/>
          </a:p>
        </p:txBody>
      </p:sp>
    </p:spTree>
    <p:extLst>
      <p:ext uri="{BB962C8B-B14F-4D97-AF65-F5344CB8AC3E}">
        <p14:creationId xmlns:p14="http://schemas.microsoft.com/office/powerpoint/2010/main" val="2460749467"/>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endParaRPr lang="en-GB" dirty="0" smtClean="0"/>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dirty="0"/>
          </a:p>
        </p:txBody>
      </p:sp>
      <p:sp>
        <p:nvSpPr>
          <p:cNvPr id="6" name="Slide Number Placeholder 5"/>
          <p:cNvSpPr>
            <a:spLocks noGrp="1"/>
          </p:cNvSpPr>
          <p:nvPr>
            <p:ph type="sldNum" sz="quarter" idx="12"/>
          </p:nvPr>
        </p:nvSpPr>
        <p:spPr/>
        <p:txBody>
          <a:bodyPr/>
          <a:lstStyle/>
          <a:p>
            <a:fld id="{3B2F5F2D-7147-4BDF-B2EA-6910118A72F8}" type="slidenum">
              <a:rPr lang="en-GB" smtClean="0"/>
              <a:t>‹#›</a:t>
            </a:fld>
            <a:endParaRPr lang="en-GB"/>
          </a:p>
        </p:txBody>
      </p:sp>
      <p:sp>
        <p:nvSpPr>
          <p:cNvPr id="9" name="TextBox 8"/>
          <p:cNvSpPr txBox="1"/>
          <p:nvPr userDrawn="1"/>
        </p:nvSpPr>
        <p:spPr>
          <a:xfrm>
            <a:off x="-8792" y="6211669"/>
            <a:ext cx="1979712" cy="646331"/>
          </a:xfrm>
          <a:prstGeom prst="rect">
            <a:avLst/>
          </a:prstGeom>
          <a:noFill/>
        </p:spPr>
        <p:txBody>
          <a:bodyPr wrap="square" rtlCol="0">
            <a:spAutoFit/>
          </a:bodyPr>
          <a:lstStyle/>
          <a:p>
            <a:r>
              <a:rPr lang="en-GB" dirty="0" smtClean="0">
                <a:latin typeface="Cambria" pitchFamily="18" charset="0"/>
              </a:rPr>
              <a:t>Research Methods </a:t>
            </a:r>
          </a:p>
          <a:p>
            <a:r>
              <a:rPr lang="en-GB" i="1" dirty="0" smtClean="0">
                <a:solidFill>
                  <a:srgbClr val="CC0000"/>
                </a:solidFill>
                <a:latin typeface="Cambria" pitchFamily="18" charset="0"/>
              </a:rPr>
              <a:t>for</a:t>
            </a:r>
            <a:r>
              <a:rPr lang="en-GB" i="1" dirty="0" smtClean="0">
                <a:latin typeface="Cambria" pitchFamily="18" charset="0"/>
              </a:rPr>
              <a:t> </a:t>
            </a:r>
            <a:r>
              <a:rPr lang="en-GB" dirty="0" smtClean="0">
                <a:latin typeface="Cambria" pitchFamily="18" charset="0"/>
              </a:rPr>
              <a:t>Business </a:t>
            </a:r>
          </a:p>
        </p:txBody>
      </p:sp>
    </p:spTree>
    <p:extLst>
      <p:ext uri="{BB962C8B-B14F-4D97-AF65-F5344CB8AC3E}">
        <p14:creationId xmlns:p14="http://schemas.microsoft.com/office/powerpoint/2010/main" val="7193053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2075654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2692966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dirty="0"/>
          </a:p>
        </p:txBody>
      </p:sp>
      <p:sp>
        <p:nvSpPr>
          <p:cNvPr id="5" name="Slide Number Placeholder 4"/>
          <p:cNvSpPr>
            <a:spLocks noGrp="1"/>
          </p:cNvSpPr>
          <p:nvPr>
            <p:ph type="sldNum" sz="quarter" idx="12"/>
          </p:nvPr>
        </p:nvSpPr>
        <p:spPr/>
        <p:txBody>
          <a:bodyPr/>
          <a:lstStyle/>
          <a:p>
            <a:fld id="{3B2F5F2D-7147-4BDF-B2EA-6910118A72F8}" type="slidenum">
              <a:rPr lang="en-GB" smtClean="0"/>
              <a:pPr/>
              <a:t>‹#›</a:t>
            </a:fld>
            <a:endParaRPr lang="en-GB" dirty="0"/>
          </a:p>
        </p:txBody>
      </p:sp>
    </p:spTree>
    <p:extLst>
      <p:ext uri="{BB962C8B-B14F-4D97-AF65-F5344CB8AC3E}">
        <p14:creationId xmlns:p14="http://schemas.microsoft.com/office/powerpoint/2010/main" val="257002727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700C8BDA-5E34-4DC5-9B54-E88A7EE08AAE}" type="slidenum">
              <a:rPr lang="en-GB" smtClean="0"/>
              <a:t>‹#›</a:t>
            </a:fld>
            <a:endParaRPr lang="en-GB"/>
          </a:p>
        </p:txBody>
      </p:sp>
    </p:spTree>
    <p:extLst>
      <p:ext uri="{BB962C8B-B14F-4D97-AF65-F5344CB8AC3E}">
        <p14:creationId xmlns:p14="http://schemas.microsoft.com/office/powerpoint/2010/main" val="4052613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700C8BDA-5E34-4DC5-9B54-E88A7EE08AAE}" type="slidenum">
              <a:rPr lang="en-GB" smtClean="0"/>
              <a:t>‹#›</a:t>
            </a:fld>
            <a:endParaRPr lang="en-GB"/>
          </a:p>
        </p:txBody>
      </p:sp>
    </p:spTree>
    <p:extLst>
      <p:ext uri="{BB962C8B-B14F-4D97-AF65-F5344CB8AC3E}">
        <p14:creationId xmlns:p14="http://schemas.microsoft.com/office/powerpoint/2010/main" val="3695550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700C8BDA-5E34-4DC5-9B54-E88A7EE08AAE}" type="slidenum">
              <a:rPr lang="en-GB" smtClean="0"/>
              <a:t>‹#›</a:t>
            </a:fld>
            <a:endParaRPr lang="en-GB"/>
          </a:p>
        </p:txBody>
      </p:sp>
    </p:spTree>
    <p:extLst>
      <p:ext uri="{BB962C8B-B14F-4D97-AF65-F5344CB8AC3E}">
        <p14:creationId xmlns:p14="http://schemas.microsoft.com/office/powerpoint/2010/main" val="245037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700C8BDA-5E34-4DC5-9B54-E88A7EE08AAE}" type="slidenum">
              <a:rPr lang="en-GB" smtClean="0"/>
              <a:t>‹#›</a:t>
            </a:fld>
            <a:endParaRPr lang="en-GB"/>
          </a:p>
        </p:txBody>
      </p:sp>
    </p:spTree>
    <p:extLst>
      <p:ext uri="{BB962C8B-B14F-4D97-AF65-F5344CB8AC3E}">
        <p14:creationId xmlns:p14="http://schemas.microsoft.com/office/powerpoint/2010/main" val="36836027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smtClean="0"/>
              <a:t>© 2012 John Wiley &amp; Sons Ltd. www.wiley.com/college/sekaran</a:t>
            </a:r>
            <a:endParaRPr lang="en-GB"/>
          </a:p>
        </p:txBody>
      </p:sp>
      <p:sp>
        <p:nvSpPr>
          <p:cNvPr id="9" name="Slide Number Placeholder 8"/>
          <p:cNvSpPr>
            <a:spLocks noGrp="1"/>
          </p:cNvSpPr>
          <p:nvPr>
            <p:ph type="sldNum" sz="quarter" idx="12"/>
          </p:nvPr>
        </p:nvSpPr>
        <p:spPr/>
        <p:txBody>
          <a:bodyPr/>
          <a:lstStyle/>
          <a:p>
            <a:fld id="{700C8BDA-5E34-4DC5-9B54-E88A7EE08AAE}" type="slidenum">
              <a:rPr lang="en-GB" smtClean="0"/>
              <a:t>‹#›</a:t>
            </a:fld>
            <a:endParaRPr lang="en-GB"/>
          </a:p>
        </p:txBody>
      </p:sp>
    </p:spTree>
    <p:extLst>
      <p:ext uri="{BB962C8B-B14F-4D97-AF65-F5344CB8AC3E}">
        <p14:creationId xmlns:p14="http://schemas.microsoft.com/office/powerpoint/2010/main" val="385571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700C8BDA-5E34-4DC5-9B54-E88A7EE08AAE}" type="slidenum">
              <a:rPr lang="en-GB" smtClean="0"/>
              <a:t>‹#›</a:t>
            </a:fld>
            <a:endParaRPr lang="en-GB"/>
          </a:p>
        </p:txBody>
      </p:sp>
    </p:spTree>
    <p:extLst>
      <p:ext uri="{BB962C8B-B14F-4D97-AF65-F5344CB8AC3E}">
        <p14:creationId xmlns:p14="http://schemas.microsoft.com/office/powerpoint/2010/main" val="14154220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 2012 John Wiley &amp; Sons Ltd. www.wiley.com/college/sekaran</a:t>
            </a:r>
            <a:endParaRPr lang="en-GB"/>
          </a:p>
        </p:txBody>
      </p:sp>
      <p:sp>
        <p:nvSpPr>
          <p:cNvPr id="4" name="Slide Number Placeholder 3"/>
          <p:cNvSpPr>
            <a:spLocks noGrp="1"/>
          </p:cNvSpPr>
          <p:nvPr>
            <p:ph type="sldNum" sz="quarter" idx="12"/>
          </p:nvPr>
        </p:nvSpPr>
        <p:spPr/>
        <p:txBody>
          <a:bodyPr/>
          <a:lstStyle/>
          <a:p>
            <a:fld id="{700C8BDA-5E34-4DC5-9B54-E88A7EE08AAE}" type="slidenum">
              <a:rPr lang="en-GB" smtClean="0"/>
              <a:t>‹#›</a:t>
            </a:fld>
            <a:endParaRPr lang="en-GB"/>
          </a:p>
        </p:txBody>
      </p:sp>
    </p:spTree>
    <p:extLst>
      <p:ext uri="{BB962C8B-B14F-4D97-AF65-F5344CB8AC3E}">
        <p14:creationId xmlns:p14="http://schemas.microsoft.com/office/powerpoint/2010/main" val="1619297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228642396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700C8BDA-5E34-4DC5-9B54-E88A7EE08AAE}" type="slidenum">
              <a:rPr lang="en-GB" smtClean="0"/>
              <a:t>‹#›</a:t>
            </a:fld>
            <a:endParaRPr lang="en-GB"/>
          </a:p>
        </p:txBody>
      </p:sp>
    </p:spTree>
    <p:extLst>
      <p:ext uri="{BB962C8B-B14F-4D97-AF65-F5344CB8AC3E}">
        <p14:creationId xmlns:p14="http://schemas.microsoft.com/office/powerpoint/2010/main" val="2023413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700C8BDA-5E34-4DC5-9B54-E88A7EE08AAE}" type="slidenum">
              <a:rPr lang="en-GB" smtClean="0"/>
              <a:t>‹#›</a:t>
            </a:fld>
            <a:endParaRPr lang="en-GB"/>
          </a:p>
        </p:txBody>
      </p:sp>
    </p:spTree>
    <p:extLst>
      <p:ext uri="{BB962C8B-B14F-4D97-AF65-F5344CB8AC3E}">
        <p14:creationId xmlns:p14="http://schemas.microsoft.com/office/powerpoint/2010/main" val="16331468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700C8BDA-5E34-4DC5-9B54-E88A7EE08AAE}" type="slidenum">
              <a:rPr lang="en-GB" smtClean="0"/>
              <a:t>‹#›</a:t>
            </a:fld>
            <a:endParaRPr lang="en-GB"/>
          </a:p>
        </p:txBody>
      </p:sp>
    </p:spTree>
    <p:extLst>
      <p:ext uri="{BB962C8B-B14F-4D97-AF65-F5344CB8AC3E}">
        <p14:creationId xmlns:p14="http://schemas.microsoft.com/office/powerpoint/2010/main" val="25924278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700C8BDA-5E34-4DC5-9B54-E88A7EE08AAE}" type="slidenum">
              <a:rPr lang="en-GB" smtClean="0"/>
              <a:t>‹#›</a:t>
            </a:fld>
            <a:endParaRPr lang="en-GB"/>
          </a:p>
        </p:txBody>
      </p:sp>
    </p:spTree>
    <p:extLst>
      <p:ext uri="{BB962C8B-B14F-4D97-AF65-F5344CB8AC3E}">
        <p14:creationId xmlns:p14="http://schemas.microsoft.com/office/powerpoint/2010/main" val="15214686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a:xfrm>
            <a:off x="7028228" y="0"/>
            <a:ext cx="2133600" cy="365125"/>
          </a:xfrm>
        </p:spPr>
        <p:txBody>
          <a:bodyPr/>
          <a:lstStyle/>
          <a:p>
            <a:fld id="{BBE4BBF2-14FA-4777-987E-7518D2D61BD5}"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53799" y="5800440"/>
            <a:ext cx="1090201" cy="1057560"/>
          </a:xfrm>
          <a:prstGeom prst="rect">
            <a:avLst/>
          </a:prstGeom>
        </p:spPr>
      </p:pic>
    </p:spTree>
    <p:extLst>
      <p:ext uri="{BB962C8B-B14F-4D97-AF65-F5344CB8AC3E}">
        <p14:creationId xmlns:p14="http://schemas.microsoft.com/office/powerpoint/2010/main" val="359532863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BBE4BBF2-14FA-4777-987E-7518D2D61BD5}" type="slidenum">
              <a:rPr lang="en-GB" smtClean="0"/>
              <a:t>‹#›</a:t>
            </a:fld>
            <a:endParaRPr lang="en-GB"/>
          </a:p>
        </p:txBody>
      </p:sp>
    </p:spTree>
    <p:extLst>
      <p:ext uri="{BB962C8B-B14F-4D97-AF65-F5344CB8AC3E}">
        <p14:creationId xmlns:p14="http://schemas.microsoft.com/office/powerpoint/2010/main" val="7969733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BBE4BBF2-14FA-4777-987E-7518D2D61BD5}" type="slidenum">
              <a:rPr lang="en-GB" smtClean="0"/>
              <a:t>‹#›</a:t>
            </a:fld>
            <a:endParaRPr lang="en-GB"/>
          </a:p>
        </p:txBody>
      </p:sp>
    </p:spTree>
    <p:extLst>
      <p:ext uri="{BB962C8B-B14F-4D97-AF65-F5344CB8AC3E}">
        <p14:creationId xmlns:p14="http://schemas.microsoft.com/office/powerpoint/2010/main" val="22893391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BBE4BBF2-14FA-4777-987E-7518D2D61BD5}" type="slidenum">
              <a:rPr lang="en-GB" smtClean="0"/>
              <a:t>‹#›</a:t>
            </a:fld>
            <a:endParaRPr lang="en-GB"/>
          </a:p>
        </p:txBody>
      </p:sp>
    </p:spTree>
    <p:extLst>
      <p:ext uri="{BB962C8B-B14F-4D97-AF65-F5344CB8AC3E}">
        <p14:creationId xmlns:p14="http://schemas.microsoft.com/office/powerpoint/2010/main" val="10552567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smtClean="0"/>
              <a:t>© 2012 John Wiley &amp; Sons Ltd. www.wiley.com/college/sekaran</a:t>
            </a:r>
            <a:endParaRPr lang="en-GB"/>
          </a:p>
        </p:txBody>
      </p:sp>
      <p:sp>
        <p:nvSpPr>
          <p:cNvPr id="9" name="Slide Number Placeholder 8"/>
          <p:cNvSpPr>
            <a:spLocks noGrp="1"/>
          </p:cNvSpPr>
          <p:nvPr>
            <p:ph type="sldNum" sz="quarter" idx="12"/>
          </p:nvPr>
        </p:nvSpPr>
        <p:spPr/>
        <p:txBody>
          <a:bodyPr/>
          <a:lstStyle/>
          <a:p>
            <a:fld id="{BBE4BBF2-14FA-4777-987E-7518D2D61BD5}" type="slidenum">
              <a:rPr lang="en-GB" smtClean="0"/>
              <a:t>‹#›</a:t>
            </a:fld>
            <a:endParaRPr lang="en-GB"/>
          </a:p>
        </p:txBody>
      </p:sp>
    </p:spTree>
    <p:extLst>
      <p:ext uri="{BB962C8B-B14F-4D97-AF65-F5344CB8AC3E}">
        <p14:creationId xmlns:p14="http://schemas.microsoft.com/office/powerpoint/2010/main" val="2367232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BBE4BBF2-14FA-4777-987E-7518D2D61BD5}" type="slidenum">
              <a:rPr lang="en-GB" smtClean="0"/>
              <a:t>‹#›</a:t>
            </a:fld>
            <a:endParaRPr lang="en-GB"/>
          </a:p>
        </p:txBody>
      </p:sp>
    </p:spTree>
    <p:extLst>
      <p:ext uri="{BB962C8B-B14F-4D97-AF65-F5344CB8AC3E}">
        <p14:creationId xmlns:p14="http://schemas.microsoft.com/office/powerpoint/2010/main" val="141832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273558851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 2012 John Wiley &amp; Sons Ltd. www.wiley.com/college/sekaran</a:t>
            </a:r>
            <a:endParaRPr lang="en-GB"/>
          </a:p>
        </p:txBody>
      </p:sp>
      <p:sp>
        <p:nvSpPr>
          <p:cNvPr id="4" name="Slide Number Placeholder 3"/>
          <p:cNvSpPr>
            <a:spLocks noGrp="1"/>
          </p:cNvSpPr>
          <p:nvPr>
            <p:ph type="sldNum" sz="quarter" idx="12"/>
          </p:nvPr>
        </p:nvSpPr>
        <p:spPr/>
        <p:txBody>
          <a:bodyPr/>
          <a:lstStyle/>
          <a:p>
            <a:fld id="{BBE4BBF2-14FA-4777-987E-7518D2D61BD5}" type="slidenum">
              <a:rPr lang="en-GB" smtClean="0"/>
              <a:t>‹#›</a:t>
            </a:fld>
            <a:endParaRPr lang="en-GB"/>
          </a:p>
        </p:txBody>
      </p:sp>
    </p:spTree>
    <p:extLst>
      <p:ext uri="{BB962C8B-B14F-4D97-AF65-F5344CB8AC3E}">
        <p14:creationId xmlns:p14="http://schemas.microsoft.com/office/powerpoint/2010/main" val="36891711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BBE4BBF2-14FA-4777-987E-7518D2D61BD5}" type="slidenum">
              <a:rPr lang="en-GB" smtClean="0"/>
              <a:t>‹#›</a:t>
            </a:fld>
            <a:endParaRPr lang="en-GB"/>
          </a:p>
        </p:txBody>
      </p:sp>
    </p:spTree>
    <p:extLst>
      <p:ext uri="{BB962C8B-B14F-4D97-AF65-F5344CB8AC3E}">
        <p14:creationId xmlns:p14="http://schemas.microsoft.com/office/powerpoint/2010/main" val="3969987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BBE4BBF2-14FA-4777-987E-7518D2D61BD5}" type="slidenum">
              <a:rPr lang="en-GB" smtClean="0"/>
              <a:t>‹#›</a:t>
            </a:fld>
            <a:endParaRPr lang="en-GB"/>
          </a:p>
        </p:txBody>
      </p:sp>
    </p:spTree>
    <p:extLst>
      <p:ext uri="{BB962C8B-B14F-4D97-AF65-F5344CB8AC3E}">
        <p14:creationId xmlns:p14="http://schemas.microsoft.com/office/powerpoint/2010/main" val="12923961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BBE4BBF2-14FA-4777-987E-7518D2D61BD5}" type="slidenum">
              <a:rPr lang="en-GB" smtClean="0"/>
              <a:t>‹#›</a:t>
            </a:fld>
            <a:endParaRPr lang="en-GB"/>
          </a:p>
        </p:txBody>
      </p:sp>
    </p:spTree>
    <p:extLst>
      <p:ext uri="{BB962C8B-B14F-4D97-AF65-F5344CB8AC3E}">
        <p14:creationId xmlns:p14="http://schemas.microsoft.com/office/powerpoint/2010/main" val="3306910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BBE4BBF2-14FA-4777-987E-7518D2D61BD5}" type="slidenum">
              <a:rPr lang="en-GB" smtClean="0"/>
              <a:t>‹#›</a:t>
            </a:fld>
            <a:endParaRPr lang="en-GB"/>
          </a:p>
        </p:txBody>
      </p:sp>
    </p:spTree>
    <p:extLst>
      <p:ext uri="{BB962C8B-B14F-4D97-AF65-F5344CB8AC3E}">
        <p14:creationId xmlns:p14="http://schemas.microsoft.com/office/powerpoint/2010/main" val="36958160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dirty="0"/>
          </a:p>
        </p:txBody>
      </p:sp>
      <p:sp>
        <p:nvSpPr>
          <p:cNvPr id="6" name="Slide Number Placeholder 5"/>
          <p:cNvSpPr>
            <a:spLocks noGrp="1"/>
          </p:cNvSpPr>
          <p:nvPr>
            <p:ph type="sldNum" sz="quarter" idx="12"/>
          </p:nvPr>
        </p:nvSpPr>
        <p:spPr/>
        <p:txBody>
          <a:bodyPr/>
          <a:lstStyle/>
          <a:p>
            <a:fld id="{3B2F5F2D-7147-4BDF-B2EA-6910118A72F8}" type="slidenum">
              <a:rPr lang="en-GB" smtClean="0"/>
              <a:t>‹#›</a:t>
            </a:fld>
            <a:endParaRPr lang="en-GB"/>
          </a:p>
        </p:txBody>
      </p:sp>
      <p:sp>
        <p:nvSpPr>
          <p:cNvPr id="7" name="TextBox 6"/>
          <p:cNvSpPr txBox="1"/>
          <p:nvPr userDrawn="1"/>
        </p:nvSpPr>
        <p:spPr>
          <a:xfrm>
            <a:off x="-8792" y="6211669"/>
            <a:ext cx="1979712" cy="646331"/>
          </a:xfrm>
          <a:prstGeom prst="rect">
            <a:avLst/>
          </a:prstGeom>
          <a:noFill/>
        </p:spPr>
        <p:txBody>
          <a:bodyPr wrap="square" rtlCol="0">
            <a:spAutoFit/>
          </a:bodyPr>
          <a:lstStyle/>
          <a:p>
            <a:r>
              <a:rPr lang="en-GB" dirty="0" smtClean="0">
                <a:latin typeface="Cambria" pitchFamily="18" charset="0"/>
              </a:rPr>
              <a:t>Research Methods </a:t>
            </a:r>
          </a:p>
          <a:p>
            <a:r>
              <a:rPr lang="en-GB" i="1" dirty="0" smtClean="0">
                <a:solidFill>
                  <a:srgbClr val="CC0000"/>
                </a:solidFill>
                <a:latin typeface="Cambria" pitchFamily="18" charset="0"/>
              </a:rPr>
              <a:t>for</a:t>
            </a:r>
            <a:r>
              <a:rPr lang="en-GB" i="1" dirty="0" smtClean="0">
                <a:latin typeface="Cambria" pitchFamily="18" charset="0"/>
              </a:rPr>
              <a:t> </a:t>
            </a:r>
            <a:r>
              <a:rPr lang="en-GB" dirty="0" smtClean="0">
                <a:latin typeface="Cambria" pitchFamily="18" charset="0"/>
              </a:rPr>
              <a:t>Business </a:t>
            </a:r>
          </a:p>
        </p:txBody>
      </p:sp>
    </p:spTree>
    <p:extLst>
      <p:ext uri="{BB962C8B-B14F-4D97-AF65-F5344CB8AC3E}">
        <p14:creationId xmlns:p14="http://schemas.microsoft.com/office/powerpoint/2010/main" val="78156520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r>
              <a:rPr lang="en-GB" sz="1800" dirty="0" smtClean="0">
                <a:solidFill>
                  <a:prstClr val="black"/>
                </a:solidFill>
                <a:latin typeface="Cambria" pitchFamily="18" charset="0"/>
              </a:rPr>
              <a:t>Research Methods </a:t>
            </a:r>
          </a:p>
          <a:p>
            <a:r>
              <a:rPr lang="en-GB" sz="1800" i="1" dirty="0" smtClean="0">
                <a:solidFill>
                  <a:srgbClr val="CC0000"/>
                </a:solidFill>
                <a:latin typeface="Cambria" pitchFamily="18" charset="0"/>
              </a:rPr>
              <a:t>for</a:t>
            </a:r>
            <a:r>
              <a:rPr lang="en-GB" sz="1800" i="1" dirty="0" smtClean="0">
                <a:solidFill>
                  <a:prstClr val="black"/>
                </a:solidFill>
                <a:latin typeface="Cambria" pitchFamily="18" charset="0"/>
              </a:rPr>
              <a:t> </a:t>
            </a:r>
            <a:r>
              <a:rPr lang="en-GB" sz="1800" dirty="0" smtClean="0">
                <a:solidFill>
                  <a:prstClr val="black"/>
                </a:solidFill>
                <a:latin typeface="Cambria" pitchFamily="18" charset="0"/>
              </a:rPr>
              <a:t>Business </a:t>
            </a:r>
          </a:p>
          <a:p>
            <a:endParaRPr lang="en-GB" dirty="0"/>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232893245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1212898836"/>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30637002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smtClean="0"/>
              <a:t>© 2012 John Wiley &amp; Sons Ltd. www.wiley.com/college/sekaran</a:t>
            </a:r>
            <a:endParaRPr lang="en-GB"/>
          </a:p>
        </p:txBody>
      </p:sp>
      <p:sp>
        <p:nvSpPr>
          <p:cNvPr id="9" name="Slide Number Placeholder 8"/>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572485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17798760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8652402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 2012 John Wiley &amp; Sons Ltd. www.wiley.com/college/sekaran</a:t>
            </a:r>
            <a:endParaRPr lang="en-GB"/>
          </a:p>
        </p:txBody>
      </p:sp>
      <p:sp>
        <p:nvSpPr>
          <p:cNvPr id="4" name="Slide Number Placeholder 3"/>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5092838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26317896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34966132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42099841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381098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smtClean="0"/>
              <a:t>© 2012 John Wiley &amp; Sons Ltd. www.wiley.com/college/sekaran</a:t>
            </a:r>
            <a:endParaRPr lang="en-GB"/>
          </a:p>
        </p:txBody>
      </p:sp>
      <p:sp>
        <p:nvSpPr>
          <p:cNvPr id="9" name="Slide Number Placeholder 8"/>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43245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1388766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 2012 John Wiley &amp; Sons Ltd. www.wiley.com/college/sekaran</a:t>
            </a:r>
            <a:endParaRPr lang="en-GB"/>
          </a:p>
        </p:txBody>
      </p:sp>
      <p:sp>
        <p:nvSpPr>
          <p:cNvPr id="4" name="Slide Number Placeholder 3"/>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855847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1630667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3B2F5F2D-7147-4BDF-B2EA-6910118A72F8}" type="slidenum">
              <a:rPr lang="en-GB" smtClean="0"/>
              <a:t>‹#›</a:t>
            </a:fld>
            <a:endParaRPr lang="en-GB"/>
          </a:p>
        </p:txBody>
      </p:sp>
    </p:spTree>
    <p:extLst>
      <p:ext uri="{BB962C8B-B14F-4D97-AF65-F5344CB8AC3E}">
        <p14:creationId xmlns:p14="http://schemas.microsoft.com/office/powerpoint/2010/main" val="3773859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314600" cy="365125"/>
          </a:xfrm>
          <a:prstGeom prst="rect">
            <a:avLst/>
          </a:prstGeom>
        </p:spPr>
        <p:txBody>
          <a:bodyPr vert="horz" lIns="91440" tIns="45720" rIns="91440" bIns="45720" rtlCol="0" anchor="ctr"/>
          <a:lstStyle>
            <a:lvl1pPr algn="l">
              <a:defRPr sz="1200">
                <a:solidFill>
                  <a:schemeClr val="tx1"/>
                </a:solidFill>
              </a:defRPr>
            </a:lvl1pPr>
          </a:lstStyle>
          <a:p>
            <a:endParaRPr lang="en-GB" dirty="0" smtClean="0"/>
          </a:p>
        </p:txBody>
      </p:sp>
      <p:sp>
        <p:nvSpPr>
          <p:cNvPr id="5" name="Footer Placeholder 4"/>
          <p:cNvSpPr>
            <a:spLocks noGrp="1"/>
          </p:cNvSpPr>
          <p:nvPr>
            <p:ph type="ftr" sz="quarter" idx="3"/>
          </p:nvPr>
        </p:nvSpPr>
        <p:spPr>
          <a:xfrm>
            <a:off x="3124200" y="6204608"/>
            <a:ext cx="2895600" cy="516868"/>
          </a:xfrm>
          <a:prstGeom prst="rect">
            <a:avLst/>
          </a:prstGeom>
        </p:spPr>
        <p:txBody>
          <a:bodyPr vert="horz" lIns="91440" tIns="45720" rIns="91440" bIns="45720" rtlCol="0" anchor="ctr"/>
          <a:lstStyle>
            <a:lvl1pPr algn="ctr">
              <a:defRPr sz="1200">
                <a:solidFill>
                  <a:schemeClr val="tx1"/>
                </a:solidFill>
              </a:defRPr>
            </a:lvl1pPr>
          </a:lstStyle>
          <a:p>
            <a:r>
              <a:rPr lang="en-GB" smtClean="0"/>
              <a:t>© 2012 John Wiley &amp; Sons Ltd. www.wiley.com/college/sekaran</a:t>
            </a:r>
            <a:endParaRPr lang="en-GB" dirty="0"/>
          </a:p>
        </p:txBody>
      </p:sp>
      <p:sp>
        <p:nvSpPr>
          <p:cNvPr id="6" name="Slide Number Placeholder 5"/>
          <p:cNvSpPr>
            <a:spLocks noGrp="1"/>
          </p:cNvSpPr>
          <p:nvPr>
            <p:ph type="sldNum" sz="quarter" idx="4"/>
          </p:nvPr>
        </p:nvSpPr>
        <p:spPr>
          <a:xfrm>
            <a:off x="7014409" y="13779"/>
            <a:ext cx="2133600" cy="365125"/>
          </a:xfrm>
          <a:prstGeom prst="rect">
            <a:avLst/>
          </a:prstGeom>
        </p:spPr>
        <p:txBody>
          <a:bodyPr vert="horz" lIns="91440" tIns="45720" rIns="91440" bIns="45720" rtlCol="0" anchor="ctr"/>
          <a:lstStyle>
            <a:lvl1pPr algn="r">
              <a:defRPr sz="1200">
                <a:solidFill>
                  <a:schemeClr val="tx1"/>
                </a:solidFill>
              </a:defRPr>
            </a:lvl1pPr>
          </a:lstStyle>
          <a:p>
            <a:fld id="{3B2F5F2D-7147-4BDF-B2EA-6910118A72F8}" type="slidenum">
              <a:rPr lang="en-GB" smtClean="0"/>
              <a:pPr/>
              <a:t>‹#›</a:t>
            </a:fld>
            <a:endParaRPr lang="en-GB" dirty="0"/>
          </a:p>
        </p:txBody>
      </p:sp>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796881" y="5551214"/>
            <a:ext cx="1347119" cy="1306786"/>
          </a:xfrm>
          <a:prstGeom prst="rect">
            <a:avLst/>
          </a:prstGeom>
        </p:spPr>
      </p:pic>
    </p:spTree>
    <p:extLst>
      <p:ext uri="{BB962C8B-B14F-4D97-AF65-F5344CB8AC3E}">
        <p14:creationId xmlns:p14="http://schemas.microsoft.com/office/powerpoint/2010/main" val="2618728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 2012 John Wiley &amp; Sons Ltd. www.wiley.com/college/sekaran</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0C8BDA-5E34-4DC5-9B54-E88A7EE08AAE}" type="slidenum">
              <a:rPr lang="en-GB" smtClean="0"/>
              <a:t>‹#›</a:t>
            </a:fld>
            <a:endParaRPr lang="en-GB"/>
          </a:p>
        </p:txBody>
      </p:sp>
    </p:spTree>
    <p:extLst>
      <p:ext uri="{BB962C8B-B14F-4D97-AF65-F5344CB8AC3E}">
        <p14:creationId xmlns:p14="http://schemas.microsoft.com/office/powerpoint/2010/main" val="340680017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 2012 John Wiley &amp; Sons Ltd. www.wiley.com/college/sekaran</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4BBF2-14FA-4777-987E-7518D2D61BD5}" type="slidenum">
              <a:rPr lang="en-GB" smtClean="0"/>
              <a:t>‹#›</a:t>
            </a:fld>
            <a:endParaRPr lang="en-GB"/>
          </a:p>
        </p:txBody>
      </p:sp>
    </p:spTree>
    <p:extLst>
      <p:ext uri="{BB962C8B-B14F-4D97-AF65-F5344CB8AC3E}">
        <p14:creationId xmlns:p14="http://schemas.microsoft.com/office/powerpoint/2010/main" val="361425313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 2012 John Wiley &amp; Sons Ltd. www.wiley.com/college/sekaran</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F5F2D-7147-4BDF-B2EA-6910118A72F8}" type="slidenum">
              <a:rPr lang="en-GB" smtClean="0"/>
              <a:pPr/>
              <a:t>‹#›</a:t>
            </a:fld>
            <a:endParaRPr lang="en-GB"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796881" y="5551214"/>
            <a:ext cx="1347119" cy="1306786"/>
          </a:xfrm>
          <a:prstGeom prst="rect">
            <a:avLst/>
          </a:prstGeom>
        </p:spPr>
      </p:pic>
      <p:sp>
        <p:nvSpPr>
          <p:cNvPr id="8" name="TextBox 6"/>
          <p:cNvSpPr txBox="1"/>
          <p:nvPr userDrawn="1"/>
        </p:nvSpPr>
        <p:spPr>
          <a:xfrm>
            <a:off x="0" y="6237312"/>
            <a:ext cx="1979712"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latin typeface="Cambria" pitchFamily="18" charset="0"/>
              </a:rPr>
              <a:t>Research Methods </a:t>
            </a:r>
          </a:p>
          <a:p>
            <a:r>
              <a:rPr lang="en-GB" i="1" dirty="0" smtClean="0">
                <a:solidFill>
                  <a:srgbClr val="CC0000"/>
                </a:solidFill>
                <a:latin typeface="Cambria" pitchFamily="18" charset="0"/>
              </a:rPr>
              <a:t>for</a:t>
            </a:r>
            <a:r>
              <a:rPr lang="en-GB" i="1" dirty="0" smtClean="0">
                <a:latin typeface="Cambria" pitchFamily="18" charset="0"/>
              </a:rPr>
              <a:t> </a:t>
            </a:r>
            <a:r>
              <a:rPr lang="en-GB" dirty="0" smtClean="0">
                <a:latin typeface="Cambria" pitchFamily="18" charset="0"/>
              </a:rPr>
              <a:t>Business </a:t>
            </a:r>
          </a:p>
        </p:txBody>
      </p:sp>
    </p:spTree>
    <p:extLst>
      <p:ext uri="{BB962C8B-B14F-4D97-AF65-F5344CB8AC3E}">
        <p14:creationId xmlns:p14="http://schemas.microsoft.com/office/powerpoint/2010/main" val="64105975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txBox="1">
            <a:spLocks noGrp="1"/>
          </p:cNvSpPr>
          <p:nvPr/>
        </p:nvSpPr>
        <p:spPr bwMode="auto">
          <a:xfrm>
            <a:off x="6553200" y="6248400"/>
            <a:ext cx="1905000" cy="457200"/>
          </a:xfrm>
          <a:prstGeom prst="rect">
            <a:avLst/>
          </a:prstGeom>
          <a:noFill/>
          <a:ln>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buChar char="•"/>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buChar char="•"/>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buChar char="•"/>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buChar char="•"/>
              <a:defRPr sz="2400">
                <a:solidFill>
                  <a:schemeClr val="tx1"/>
                </a:solidFill>
                <a:latin typeface="Times New Roman" pitchFamily="18" charset="0"/>
              </a:defRPr>
            </a:lvl9pPr>
          </a:lstStyle>
          <a:p>
            <a:pPr algn="r" eaLnBrk="1" hangingPunct="1">
              <a:lnSpc>
                <a:spcPct val="100000"/>
              </a:lnSpc>
              <a:spcBef>
                <a:spcPct val="0"/>
              </a:spcBef>
              <a:buFontTx/>
              <a:buNone/>
            </a:pPr>
            <a:fld id="{66395129-5DAD-44D6-B0DB-CBB6A4047506}" type="slidenum">
              <a:rPr lang="en-GB" sz="1400">
                <a:latin typeface="Helvetica" charset="0"/>
              </a:rPr>
              <a:pPr algn="r" eaLnBrk="1" hangingPunct="1">
                <a:lnSpc>
                  <a:spcPct val="100000"/>
                </a:lnSpc>
                <a:spcBef>
                  <a:spcPct val="0"/>
                </a:spcBef>
                <a:buFontTx/>
                <a:buNone/>
              </a:pPr>
              <a:t>1</a:t>
            </a:fld>
            <a:endParaRPr lang="en-GB" sz="1400">
              <a:latin typeface="Helvetica" charset="0"/>
            </a:endParaRPr>
          </a:p>
        </p:txBody>
      </p:sp>
      <p:sp>
        <p:nvSpPr>
          <p:cNvPr id="84996" name="Rectangle 3"/>
          <p:cNvSpPr>
            <a:spLocks noGrp="1" noChangeAspect="1" noChangeArrowheads="1"/>
          </p:cNvSpPr>
          <p:nvPr>
            <p:ph type="subTitle" idx="4294967295"/>
          </p:nvPr>
        </p:nvSpPr>
        <p:spPr>
          <a:xfrm>
            <a:off x="1547664" y="2060848"/>
            <a:ext cx="6400800" cy="1752600"/>
          </a:xfrm>
        </p:spPr>
        <p:txBody>
          <a:bodyPr/>
          <a:lstStyle/>
          <a:p>
            <a:pPr marL="0" indent="0" algn="ctr" eaLnBrk="1" hangingPunct="1">
              <a:buFont typeface="Wingdings" pitchFamily="2" charset="2"/>
              <a:buNone/>
            </a:pPr>
            <a:r>
              <a:rPr lang="en-US" dirty="0" smtClean="0"/>
              <a:t>Data Collection Methods: </a:t>
            </a:r>
            <a:r>
              <a:rPr lang="en-US" b="1" dirty="0" smtClean="0"/>
              <a:t>Questionnaires</a:t>
            </a:r>
            <a:endParaRPr lang="en-US" b="1" dirty="0" smtClean="0"/>
          </a:p>
        </p:txBody>
      </p:sp>
      <p:sp>
        <p:nvSpPr>
          <p:cNvPr id="6" name="Footer Placeholder 3"/>
          <p:cNvSpPr>
            <a:spLocks noGrp="1"/>
          </p:cNvSpPr>
          <p:nvPr>
            <p:ph type="sldNum" sz="quarter" idx="11"/>
          </p:nvPr>
        </p:nvSpPr>
        <p:spPr>
          <a:xfrm>
            <a:off x="3124200" y="6356350"/>
            <a:ext cx="2895600" cy="365125"/>
          </a:xfrm>
        </p:spPr>
        <p:txBody>
          <a:bodyPr/>
          <a:lstStyle/>
          <a:p>
            <a:r>
              <a:rPr lang="en-GB" dirty="0" smtClean="0">
                <a:solidFill>
                  <a:schemeClr val="tx1"/>
                </a:solidFill>
              </a:rPr>
              <a:t>© 2012 John Wiley &amp; Sons Ltd. www.wiley.com/college/sekaran</a:t>
            </a:r>
            <a:endParaRPr lang="en-GB" dirty="0">
              <a:solidFill>
                <a:schemeClr val="tx1"/>
              </a:solidFill>
            </a:endParaRPr>
          </a:p>
        </p:txBody>
      </p:sp>
    </p:spTree>
    <p:extLst>
      <p:ext uri="{BB962C8B-B14F-4D97-AF65-F5344CB8AC3E}">
        <p14:creationId xmlns:p14="http://schemas.microsoft.com/office/powerpoint/2010/main" val="1679210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85800" y="152400"/>
            <a:ext cx="7772400" cy="990600"/>
          </a:xfrm>
        </p:spPr>
        <p:txBody>
          <a:bodyPr anchor="b"/>
          <a:lstStyle/>
          <a:p>
            <a:pPr eaLnBrk="1" hangingPunct="1"/>
            <a:r>
              <a:rPr lang="en-US" smtClean="0">
                <a:solidFill>
                  <a:srgbClr val="3333CC"/>
                </a:solidFill>
              </a:rPr>
              <a:t>4.</a:t>
            </a:r>
            <a:r>
              <a:rPr lang="en-US" smtClean="0"/>
              <a:t> </a:t>
            </a:r>
            <a:r>
              <a:rPr lang="en-US" sz="4800" smtClean="0"/>
              <a:t>Question sequence</a:t>
            </a:r>
          </a:p>
        </p:txBody>
      </p:sp>
      <p:pic>
        <p:nvPicPr>
          <p:cNvPr id="91139" name="Picture 3"/>
          <p:cNvPicPr preferRelativeResize="0">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581" y="1052736"/>
            <a:ext cx="43116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40" name="Text Box 4"/>
          <p:cNvSpPr txBox="1">
            <a:spLocks noChangeArrowheads="1"/>
          </p:cNvSpPr>
          <p:nvPr/>
        </p:nvSpPr>
        <p:spPr bwMode="auto">
          <a:xfrm>
            <a:off x="2459237" y="5853336"/>
            <a:ext cx="4732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lnSpc>
                <a:spcPct val="90000"/>
              </a:lnSpc>
              <a:spcBef>
                <a:spcPct val="20000"/>
              </a:spcBef>
              <a:spcAft>
                <a:spcPct val="0"/>
              </a:spcAft>
              <a:buChar char="•"/>
              <a:defRPr sz="2400">
                <a:solidFill>
                  <a:schemeClr val="tx1"/>
                </a:solidFill>
                <a:latin typeface="Times New Roman" pitchFamily="18" charset="0"/>
              </a:defRPr>
            </a:lvl6pPr>
            <a:lvl7pPr marL="2971800" indent="-228600" eaLnBrk="0" fontAlgn="base" hangingPunct="0">
              <a:lnSpc>
                <a:spcPct val="90000"/>
              </a:lnSpc>
              <a:spcBef>
                <a:spcPct val="20000"/>
              </a:spcBef>
              <a:spcAft>
                <a:spcPct val="0"/>
              </a:spcAft>
              <a:buChar char="•"/>
              <a:defRPr sz="2400">
                <a:solidFill>
                  <a:schemeClr val="tx1"/>
                </a:solidFill>
                <a:latin typeface="Times New Roman" pitchFamily="18" charset="0"/>
              </a:defRPr>
            </a:lvl7pPr>
            <a:lvl8pPr marL="3429000" indent="-228600" eaLnBrk="0" fontAlgn="base" hangingPunct="0">
              <a:lnSpc>
                <a:spcPct val="90000"/>
              </a:lnSpc>
              <a:spcBef>
                <a:spcPct val="20000"/>
              </a:spcBef>
              <a:spcAft>
                <a:spcPct val="0"/>
              </a:spcAft>
              <a:buChar char="•"/>
              <a:defRPr sz="2400">
                <a:solidFill>
                  <a:schemeClr val="tx1"/>
                </a:solidFill>
                <a:latin typeface="Times New Roman" pitchFamily="18" charset="0"/>
              </a:defRPr>
            </a:lvl8pPr>
            <a:lvl9pPr marL="3886200" indent="-228600" eaLnBrk="0" fontAlgn="base" hangingPunct="0">
              <a:lnSpc>
                <a:spcPct val="90000"/>
              </a:lnSpc>
              <a:spcBef>
                <a:spcPct val="20000"/>
              </a:spcBef>
              <a:spcAft>
                <a:spcPct val="0"/>
              </a:spcAft>
              <a:buChar char="•"/>
              <a:defRPr sz="2400">
                <a:solidFill>
                  <a:schemeClr val="tx1"/>
                </a:solidFill>
                <a:latin typeface="Times New Roman" pitchFamily="18" charset="0"/>
              </a:defRPr>
            </a:lvl9pPr>
          </a:lstStyle>
          <a:p>
            <a:pPr eaLnBrk="1" hangingPunct="1">
              <a:lnSpc>
                <a:spcPct val="100000"/>
              </a:lnSpc>
              <a:spcBef>
                <a:spcPct val="0"/>
              </a:spcBef>
              <a:buFontTx/>
              <a:buNone/>
            </a:pPr>
            <a:r>
              <a:rPr lang="en-US" dirty="0"/>
              <a:t>Personal and sensitive data at the end</a:t>
            </a:r>
          </a:p>
        </p:txBody>
      </p:sp>
      <p:sp>
        <p:nvSpPr>
          <p:cNvPr id="5" name="Footer Placeholder 3"/>
          <p:cNvSpPr>
            <a:spLocks noGrp="1"/>
          </p:cNvSpPr>
          <p:nvPr>
            <p:ph type="sldNum" sz="quarter" idx="11"/>
          </p:nvPr>
        </p:nvSpPr>
        <p:spPr>
          <a:xfrm>
            <a:off x="3124200" y="6356350"/>
            <a:ext cx="2895600" cy="365125"/>
          </a:xfrm>
        </p:spPr>
        <p:txBody>
          <a:bodyPr/>
          <a:lstStyle/>
          <a:p>
            <a:r>
              <a:rPr lang="en-GB" dirty="0" smtClean="0">
                <a:solidFill>
                  <a:schemeClr val="tx1"/>
                </a:solidFill>
              </a:rPr>
              <a:t>© 2012 John Wiley &amp; Sons Ltd. www.wiley.com/college/sekaran</a:t>
            </a:r>
            <a:endParaRPr lang="en-GB" dirty="0">
              <a:solidFill>
                <a:schemeClr val="tx1"/>
              </a:solidFill>
            </a:endParaRPr>
          </a:p>
        </p:txBody>
      </p:sp>
    </p:spTree>
    <p:extLst>
      <p:ext uri="{BB962C8B-B14F-4D97-AF65-F5344CB8AC3E}">
        <p14:creationId xmlns:p14="http://schemas.microsoft.com/office/powerpoint/2010/main" val="1822712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spect="1" noChangeArrowheads="1"/>
          </p:cNvSpPr>
          <p:nvPr>
            <p:ph type="body" idx="1"/>
          </p:nvPr>
        </p:nvSpPr>
        <p:spPr>
          <a:xfrm>
            <a:off x="609600" y="1524000"/>
            <a:ext cx="8077200" cy="4724400"/>
          </a:xfrm>
        </p:spPr>
        <p:txBody>
          <a:bodyPr/>
          <a:lstStyle/>
          <a:p>
            <a:pPr eaLnBrk="1" hangingPunct="1"/>
            <a:r>
              <a:rPr lang="en-US" smtClean="0"/>
              <a:t>The cover letter is the introductory page of the questionnaire</a:t>
            </a:r>
            <a:endParaRPr lang="en-US" sz="3200" smtClean="0"/>
          </a:p>
          <a:p>
            <a:pPr lvl="1" eaLnBrk="1" hangingPunct="1"/>
            <a:endParaRPr lang="en-US" smtClean="0"/>
          </a:p>
          <a:p>
            <a:pPr eaLnBrk="1" hangingPunct="1"/>
            <a:r>
              <a:rPr lang="en-US" smtClean="0"/>
              <a:t>It includes:</a:t>
            </a:r>
          </a:p>
          <a:p>
            <a:pPr lvl="1" eaLnBrk="1" hangingPunct="1"/>
            <a:r>
              <a:rPr lang="en-US" smtClean="0"/>
              <a:t>Identification of the researcher</a:t>
            </a:r>
          </a:p>
          <a:p>
            <a:pPr lvl="1" eaLnBrk="1" hangingPunct="1"/>
            <a:r>
              <a:rPr lang="en-US" smtClean="0"/>
              <a:t>Motivation for respondents to fill it in</a:t>
            </a:r>
          </a:p>
          <a:p>
            <a:pPr lvl="1" eaLnBrk="1" hangingPunct="1"/>
            <a:r>
              <a:rPr lang="en-US" smtClean="0"/>
              <a:t>Confidentiality</a:t>
            </a:r>
          </a:p>
          <a:p>
            <a:pPr lvl="1" eaLnBrk="1" hangingPunct="1"/>
            <a:r>
              <a:rPr lang="en-US" smtClean="0"/>
              <a:t>Thanking of the respondent</a:t>
            </a:r>
            <a:endParaRPr lang="en-US" sz="2800" smtClean="0"/>
          </a:p>
        </p:txBody>
      </p:sp>
      <p:sp>
        <p:nvSpPr>
          <p:cNvPr id="92163" name="Rectangle 3"/>
          <p:cNvSpPr>
            <a:spLocks noGrp="1" noChangeArrowheads="1"/>
          </p:cNvSpPr>
          <p:nvPr>
            <p:ph type="title"/>
          </p:nvPr>
        </p:nvSpPr>
        <p:spPr>
          <a:xfrm>
            <a:off x="685800" y="457200"/>
            <a:ext cx="7772400" cy="762000"/>
          </a:xfrm>
        </p:spPr>
        <p:txBody>
          <a:bodyPr anchor="b">
            <a:normAutofit fontScale="90000"/>
          </a:bodyPr>
          <a:lstStyle/>
          <a:p>
            <a:pPr eaLnBrk="1" hangingPunct="1"/>
            <a:r>
              <a:rPr lang="en-US" sz="4800" smtClean="0">
                <a:solidFill>
                  <a:srgbClr val="3333CC"/>
                </a:solidFill>
              </a:rPr>
              <a:t>5.</a:t>
            </a:r>
            <a:r>
              <a:rPr lang="en-US" sz="4800" smtClean="0"/>
              <a:t> Cover letter</a:t>
            </a:r>
          </a:p>
        </p:txBody>
      </p:sp>
      <p:sp>
        <p:nvSpPr>
          <p:cNvPr id="4" name="Footer Placeholder 3"/>
          <p:cNvSpPr>
            <a:spLocks noGrp="1"/>
          </p:cNvSpPr>
          <p:nvPr>
            <p:ph type="sldNum" sz="quarter" idx="11"/>
          </p:nvPr>
        </p:nvSpPr>
        <p:spPr>
          <a:xfrm>
            <a:off x="3124200" y="6356350"/>
            <a:ext cx="2895600" cy="365125"/>
          </a:xfrm>
        </p:spPr>
        <p:txBody>
          <a:bodyPr/>
          <a:lstStyle/>
          <a:p>
            <a:r>
              <a:rPr lang="en-GB" dirty="0" smtClean="0">
                <a:solidFill>
                  <a:schemeClr val="tx1"/>
                </a:solidFill>
              </a:rPr>
              <a:t>© 2012 John Wiley &amp; Sons Ltd. www.wiley.com/college/sekaran</a:t>
            </a:r>
            <a:endParaRPr lang="en-GB" dirty="0">
              <a:solidFill>
                <a:schemeClr val="tx1"/>
              </a:solidFill>
            </a:endParaRPr>
          </a:p>
        </p:txBody>
      </p:sp>
    </p:spTree>
    <p:extLst>
      <p:ext uri="{BB962C8B-B14F-4D97-AF65-F5344CB8AC3E}">
        <p14:creationId xmlns:p14="http://schemas.microsoft.com/office/powerpoint/2010/main" val="2206039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lgn="just"/>
            <a:r>
              <a:rPr lang="en-MY" dirty="0" smtClean="0"/>
              <a:t> </a:t>
            </a:r>
            <a:r>
              <a:rPr lang="en-US" b="1" dirty="0">
                <a:solidFill>
                  <a:srgbClr val="FF0000"/>
                </a:solidFill>
              </a:rPr>
              <a:t>Double barreled questions </a:t>
            </a:r>
            <a:r>
              <a:rPr lang="en-US" dirty="0"/>
              <a:t>should be avoided. If one asks the question, </a:t>
            </a:r>
            <a:r>
              <a:rPr lang="en-US" b="1" dirty="0">
                <a:solidFill>
                  <a:srgbClr val="FF0000"/>
                </a:solidFill>
              </a:rPr>
              <a:t>“Do you value and manage a diverse workforce well”?, </a:t>
            </a:r>
            <a:r>
              <a:rPr lang="en-US" dirty="0"/>
              <a:t>there may be no clear response given to the question because one may value a diverse workforce, but hardly know how to manage it! In such cases, </a:t>
            </a:r>
            <a:r>
              <a:rPr lang="en-US" dirty="0">
                <a:solidFill>
                  <a:srgbClr val="FF0000"/>
                </a:solidFill>
              </a:rPr>
              <a:t>it would be better to ask two separate questions rather than one</a:t>
            </a:r>
            <a:r>
              <a:rPr lang="en-US" dirty="0"/>
              <a:t>.</a:t>
            </a:r>
            <a:endParaRPr lang="en-MY" dirty="0"/>
          </a:p>
          <a:p>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t>12</a:t>
            </a:fld>
            <a:endParaRPr lang="en-GB"/>
          </a:p>
        </p:txBody>
      </p:sp>
    </p:spTree>
    <p:extLst>
      <p:ext uri="{BB962C8B-B14F-4D97-AF65-F5344CB8AC3E}">
        <p14:creationId xmlns:p14="http://schemas.microsoft.com/office/powerpoint/2010/main" val="3119407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normAutofit fontScale="92500" lnSpcReduction="20000"/>
          </a:bodyPr>
          <a:lstStyle/>
          <a:p>
            <a:pPr algn="just"/>
            <a:r>
              <a:rPr lang="en-MY" dirty="0" smtClean="0"/>
              <a:t> </a:t>
            </a:r>
            <a:r>
              <a:rPr lang="en-US" b="1" dirty="0">
                <a:solidFill>
                  <a:srgbClr val="FF0000"/>
                </a:solidFill>
              </a:rPr>
              <a:t>Ambiguous questions </a:t>
            </a:r>
            <a:r>
              <a:rPr lang="en-US" dirty="0"/>
              <a:t>should also be avoided. Questions such as “Do you discuss your work with the president regularly”? or “Do you go to the movies frequently”? are ambiguous, because the terms regularly and frequently are left open to the interpretation of each respondent. </a:t>
            </a:r>
            <a:endParaRPr lang="en-US" dirty="0" smtClean="0"/>
          </a:p>
          <a:p>
            <a:pPr algn="just"/>
            <a:r>
              <a:rPr lang="en-US" dirty="0" smtClean="0"/>
              <a:t>One </a:t>
            </a:r>
            <a:r>
              <a:rPr lang="en-US" dirty="0"/>
              <a:t>individual might discuss work with the president on a daily basis, and another every six months. Both are “regularly” (or at regular intervals) discussing work! But is this what the researcher is looking for? </a:t>
            </a:r>
            <a:endParaRPr lang="en-US" dirty="0" smtClean="0"/>
          </a:p>
          <a:p>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t>13</a:t>
            </a:fld>
            <a:endParaRPr lang="en-GB"/>
          </a:p>
        </p:txBody>
      </p:sp>
    </p:spTree>
    <p:extLst>
      <p:ext uri="{BB962C8B-B14F-4D97-AF65-F5344CB8AC3E}">
        <p14:creationId xmlns:p14="http://schemas.microsoft.com/office/powerpoint/2010/main" val="31409962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normAutofit/>
          </a:bodyPr>
          <a:lstStyle/>
          <a:p>
            <a:pPr algn="just"/>
            <a:endParaRPr lang="en-US" dirty="0" smtClean="0"/>
          </a:p>
          <a:p>
            <a:pPr algn="just"/>
            <a:r>
              <a:rPr lang="en-US" dirty="0" smtClean="0"/>
              <a:t>Similarly</a:t>
            </a:r>
            <a:r>
              <a:rPr lang="en-US" dirty="0"/>
              <a:t>, frequently going to the movies might mean one movie every week to one person, one movie every month to another, and three times a week to a third person! </a:t>
            </a:r>
            <a:r>
              <a:rPr lang="en-US" b="1" dirty="0">
                <a:solidFill>
                  <a:srgbClr val="FF0000"/>
                </a:solidFill>
              </a:rPr>
              <a:t>Since these terms are not defined, biased data will be procured from the respondents.</a:t>
            </a:r>
            <a:endParaRPr lang="en-MY" b="1" dirty="0">
              <a:solidFill>
                <a:srgbClr val="FF0000"/>
              </a:solidFill>
            </a:endParaRPr>
          </a:p>
          <a:p>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t>14</a:t>
            </a:fld>
            <a:endParaRPr lang="en-GB"/>
          </a:p>
        </p:txBody>
      </p:sp>
    </p:spTree>
    <p:extLst>
      <p:ext uri="{BB962C8B-B14F-4D97-AF65-F5344CB8AC3E}">
        <p14:creationId xmlns:p14="http://schemas.microsoft.com/office/powerpoint/2010/main" val="23406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lgn="just"/>
            <a:r>
              <a:rPr lang="en-MY" dirty="0" smtClean="0"/>
              <a:t> </a:t>
            </a:r>
            <a:r>
              <a:rPr lang="en-US" b="1" dirty="0">
                <a:solidFill>
                  <a:srgbClr val="FF0000"/>
                </a:solidFill>
              </a:rPr>
              <a:t>Recall dependent questions </a:t>
            </a:r>
            <a:r>
              <a:rPr lang="en-US" dirty="0"/>
              <a:t>will also introduce biases. </a:t>
            </a:r>
            <a:r>
              <a:rPr lang="en-US" b="1" dirty="0"/>
              <a:t>For example</a:t>
            </a:r>
            <a:r>
              <a:rPr lang="en-US" dirty="0"/>
              <a:t>, not many people remember when exactly they started smoking, or why they quit a particular school and joined another when they were 10 years old.</a:t>
            </a:r>
            <a:endParaRPr lang="en-MY" dirty="0"/>
          </a:p>
          <a:p>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t>15</a:t>
            </a:fld>
            <a:endParaRPr lang="en-GB"/>
          </a:p>
        </p:txBody>
      </p:sp>
    </p:spTree>
    <p:extLst>
      <p:ext uri="{BB962C8B-B14F-4D97-AF65-F5344CB8AC3E}">
        <p14:creationId xmlns:p14="http://schemas.microsoft.com/office/powerpoint/2010/main" val="703274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normAutofit fontScale="92500" lnSpcReduction="20000"/>
          </a:bodyPr>
          <a:lstStyle/>
          <a:p>
            <a:pPr algn="just"/>
            <a:r>
              <a:rPr lang="en-MY" dirty="0" smtClean="0"/>
              <a:t> </a:t>
            </a:r>
            <a:r>
              <a:rPr lang="en-US" b="1" i="1" dirty="0"/>
              <a:t>Leading questions </a:t>
            </a:r>
            <a:r>
              <a:rPr lang="en-US" dirty="0"/>
              <a:t>also result in biased responses because the interviewee might be led to believe that a particular type of answer is sought and might try to oblige the interviewer, even if the response is not what the individual believes to be true. </a:t>
            </a:r>
            <a:endParaRPr lang="en-US" dirty="0" smtClean="0"/>
          </a:p>
          <a:p>
            <a:pPr algn="just"/>
            <a:r>
              <a:rPr lang="en-US" dirty="0" smtClean="0"/>
              <a:t>An </a:t>
            </a:r>
            <a:r>
              <a:rPr lang="en-US" dirty="0"/>
              <a:t>example of a leading question is: </a:t>
            </a:r>
            <a:r>
              <a:rPr lang="en-US" b="1" dirty="0">
                <a:solidFill>
                  <a:srgbClr val="FF0000"/>
                </a:solidFill>
              </a:rPr>
              <a:t>Don’t you think that more women should be promoted to decision-making line positions in organizations? Such a question is likely to elicit the obvious response, “Surely, Yes”!</a:t>
            </a:r>
            <a:endParaRPr lang="en-MY" b="1" dirty="0">
              <a:solidFill>
                <a:srgbClr val="FF0000"/>
              </a:solidFill>
            </a:endParaRPr>
          </a:p>
          <a:p>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t>16</a:t>
            </a:fld>
            <a:endParaRPr lang="en-GB"/>
          </a:p>
        </p:txBody>
      </p:sp>
    </p:spTree>
    <p:extLst>
      <p:ext uri="{BB962C8B-B14F-4D97-AF65-F5344CB8AC3E}">
        <p14:creationId xmlns:p14="http://schemas.microsoft.com/office/powerpoint/2010/main" val="1800682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lgn="just"/>
            <a:r>
              <a:rPr lang="en-MY" dirty="0" smtClean="0"/>
              <a:t> </a:t>
            </a:r>
            <a:r>
              <a:rPr lang="en-US" b="1" dirty="0"/>
              <a:t>Loaded questions </a:t>
            </a:r>
            <a:r>
              <a:rPr lang="en-US" dirty="0"/>
              <a:t>should also be avoided because of the emotionality it invokes, thus eliciting biased responses. </a:t>
            </a:r>
            <a:endParaRPr lang="en-US" dirty="0" smtClean="0"/>
          </a:p>
          <a:p>
            <a:pPr algn="just"/>
            <a:r>
              <a:rPr lang="en-US" dirty="0" smtClean="0"/>
              <a:t>As </a:t>
            </a:r>
            <a:r>
              <a:rPr lang="en-US" dirty="0"/>
              <a:t>an example: “</a:t>
            </a:r>
            <a:r>
              <a:rPr lang="en-US" b="1" dirty="0"/>
              <a:t>Don’t you think that the L.A.P.D. is biased against blacks?” </a:t>
            </a:r>
            <a:r>
              <a:rPr lang="en-US" dirty="0"/>
              <a:t>is a question with racial overtones which will bring forth emotional, rather than objective responses to the question.</a:t>
            </a:r>
            <a:endParaRPr lang="en-MY" dirty="0"/>
          </a:p>
          <a:p>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t>17</a:t>
            </a:fld>
            <a:endParaRPr lang="en-GB"/>
          </a:p>
        </p:txBody>
      </p:sp>
    </p:spTree>
    <p:extLst>
      <p:ext uri="{BB962C8B-B14F-4D97-AF65-F5344CB8AC3E}">
        <p14:creationId xmlns:p14="http://schemas.microsoft.com/office/powerpoint/2010/main" val="2479328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normAutofit fontScale="92500"/>
          </a:bodyPr>
          <a:lstStyle/>
          <a:p>
            <a:pPr algn="just"/>
            <a:r>
              <a:rPr lang="en-MY" dirty="0" smtClean="0"/>
              <a:t> </a:t>
            </a:r>
            <a:r>
              <a:rPr lang="en-US" b="1" dirty="0"/>
              <a:t>Questions invoking social desirability </a:t>
            </a:r>
            <a:r>
              <a:rPr lang="en-US" dirty="0"/>
              <a:t>will also produce biased responses. </a:t>
            </a:r>
            <a:endParaRPr lang="en-US" dirty="0" smtClean="0"/>
          </a:p>
          <a:p>
            <a:pPr algn="just"/>
            <a:r>
              <a:rPr lang="en-US" b="1" dirty="0" smtClean="0"/>
              <a:t>An </a:t>
            </a:r>
            <a:r>
              <a:rPr lang="en-US" b="1" dirty="0"/>
              <a:t>example would be to ask if anyone felt that workforce diversity is bad for the system. </a:t>
            </a:r>
            <a:endParaRPr lang="en-US" b="1" dirty="0" smtClean="0"/>
          </a:p>
          <a:p>
            <a:pPr algn="just"/>
            <a:r>
              <a:rPr lang="en-US" dirty="0" smtClean="0"/>
              <a:t>In </a:t>
            </a:r>
            <a:r>
              <a:rPr lang="en-US" dirty="0"/>
              <a:t>the context of the changing demographics of the workforce, even if some felt that diversity at the workplace is disastrous, they would tend not to disagree because it is not a socially acceptable response.</a:t>
            </a:r>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t>18</a:t>
            </a:fld>
            <a:endParaRPr lang="en-GB"/>
          </a:p>
        </p:txBody>
      </p:sp>
    </p:spTree>
    <p:extLst>
      <p:ext uri="{BB962C8B-B14F-4D97-AF65-F5344CB8AC3E}">
        <p14:creationId xmlns:p14="http://schemas.microsoft.com/office/powerpoint/2010/main" val="10477568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normAutofit fontScale="85000" lnSpcReduction="20000"/>
          </a:bodyPr>
          <a:lstStyle/>
          <a:p>
            <a:pPr algn="just"/>
            <a:r>
              <a:rPr lang="en-MY" dirty="0" smtClean="0"/>
              <a:t> </a:t>
            </a:r>
            <a:r>
              <a:rPr lang="en-US" dirty="0"/>
              <a:t>It is also important </a:t>
            </a:r>
            <a:r>
              <a:rPr lang="en-US" b="1" dirty="0">
                <a:solidFill>
                  <a:srgbClr val="FF0000"/>
                </a:solidFill>
              </a:rPr>
              <a:t>to avoid lengthy questions </a:t>
            </a:r>
            <a:r>
              <a:rPr lang="en-US" dirty="0"/>
              <a:t>which might confuse the respondent and introduce several types of biases. </a:t>
            </a:r>
            <a:endParaRPr lang="en-US" dirty="0" smtClean="0"/>
          </a:p>
          <a:p>
            <a:pPr algn="just"/>
            <a:r>
              <a:rPr lang="en-US" dirty="0" smtClean="0"/>
              <a:t>An </a:t>
            </a:r>
            <a:r>
              <a:rPr lang="en-US" dirty="0"/>
              <a:t>example of a long question is: </a:t>
            </a:r>
            <a:r>
              <a:rPr lang="en-US" b="1" dirty="0">
                <a:solidFill>
                  <a:srgbClr val="FF0000"/>
                </a:solidFill>
              </a:rPr>
              <a:t>To what extent would asking for responses from different groups of employees, such as for instance, production, marketing, R &amp; D, advertising, and sales, on such issues as the policy governing the organization, the organizational culture, staff discipline and other related matters, provide valid data to the president, to enable him to make some critical decisions on how to run the company effectively and efficiently?</a:t>
            </a:r>
            <a:endParaRPr lang="en-MY" b="1" dirty="0">
              <a:solidFill>
                <a:srgbClr val="FF0000"/>
              </a:solidFill>
            </a:endParaRPr>
          </a:p>
          <a:p>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t>19</a:t>
            </a:fld>
            <a:endParaRPr lang="en-GB"/>
          </a:p>
        </p:txBody>
      </p:sp>
    </p:spTree>
    <p:extLst>
      <p:ext uri="{BB962C8B-B14F-4D97-AF65-F5344CB8AC3E}">
        <p14:creationId xmlns:p14="http://schemas.microsoft.com/office/powerpoint/2010/main" val="2710885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85800" y="533400"/>
            <a:ext cx="7772400" cy="685800"/>
          </a:xfrm>
        </p:spPr>
        <p:txBody>
          <a:bodyPr>
            <a:normAutofit fontScale="90000"/>
          </a:bodyPr>
          <a:lstStyle/>
          <a:p>
            <a:pPr eaLnBrk="1" hangingPunct="1"/>
            <a:r>
              <a:rPr lang="fr-FR" smtClean="0"/>
              <a:t>Questionnaire Design </a:t>
            </a:r>
            <a:endParaRPr lang="en-US" sz="4800" smtClean="0">
              <a:solidFill>
                <a:schemeClr val="hlink"/>
              </a:solidFill>
            </a:endParaRPr>
          </a:p>
        </p:txBody>
      </p:sp>
      <p:sp>
        <p:nvSpPr>
          <p:cNvPr id="86019" name="Rectangle 3"/>
          <p:cNvSpPr>
            <a:spLocks noGrp="1" noChangeAspect="1" noChangeArrowheads="1"/>
          </p:cNvSpPr>
          <p:nvPr>
            <p:ph type="body" idx="1"/>
          </p:nvPr>
        </p:nvSpPr>
        <p:spPr>
          <a:xfrm>
            <a:off x="685800" y="1447800"/>
            <a:ext cx="7772400" cy="4953000"/>
          </a:xfrm>
        </p:spPr>
        <p:txBody>
          <a:bodyPr/>
          <a:lstStyle/>
          <a:p>
            <a:pPr marL="609600" indent="-609600" eaLnBrk="1" hangingPunct="1"/>
            <a:r>
              <a:rPr lang="en-US" sz="2400" smtClean="0"/>
              <a:t>Definition</a:t>
            </a:r>
          </a:p>
          <a:p>
            <a:pPr marL="990600" lvl="1" indent="-533400" eaLnBrk="1" hangingPunct="1">
              <a:buFontTx/>
              <a:buNone/>
            </a:pPr>
            <a:r>
              <a:rPr lang="en-US" sz="2000" smtClean="0"/>
              <a:t>	A questionnaire is a pre-formulated, written set of questions to which the respondent records his answers</a:t>
            </a:r>
          </a:p>
          <a:p>
            <a:pPr marL="2209800" lvl="4" indent="-381000" eaLnBrk="1" hangingPunct="1"/>
            <a:endParaRPr lang="en-US" sz="1200" smtClean="0"/>
          </a:p>
          <a:p>
            <a:pPr marL="609600" indent="-609600" eaLnBrk="1" hangingPunct="1"/>
            <a:r>
              <a:rPr lang="en-US" sz="2400" smtClean="0"/>
              <a:t>Steps</a:t>
            </a:r>
          </a:p>
          <a:p>
            <a:pPr marL="1371600" lvl="2" indent="-457200" eaLnBrk="1" hangingPunct="1">
              <a:buClr>
                <a:schemeClr val="hlink"/>
              </a:buClr>
              <a:buFontTx/>
              <a:buAutoNum type="arabicPeriod"/>
            </a:pPr>
            <a:r>
              <a:rPr lang="en-US" smtClean="0"/>
              <a:t>Determine the content of the questionnaire</a:t>
            </a:r>
          </a:p>
          <a:p>
            <a:pPr marL="1371600" lvl="2" indent="-457200" eaLnBrk="1" hangingPunct="1">
              <a:buClr>
                <a:schemeClr val="hlink"/>
              </a:buClr>
              <a:buFontTx/>
              <a:buAutoNum type="arabicPeriod"/>
            </a:pPr>
            <a:r>
              <a:rPr lang="en-US" smtClean="0"/>
              <a:t>Determine the form of response</a:t>
            </a:r>
          </a:p>
          <a:p>
            <a:pPr marL="1371600" lvl="2" indent="-457200" eaLnBrk="1" hangingPunct="1">
              <a:buClr>
                <a:schemeClr val="hlink"/>
              </a:buClr>
              <a:buFontTx/>
              <a:buAutoNum type="arabicPeriod"/>
            </a:pPr>
            <a:r>
              <a:rPr lang="en-US" smtClean="0"/>
              <a:t>Determine the wording of the questions</a:t>
            </a:r>
          </a:p>
          <a:p>
            <a:pPr marL="1371600" lvl="2" indent="-457200" eaLnBrk="1" hangingPunct="1">
              <a:buClr>
                <a:schemeClr val="hlink"/>
              </a:buClr>
              <a:buFontTx/>
              <a:buAutoNum type="arabicPeriod"/>
            </a:pPr>
            <a:r>
              <a:rPr lang="en-US" smtClean="0"/>
              <a:t>Determine the question sequence</a:t>
            </a:r>
          </a:p>
          <a:p>
            <a:pPr marL="1371600" lvl="2" indent="-457200" eaLnBrk="1" hangingPunct="1">
              <a:buClr>
                <a:schemeClr val="hlink"/>
              </a:buClr>
              <a:buFontTx/>
              <a:buAutoNum type="arabicPeriod"/>
            </a:pPr>
            <a:r>
              <a:rPr lang="en-US" smtClean="0"/>
              <a:t>Write cover letter</a:t>
            </a:r>
          </a:p>
        </p:txBody>
      </p:sp>
      <p:sp>
        <p:nvSpPr>
          <p:cNvPr id="4" name="Footer Placeholder 3"/>
          <p:cNvSpPr>
            <a:spLocks noGrp="1"/>
          </p:cNvSpPr>
          <p:nvPr>
            <p:ph type="sldNum" sz="quarter" idx="11"/>
          </p:nvPr>
        </p:nvSpPr>
        <p:spPr>
          <a:xfrm>
            <a:off x="3124200" y="6356350"/>
            <a:ext cx="2895600" cy="365125"/>
          </a:xfrm>
        </p:spPr>
        <p:txBody>
          <a:bodyPr/>
          <a:lstStyle/>
          <a:p>
            <a:r>
              <a:rPr lang="en-GB" dirty="0" smtClean="0">
                <a:solidFill>
                  <a:schemeClr val="tx1"/>
                </a:solidFill>
              </a:rPr>
              <a:t>© 2012 John Wiley &amp; Sons Ltd. www.wiley.com/college/sekaran</a:t>
            </a:r>
            <a:endParaRPr lang="en-GB" dirty="0">
              <a:solidFill>
                <a:schemeClr val="tx1"/>
              </a:solidFill>
            </a:endParaRPr>
          </a:p>
        </p:txBody>
      </p:sp>
    </p:spTree>
    <p:extLst>
      <p:ext uri="{BB962C8B-B14F-4D97-AF65-F5344CB8AC3E}">
        <p14:creationId xmlns:p14="http://schemas.microsoft.com/office/powerpoint/2010/main" val="2751126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b="1" dirty="0" smtClean="0"/>
              <a:t>Validity</a:t>
            </a:r>
            <a:endParaRPr lang="en-MY" b="1" dirty="0"/>
          </a:p>
        </p:txBody>
      </p:sp>
      <p:sp>
        <p:nvSpPr>
          <p:cNvPr id="3" name="Content Placeholder 2"/>
          <p:cNvSpPr>
            <a:spLocks noGrp="1"/>
          </p:cNvSpPr>
          <p:nvPr>
            <p:ph idx="1"/>
          </p:nvPr>
        </p:nvSpPr>
        <p:spPr/>
        <p:txBody>
          <a:bodyPr/>
          <a:lstStyle/>
          <a:p>
            <a:pPr algn="just"/>
            <a:r>
              <a:rPr lang="en-MY" dirty="0" smtClean="0"/>
              <a:t> </a:t>
            </a:r>
            <a:r>
              <a:rPr lang="en-US" dirty="0"/>
              <a:t>If there is convergence or strong correlation among the data obtained from different data collection methods on the same variable, then one can establish convergent validity because the data converge even when collected by different methods. </a:t>
            </a:r>
            <a:r>
              <a:rPr lang="en-US" b="1" dirty="0">
                <a:solidFill>
                  <a:srgbClr val="FF0000"/>
                </a:solidFill>
              </a:rPr>
              <a:t>The same holds true when there is a strong and significant correlation between the data obtained on the same variable from different </a:t>
            </a:r>
            <a:r>
              <a:rPr lang="en-US" b="1" dirty="0" smtClean="0">
                <a:solidFill>
                  <a:srgbClr val="FF0000"/>
                </a:solidFill>
              </a:rPr>
              <a:t>sources.</a:t>
            </a:r>
            <a:endParaRPr lang="en-MY" b="1" dirty="0">
              <a:solidFill>
                <a:srgbClr val="FF0000"/>
              </a:solidFill>
            </a:endParaRPr>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t>20</a:t>
            </a:fld>
            <a:endParaRPr lang="en-GB"/>
          </a:p>
        </p:txBody>
      </p:sp>
    </p:spTree>
    <p:extLst>
      <p:ext uri="{BB962C8B-B14F-4D97-AF65-F5344CB8AC3E}">
        <p14:creationId xmlns:p14="http://schemas.microsoft.com/office/powerpoint/2010/main" val="12702966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dirty="0"/>
          </a:p>
        </p:txBody>
      </p:sp>
      <p:sp>
        <p:nvSpPr>
          <p:cNvPr id="3" name="Content Placeholder 2"/>
          <p:cNvSpPr>
            <a:spLocks noGrp="1"/>
          </p:cNvSpPr>
          <p:nvPr>
            <p:ph idx="1"/>
          </p:nvPr>
        </p:nvSpPr>
        <p:spPr/>
        <p:txBody>
          <a:bodyPr>
            <a:normAutofit fontScale="85000" lnSpcReduction="20000"/>
          </a:bodyPr>
          <a:lstStyle/>
          <a:p>
            <a:pPr marL="0" indent="0" algn="just">
              <a:buNone/>
            </a:pPr>
            <a:endParaRPr lang="en-MY" dirty="0"/>
          </a:p>
          <a:p>
            <a:pPr algn="just"/>
            <a:r>
              <a:rPr lang="en-US" dirty="0" smtClean="0"/>
              <a:t>For </a:t>
            </a:r>
            <a:r>
              <a:rPr lang="en-US" dirty="0"/>
              <a:t>instance, if employees’ performance is to be measured, it is better to go through the person’s records and evaluation forms of the superiors (in case more objective measures of output are not available). However, such records are usually confidential in nature and are not likely to be made accessible to the researcher. </a:t>
            </a:r>
            <a:endParaRPr lang="en-US" dirty="0" smtClean="0"/>
          </a:p>
          <a:p>
            <a:pPr algn="just"/>
            <a:r>
              <a:rPr lang="en-US" dirty="0" smtClean="0"/>
              <a:t>Hence </a:t>
            </a:r>
            <a:r>
              <a:rPr lang="en-US" dirty="0"/>
              <a:t>data will be sought from multiple sources–for example, from the subject, the co-workers, the immediate supervisor, other superiors, and perhaps even the subordinates. </a:t>
            </a:r>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t>21</a:t>
            </a:fld>
            <a:endParaRPr lang="en-GB"/>
          </a:p>
        </p:txBody>
      </p:sp>
    </p:spTree>
    <p:extLst>
      <p:ext uri="{BB962C8B-B14F-4D97-AF65-F5344CB8AC3E}">
        <p14:creationId xmlns:p14="http://schemas.microsoft.com/office/powerpoint/2010/main" val="1313738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685800" y="228600"/>
            <a:ext cx="7772400" cy="990600"/>
          </a:xfrm>
        </p:spPr>
        <p:txBody>
          <a:bodyPr/>
          <a:lstStyle/>
          <a:p>
            <a:pPr eaLnBrk="1" hangingPunct="1"/>
            <a:r>
              <a:rPr lang="en-US" dirty="0" smtClean="0">
                <a:solidFill>
                  <a:srgbClr val="3333CC"/>
                </a:solidFill>
              </a:rPr>
              <a:t>1.</a:t>
            </a:r>
            <a:r>
              <a:rPr lang="en-US" dirty="0" smtClean="0"/>
              <a:t> </a:t>
            </a:r>
            <a:r>
              <a:rPr lang="en-US" sz="4800" dirty="0" smtClean="0"/>
              <a:t>Questionnaire content</a:t>
            </a:r>
          </a:p>
        </p:txBody>
      </p:sp>
      <p:sp>
        <p:nvSpPr>
          <p:cNvPr id="87043" name="Rectangle 3"/>
          <p:cNvSpPr>
            <a:spLocks noGrp="1" noChangeAspect="1" noChangeArrowheads="1"/>
          </p:cNvSpPr>
          <p:nvPr>
            <p:ph type="body" idx="1"/>
          </p:nvPr>
        </p:nvSpPr>
        <p:spPr>
          <a:xfrm>
            <a:off x="762000" y="1524000"/>
            <a:ext cx="7772400" cy="4572000"/>
          </a:xfrm>
        </p:spPr>
        <p:txBody>
          <a:bodyPr>
            <a:normAutofit/>
          </a:bodyPr>
          <a:lstStyle/>
          <a:p>
            <a:pPr eaLnBrk="1" hangingPunct="1">
              <a:lnSpc>
                <a:spcPct val="90000"/>
              </a:lnSpc>
            </a:pPr>
            <a:r>
              <a:rPr lang="en-US" b="1" dirty="0" smtClean="0"/>
              <a:t>Framework</a:t>
            </a:r>
          </a:p>
          <a:p>
            <a:pPr lvl="1" algn="just" eaLnBrk="1" hangingPunct="1">
              <a:lnSpc>
                <a:spcPct val="90000"/>
              </a:lnSpc>
              <a:buFontTx/>
              <a:buNone/>
            </a:pPr>
            <a:r>
              <a:rPr lang="en-US" dirty="0" smtClean="0"/>
              <a:t>	Need information for all constructs in framework</a:t>
            </a:r>
          </a:p>
          <a:p>
            <a:pPr algn="just" eaLnBrk="1" hangingPunct="1">
              <a:lnSpc>
                <a:spcPct val="90000"/>
              </a:lnSpc>
            </a:pPr>
            <a:r>
              <a:rPr lang="en-US" b="1" dirty="0" smtClean="0"/>
              <a:t>Measurement</a:t>
            </a:r>
            <a:r>
              <a:rPr lang="en-US" b="1" dirty="0" smtClean="0"/>
              <a:t>: Operationalizing</a:t>
            </a:r>
          </a:p>
          <a:p>
            <a:pPr lvl="1" eaLnBrk="1" hangingPunct="1">
              <a:lnSpc>
                <a:spcPct val="90000"/>
              </a:lnSpc>
            </a:pPr>
            <a:r>
              <a:rPr lang="en-US" dirty="0" smtClean="0"/>
              <a:t>Objective construct: </a:t>
            </a:r>
          </a:p>
          <a:p>
            <a:pPr lvl="2" eaLnBrk="1" hangingPunct="1">
              <a:lnSpc>
                <a:spcPct val="90000"/>
              </a:lnSpc>
            </a:pPr>
            <a:r>
              <a:rPr lang="en-US" dirty="0" smtClean="0"/>
              <a:t>1 element/items</a:t>
            </a:r>
          </a:p>
          <a:p>
            <a:pPr lvl="2" eaLnBrk="1" hangingPunct="1">
              <a:lnSpc>
                <a:spcPct val="90000"/>
              </a:lnSpc>
              <a:buFontTx/>
              <a:buNone/>
            </a:pPr>
            <a:r>
              <a:rPr lang="en-US" dirty="0" smtClean="0"/>
              <a:t>	=&gt; 1 question</a:t>
            </a:r>
          </a:p>
          <a:p>
            <a:pPr lvl="1" eaLnBrk="1" hangingPunct="1">
              <a:lnSpc>
                <a:spcPct val="90000"/>
              </a:lnSpc>
            </a:pPr>
            <a:r>
              <a:rPr lang="en-US" dirty="0" smtClean="0"/>
              <a:t>Subjective construct: </a:t>
            </a:r>
          </a:p>
          <a:p>
            <a:pPr lvl="2" eaLnBrk="1" hangingPunct="1">
              <a:lnSpc>
                <a:spcPct val="90000"/>
              </a:lnSpc>
            </a:pPr>
            <a:r>
              <a:rPr lang="en-US" dirty="0" smtClean="0"/>
              <a:t>multiple elements/items</a:t>
            </a:r>
          </a:p>
          <a:p>
            <a:pPr lvl="2" eaLnBrk="1" hangingPunct="1">
              <a:lnSpc>
                <a:spcPct val="90000"/>
              </a:lnSpc>
              <a:buFontTx/>
              <a:buNone/>
            </a:pPr>
            <a:r>
              <a:rPr lang="en-US" dirty="0" smtClean="0"/>
              <a:t>	=&gt; multiple questions</a:t>
            </a:r>
          </a:p>
        </p:txBody>
      </p:sp>
      <p:sp>
        <p:nvSpPr>
          <p:cNvPr id="4" name="Footer Placeholder 3"/>
          <p:cNvSpPr>
            <a:spLocks noGrp="1"/>
          </p:cNvSpPr>
          <p:nvPr>
            <p:ph type="sldNum" sz="quarter" idx="11"/>
          </p:nvPr>
        </p:nvSpPr>
        <p:spPr>
          <a:xfrm>
            <a:off x="3124200" y="6356350"/>
            <a:ext cx="2895600" cy="365125"/>
          </a:xfrm>
        </p:spPr>
        <p:txBody>
          <a:bodyPr/>
          <a:lstStyle/>
          <a:p>
            <a:r>
              <a:rPr lang="en-GB" dirty="0" smtClean="0">
                <a:solidFill>
                  <a:schemeClr val="tx1"/>
                </a:solidFill>
              </a:rPr>
              <a:t>© 2012 John Wiley &amp; Sons Ltd. www.wiley.com/college/sekaran</a:t>
            </a:r>
            <a:endParaRPr lang="en-GB" dirty="0">
              <a:solidFill>
                <a:schemeClr val="tx1"/>
              </a:solidFill>
            </a:endParaRPr>
          </a:p>
        </p:txBody>
      </p:sp>
    </p:spTree>
    <p:extLst>
      <p:ext uri="{BB962C8B-B14F-4D97-AF65-F5344CB8AC3E}">
        <p14:creationId xmlns:p14="http://schemas.microsoft.com/office/powerpoint/2010/main" val="2097168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Questionnaire </a:t>
            </a:r>
            <a:r>
              <a:rPr lang="en-US" dirty="0" smtClean="0"/>
              <a:t>Content</a:t>
            </a:r>
            <a:endParaRPr lang="en-MY" dirty="0"/>
          </a:p>
        </p:txBody>
      </p:sp>
      <p:sp>
        <p:nvSpPr>
          <p:cNvPr id="3" name="Content Placeholder 2"/>
          <p:cNvSpPr>
            <a:spLocks noGrp="1"/>
          </p:cNvSpPr>
          <p:nvPr>
            <p:ph idx="1"/>
          </p:nvPr>
        </p:nvSpPr>
        <p:spPr/>
        <p:txBody>
          <a:bodyPr>
            <a:normAutofit fontScale="77500" lnSpcReduction="20000"/>
          </a:bodyPr>
          <a:lstStyle/>
          <a:p>
            <a:pPr algn="just"/>
            <a:r>
              <a:rPr lang="en-MY" dirty="0" smtClean="0"/>
              <a:t> </a:t>
            </a:r>
            <a:r>
              <a:rPr lang="en-US" dirty="0"/>
              <a:t>The </a:t>
            </a:r>
            <a:r>
              <a:rPr lang="en-US" b="1" dirty="0"/>
              <a:t>wording of the question </a:t>
            </a:r>
            <a:r>
              <a:rPr lang="en-US" dirty="0"/>
              <a:t>and the level of sophistication of the language used are important. </a:t>
            </a:r>
            <a:r>
              <a:rPr lang="en-US" b="1" dirty="0">
                <a:solidFill>
                  <a:srgbClr val="FF0000"/>
                </a:solidFill>
              </a:rPr>
              <a:t>These are important because, if the respondent does not understand the words, obviously, he or she is not going to be able to respond to the questions.</a:t>
            </a:r>
            <a:r>
              <a:rPr lang="en-US" dirty="0"/>
              <a:t> </a:t>
            </a:r>
            <a:endParaRPr lang="en-US" dirty="0" smtClean="0"/>
          </a:p>
          <a:p>
            <a:pPr algn="just"/>
            <a:r>
              <a:rPr lang="en-US" dirty="0" smtClean="0"/>
              <a:t>An </a:t>
            </a:r>
            <a:r>
              <a:rPr lang="en-US" dirty="0"/>
              <a:t>underground coal miner and a top business executive may need to be asked some of the same issues differently. Thus, using words that fit the level of sophistication of understanding of the respondent is necessary. </a:t>
            </a:r>
            <a:endParaRPr lang="en-US" dirty="0" smtClean="0"/>
          </a:p>
          <a:p>
            <a:pPr algn="just"/>
            <a:r>
              <a:rPr lang="en-US" b="1" i="1" dirty="0" smtClean="0"/>
              <a:t>To </a:t>
            </a:r>
            <a:r>
              <a:rPr lang="en-US" b="1" i="1" dirty="0"/>
              <a:t>take an extreme example, to assess the experienced quality of family life, a poorly educated farm hand may be first asked to list the activities he normally engages in when he gets home from work, and then asked to rate the extent of satisfaction gained from each of these activities. </a:t>
            </a:r>
            <a:endParaRPr lang="en-US" b="1" i="1" dirty="0" smtClean="0"/>
          </a:p>
          <a:p>
            <a:pPr algn="just"/>
            <a:endParaRPr lang="en-US" dirty="0"/>
          </a:p>
          <a:p>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t>4</a:t>
            </a:fld>
            <a:endParaRPr lang="en-GB"/>
          </a:p>
        </p:txBody>
      </p:sp>
    </p:spTree>
    <p:extLst>
      <p:ext uri="{BB962C8B-B14F-4D97-AF65-F5344CB8AC3E}">
        <p14:creationId xmlns:p14="http://schemas.microsoft.com/office/powerpoint/2010/main" val="887178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Questionnaire content</a:t>
            </a:r>
            <a:endParaRPr lang="en-MY" dirty="0"/>
          </a:p>
        </p:txBody>
      </p:sp>
      <p:sp>
        <p:nvSpPr>
          <p:cNvPr id="3" name="Content Placeholder 2"/>
          <p:cNvSpPr>
            <a:spLocks noGrp="1"/>
          </p:cNvSpPr>
          <p:nvPr>
            <p:ph idx="1"/>
          </p:nvPr>
        </p:nvSpPr>
        <p:spPr/>
        <p:txBody>
          <a:bodyPr>
            <a:normAutofit fontScale="92500" lnSpcReduction="10000"/>
          </a:bodyPr>
          <a:lstStyle/>
          <a:p>
            <a:pPr algn="just"/>
            <a:r>
              <a:rPr lang="en-US" dirty="0" smtClean="0"/>
              <a:t>An </a:t>
            </a:r>
            <a:r>
              <a:rPr lang="en-US" dirty="0"/>
              <a:t>index of quality of family life might then be calculated by examining the family-related activities listed by the respondent. </a:t>
            </a:r>
            <a:endParaRPr lang="en-US" dirty="0" smtClean="0"/>
          </a:p>
          <a:p>
            <a:pPr algn="just"/>
            <a:r>
              <a:rPr lang="en-US" dirty="0" smtClean="0"/>
              <a:t>With </a:t>
            </a:r>
            <a:r>
              <a:rPr lang="en-US" dirty="0"/>
              <a:t>a business executive, on the other hand, the same concept can be tapped by asking the </a:t>
            </a:r>
            <a:r>
              <a:rPr lang="en-US" b="1" dirty="0">
                <a:solidFill>
                  <a:srgbClr val="FF0000"/>
                </a:solidFill>
              </a:rPr>
              <a:t>individual to rate his or her satisfaction to questions such as: Balance between work and family life; the impact of travelling on experiencing quality time with the family, and the like.</a:t>
            </a:r>
            <a:endParaRPr lang="en-MY" b="1" dirty="0">
              <a:solidFill>
                <a:srgbClr val="FF0000"/>
              </a:solidFill>
            </a:endParaRPr>
          </a:p>
          <a:p>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t>5</a:t>
            </a:fld>
            <a:endParaRPr lang="en-GB"/>
          </a:p>
        </p:txBody>
      </p:sp>
    </p:spTree>
    <p:extLst>
      <p:ext uri="{BB962C8B-B14F-4D97-AF65-F5344CB8AC3E}">
        <p14:creationId xmlns:p14="http://schemas.microsoft.com/office/powerpoint/2010/main" val="3154097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85800" y="152400"/>
            <a:ext cx="7772400" cy="990600"/>
          </a:xfrm>
        </p:spPr>
        <p:txBody>
          <a:bodyPr/>
          <a:lstStyle/>
          <a:p>
            <a:pPr eaLnBrk="1" hangingPunct="1"/>
            <a:r>
              <a:rPr lang="en-US" smtClean="0">
                <a:solidFill>
                  <a:srgbClr val="3333CC"/>
                </a:solidFill>
              </a:rPr>
              <a:t>2.</a:t>
            </a:r>
            <a:r>
              <a:rPr lang="en-US" smtClean="0"/>
              <a:t> </a:t>
            </a:r>
            <a:r>
              <a:rPr lang="en-US" sz="4800" smtClean="0"/>
              <a:t>Response format</a:t>
            </a:r>
          </a:p>
        </p:txBody>
      </p:sp>
      <p:sp>
        <p:nvSpPr>
          <p:cNvPr id="88067" name="Rectangle 3"/>
          <p:cNvSpPr>
            <a:spLocks noGrp="1" noChangeAspect="1" noChangeArrowheads="1"/>
          </p:cNvSpPr>
          <p:nvPr>
            <p:ph type="body" idx="1"/>
          </p:nvPr>
        </p:nvSpPr>
        <p:spPr>
          <a:xfrm>
            <a:off x="685800" y="1447800"/>
            <a:ext cx="7772400" cy="5029200"/>
          </a:xfrm>
        </p:spPr>
        <p:txBody>
          <a:bodyPr/>
          <a:lstStyle/>
          <a:p>
            <a:pPr eaLnBrk="1" hangingPunct="1">
              <a:lnSpc>
                <a:spcPct val="90000"/>
              </a:lnSpc>
            </a:pPr>
            <a:r>
              <a:rPr lang="en-US" dirty="0" smtClean="0"/>
              <a:t>Closed vs. Open-ended questions</a:t>
            </a:r>
          </a:p>
          <a:p>
            <a:pPr lvl="1" eaLnBrk="1" hangingPunct="1">
              <a:lnSpc>
                <a:spcPct val="90000"/>
              </a:lnSpc>
            </a:pPr>
            <a:r>
              <a:rPr lang="en-US" dirty="0" smtClean="0"/>
              <a:t>Closed questions</a:t>
            </a:r>
          </a:p>
          <a:p>
            <a:pPr lvl="2" eaLnBrk="1" hangingPunct="1">
              <a:lnSpc>
                <a:spcPct val="90000"/>
              </a:lnSpc>
            </a:pPr>
            <a:r>
              <a:rPr lang="en-US" dirty="0" smtClean="0"/>
              <a:t>Helps respondents to make quick decisions</a:t>
            </a:r>
          </a:p>
          <a:p>
            <a:pPr lvl="2" eaLnBrk="1" hangingPunct="1">
              <a:lnSpc>
                <a:spcPct val="90000"/>
              </a:lnSpc>
            </a:pPr>
            <a:r>
              <a:rPr lang="en-US" dirty="0" smtClean="0"/>
              <a:t>Helps researchers to code</a:t>
            </a:r>
          </a:p>
          <a:p>
            <a:pPr lvl="1" eaLnBrk="1" hangingPunct="1">
              <a:lnSpc>
                <a:spcPct val="90000"/>
              </a:lnSpc>
            </a:pPr>
            <a:r>
              <a:rPr lang="en-US" dirty="0" smtClean="0"/>
              <a:t>Open-ended question</a:t>
            </a:r>
          </a:p>
          <a:p>
            <a:pPr lvl="2" eaLnBrk="1" hangingPunct="1">
              <a:lnSpc>
                <a:spcPct val="90000"/>
              </a:lnSpc>
            </a:pPr>
            <a:r>
              <a:rPr lang="en-US" dirty="0" smtClean="0"/>
              <a:t>First: unbiased point of view</a:t>
            </a:r>
          </a:p>
          <a:p>
            <a:pPr lvl="2" eaLnBrk="1" hangingPunct="1">
              <a:lnSpc>
                <a:spcPct val="90000"/>
              </a:lnSpc>
            </a:pPr>
            <a:r>
              <a:rPr lang="en-US" dirty="0" smtClean="0"/>
              <a:t>Final: additional insights</a:t>
            </a:r>
          </a:p>
          <a:p>
            <a:pPr lvl="2" eaLnBrk="1" hangingPunct="1">
              <a:lnSpc>
                <a:spcPct val="90000"/>
              </a:lnSpc>
            </a:pPr>
            <a:r>
              <a:rPr lang="en-US" dirty="0" smtClean="0"/>
              <a:t>Complementary to closed question: for interpretation purpose</a:t>
            </a:r>
          </a:p>
          <a:p>
            <a:pPr marL="1828800" lvl="4" indent="0" eaLnBrk="1" hangingPunct="1">
              <a:lnSpc>
                <a:spcPct val="90000"/>
              </a:lnSpc>
              <a:buNone/>
            </a:pPr>
            <a:endParaRPr lang="en-US" dirty="0" smtClean="0"/>
          </a:p>
        </p:txBody>
      </p:sp>
      <p:sp>
        <p:nvSpPr>
          <p:cNvPr id="4" name="Footer Placeholder 3"/>
          <p:cNvSpPr>
            <a:spLocks noGrp="1"/>
          </p:cNvSpPr>
          <p:nvPr>
            <p:ph type="sldNum" sz="quarter" idx="11"/>
          </p:nvPr>
        </p:nvSpPr>
        <p:spPr>
          <a:xfrm>
            <a:off x="3124200" y="6356350"/>
            <a:ext cx="2895600" cy="365125"/>
          </a:xfrm>
        </p:spPr>
        <p:txBody>
          <a:bodyPr/>
          <a:lstStyle/>
          <a:p>
            <a:r>
              <a:rPr lang="en-GB" dirty="0" smtClean="0">
                <a:solidFill>
                  <a:schemeClr val="tx1"/>
                </a:solidFill>
              </a:rPr>
              <a:t>© 2012 John Wiley &amp; Sons Ltd. www.wiley.com/college/sekaran</a:t>
            </a:r>
            <a:endParaRPr lang="en-GB" dirty="0">
              <a:solidFill>
                <a:schemeClr val="tx1"/>
              </a:solidFill>
            </a:endParaRPr>
          </a:p>
        </p:txBody>
      </p:sp>
    </p:spTree>
    <p:extLst>
      <p:ext uri="{BB962C8B-B14F-4D97-AF65-F5344CB8AC3E}">
        <p14:creationId xmlns:p14="http://schemas.microsoft.com/office/powerpoint/2010/main" val="1311630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spect="1" noChangeArrowheads="1"/>
          </p:cNvSpPr>
          <p:nvPr>
            <p:ph type="body" idx="1"/>
          </p:nvPr>
        </p:nvSpPr>
        <p:spPr>
          <a:xfrm>
            <a:off x="685800" y="1676400"/>
            <a:ext cx="7772400" cy="4648200"/>
          </a:xfrm>
        </p:spPr>
        <p:txBody>
          <a:bodyPr/>
          <a:lstStyle/>
          <a:p>
            <a:pPr eaLnBrk="1" hangingPunct="1">
              <a:lnSpc>
                <a:spcPct val="90000"/>
              </a:lnSpc>
            </a:pPr>
            <a:r>
              <a:rPr lang="en-US" sz="2400" smtClean="0"/>
              <a:t>Avoid double-barreled questions</a:t>
            </a:r>
          </a:p>
          <a:p>
            <a:pPr lvl="4" eaLnBrk="1" hangingPunct="1">
              <a:lnSpc>
                <a:spcPct val="90000"/>
              </a:lnSpc>
            </a:pPr>
            <a:endParaRPr lang="en-US" sz="1400" smtClean="0"/>
          </a:p>
          <a:p>
            <a:pPr eaLnBrk="1" hangingPunct="1">
              <a:lnSpc>
                <a:spcPct val="90000"/>
              </a:lnSpc>
            </a:pPr>
            <a:r>
              <a:rPr lang="en-US" sz="2400" smtClean="0"/>
              <a:t>Avoid ambiguous questions and words</a:t>
            </a:r>
          </a:p>
          <a:p>
            <a:pPr lvl="4" eaLnBrk="1" hangingPunct="1">
              <a:lnSpc>
                <a:spcPct val="90000"/>
              </a:lnSpc>
            </a:pPr>
            <a:endParaRPr lang="en-US" sz="1400" smtClean="0"/>
          </a:p>
          <a:p>
            <a:pPr eaLnBrk="1" hangingPunct="1">
              <a:lnSpc>
                <a:spcPct val="90000"/>
              </a:lnSpc>
            </a:pPr>
            <a:r>
              <a:rPr lang="en-US" sz="2400" smtClean="0"/>
              <a:t>Use of ordinary words </a:t>
            </a:r>
          </a:p>
          <a:p>
            <a:pPr lvl="4" eaLnBrk="1" hangingPunct="1">
              <a:lnSpc>
                <a:spcPct val="90000"/>
              </a:lnSpc>
            </a:pPr>
            <a:endParaRPr lang="en-US" sz="1400" smtClean="0"/>
          </a:p>
          <a:p>
            <a:pPr eaLnBrk="1" hangingPunct="1">
              <a:lnSpc>
                <a:spcPct val="90000"/>
              </a:lnSpc>
            </a:pPr>
            <a:r>
              <a:rPr lang="en-US" sz="2400" smtClean="0"/>
              <a:t>Avoid leading or biasing questions</a:t>
            </a:r>
          </a:p>
          <a:p>
            <a:pPr lvl="4" eaLnBrk="1" hangingPunct="1">
              <a:lnSpc>
                <a:spcPct val="90000"/>
              </a:lnSpc>
            </a:pPr>
            <a:endParaRPr lang="en-US" sz="1400" smtClean="0"/>
          </a:p>
          <a:p>
            <a:pPr eaLnBrk="1" hangingPunct="1">
              <a:lnSpc>
                <a:spcPct val="90000"/>
              </a:lnSpc>
            </a:pPr>
            <a:r>
              <a:rPr lang="en-US" sz="2400" smtClean="0"/>
              <a:t>Social desirability </a:t>
            </a:r>
          </a:p>
          <a:p>
            <a:pPr lvl="4" eaLnBrk="1" hangingPunct="1">
              <a:lnSpc>
                <a:spcPct val="90000"/>
              </a:lnSpc>
            </a:pPr>
            <a:endParaRPr lang="en-US" sz="1400" smtClean="0"/>
          </a:p>
          <a:p>
            <a:pPr eaLnBrk="1" hangingPunct="1">
              <a:lnSpc>
                <a:spcPct val="90000"/>
              </a:lnSpc>
            </a:pPr>
            <a:r>
              <a:rPr lang="en-US" sz="2400" smtClean="0"/>
              <a:t>Avoid recall depended questions</a:t>
            </a:r>
          </a:p>
        </p:txBody>
      </p:sp>
      <p:sp>
        <p:nvSpPr>
          <p:cNvPr id="89091" name="Rectangle 3"/>
          <p:cNvSpPr>
            <a:spLocks noGrp="1" noChangeArrowheads="1"/>
          </p:cNvSpPr>
          <p:nvPr>
            <p:ph type="title"/>
          </p:nvPr>
        </p:nvSpPr>
        <p:spPr>
          <a:xfrm>
            <a:off x="685800" y="304800"/>
            <a:ext cx="7772400" cy="990600"/>
          </a:xfrm>
        </p:spPr>
        <p:txBody>
          <a:bodyPr anchor="b"/>
          <a:lstStyle/>
          <a:p>
            <a:pPr eaLnBrk="1" hangingPunct="1"/>
            <a:r>
              <a:rPr lang="en-US" sz="4800" smtClean="0">
                <a:solidFill>
                  <a:srgbClr val="3333CC"/>
                </a:solidFill>
              </a:rPr>
              <a:t>3.</a:t>
            </a:r>
            <a:r>
              <a:rPr lang="en-US" sz="4800" smtClean="0"/>
              <a:t> Question wording</a:t>
            </a:r>
          </a:p>
        </p:txBody>
      </p:sp>
      <p:sp>
        <p:nvSpPr>
          <p:cNvPr id="4" name="Footer Placeholder 3"/>
          <p:cNvSpPr>
            <a:spLocks noGrp="1"/>
          </p:cNvSpPr>
          <p:nvPr>
            <p:ph type="sldNum" sz="quarter" idx="11"/>
          </p:nvPr>
        </p:nvSpPr>
        <p:spPr>
          <a:xfrm>
            <a:off x="3124200" y="6356350"/>
            <a:ext cx="2895600" cy="365125"/>
          </a:xfrm>
        </p:spPr>
        <p:txBody>
          <a:bodyPr/>
          <a:lstStyle/>
          <a:p>
            <a:r>
              <a:rPr lang="en-GB" dirty="0" smtClean="0">
                <a:solidFill>
                  <a:schemeClr val="tx1"/>
                </a:solidFill>
              </a:rPr>
              <a:t>© 2012 John Wiley &amp; Sons Ltd. www.wiley.com/college/sekaran</a:t>
            </a:r>
            <a:endParaRPr lang="en-GB" dirty="0">
              <a:solidFill>
                <a:schemeClr val="tx1"/>
              </a:solidFill>
            </a:endParaRPr>
          </a:p>
        </p:txBody>
      </p:sp>
    </p:spTree>
    <p:extLst>
      <p:ext uri="{BB962C8B-B14F-4D97-AF65-F5344CB8AC3E}">
        <p14:creationId xmlns:p14="http://schemas.microsoft.com/office/powerpoint/2010/main" val="836112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spect="1" noChangeArrowheads="1"/>
          </p:cNvSpPr>
          <p:nvPr>
            <p:ph type="body" idx="1"/>
          </p:nvPr>
        </p:nvSpPr>
        <p:spPr>
          <a:xfrm>
            <a:off x="685800" y="1676400"/>
            <a:ext cx="7772400" cy="4724400"/>
          </a:xfrm>
        </p:spPr>
        <p:txBody>
          <a:bodyPr/>
          <a:lstStyle/>
          <a:p>
            <a:pPr eaLnBrk="1" hangingPunct="1"/>
            <a:r>
              <a:rPr lang="en-US" sz="2400" smtClean="0"/>
              <a:t>Use positive and negative statements</a:t>
            </a:r>
            <a:r>
              <a:rPr lang="en-US" smtClean="0"/>
              <a:t> </a:t>
            </a:r>
          </a:p>
          <a:p>
            <a:pPr lvl="1" eaLnBrk="1" hangingPunct="1"/>
            <a:r>
              <a:rPr lang="en-US" sz="2000" smtClean="0"/>
              <a:t>Dresdner delivers high quality banking service</a:t>
            </a:r>
          </a:p>
          <a:p>
            <a:pPr lvl="1" eaLnBrk="1" hangingPunct="1">
              <a:buFontTx/>
              <a:buNone/>
            </a:pPr>
            <a:r>
              <a:rPr lang="en-US" sz="2000" smtClean="0"/>
              <a:t>	Dresdner has poor customer operational support</a:t>
            </a:r>
          </a:p>
          <a:p>
            <a:pPr lvl="1" eaLnBrk="1" hangingPunct="1"/>
            <a:r>
              <a:rPr lang="en-US" sz="2000" smtClean="0"/>
              <a:t>Avoid double negatives</a:t>
            </a:r>
          </a:p>
          <a:p>
            <a:pPr eaLnBrk="1" hangingPunct="1"/>
            <a:endParaRPr lang="en-US" sz="2400" smtClean="0"/>
          </a:p>
          <a:p>
            <a:pPr eaLnBrk="1" hangingPunct="1"/>
            <a:r>
              <a:rPr lang="en-US" sz="2400" smtClean="0"/>
              <a:t>Limit the length of the questions</a:t>
            </a:r>
          </a:p>
          <a:p>
            <a:pPr lvl="1" eaLnBrk="1" hangingPunct="1">
              <a:buFontTx/>
              <a:buNone/>
            </a:pPr>
            <a:r>
              <a:rPr lang="en-US" sz="2000" smtClean="0"/>
              <a:t>Rules of thumb: </a:t>
            </a:r>
          </a:p>
          <a:p>
            <a:pPr lvl="1" eaLnBrk="1" hangingPunct="1"/>
            <a:r>
              <a:rPr lang="en-US" sz="2000" smtClean="0"/>
              <a:t>&lt; 20 words </a:t>
            </a:r>
          </a:p>
          <a:p>
            <a:pPr lvl="1" eaLnBrk="1" hangingPunct="1"/>
            <a:r>
              <a:rPr lang="en-US" sz="2000" smtClean="0"/>
              <a:t>&lt; one full line in print</a:t>
            </a:r>
          </a:p>
        </p:txBody>
      </p:sp>
      <p:sp>
        <p:nvSpPr>
          <p:cNvPr id="90115" name="Rectangle 3"/>
          <p:cNvSpPr>
            <a:spLocks noGrp="1" noChangeArrowheads="1"/>
          </p:cNvSpPr>
          <p:nvPr>
            <p:ph type="title"/>
          </p:nvPr>
        </p:nvSpPr>
        <p:spPr>
          <a:xfrm>
            <a:off x="685800" y="457200"/>
            <a:ext cx="7772400" cy="685800"/>
          </a:xfrm>
        </p:spPr>
        <p:txBody>
          <a:bodyPr anchor="b">
            <a:normAutofit fontScale="90000"/>
          </a:bodyPr>
          <a:lstStyle/>
          <a:p>
            <a:pPr eaLnBrk="1" hangingPunct="1"/>
            <a:r>
              <a:rPr lang="en-US" sz="4800" smtClean="0"/>
              <a:t>Question wording</a:t>
            </a:r>
          </a:p>
        </p:txBody>
      </p:sp>
      <p:sp>
        <p:nvSpPr>
          <p:cNvPr id="4" name="Footer Placeholder 3"/>
          <p:cNvSpPr>
            <a:spLocks noGrp="1"/>
          </p:cNvSpPr>
          <p:nvPr>
            <p:ph type="sldNum" sz="quarter" idx="11"/>
          </p:nvPr>
        </p:nvSpPr>
        <p:spPr>
          <a:xfrm>
            <a:off x="3124200" y="6356350"/>
            <a:ext cx="2895600" cy="365125"/>
          </a:xfrm>
        </p:spPr>
        <p:txBody>
          <a:bodyPr/>
          <a:lstStyle/>
          <a:p>
            <a:r>
              <a:rPr lang="en-GB" dirty="0" smtClean="0">
                <a:solidFill>
                  <a:schemeClr val="tx1"/>
                </a:solidFill>
              </a:rPr>
              <a:t>© 2012 John Wiley &amp; Sons Ltd. www.wiley.com/college/sekaran</a:t>
            </a:r>
            <a:endParaRPr lang="en-GB" dirty="0">
              <a:solidFill>
                <a:schemeClr val="tx1"/>
              </a:solidFill>
            </a:endParaRPr>
          </a:p>
        </p:txBody>
      </p:sp>
    </p:spTree>
    <p:extLst>
      <p:ext uri="{BB962C8B-B14F-4D97-AF65-F5344CB8AC3E}">
        <p14:creationId xmlns:p14="http://schemas.microsoft.com/office/powerpoint/2010/main" val="4198847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normAutofit fontScale="85000" lnSpcReduction="20000"/>
          </a:bodyPr>
          <a:lstStyle/>
          <a:p>
            <a:pPr algn="just"/>
            <a:r>
              <a:rPr lang="en-MY" dirty="0" smtClean="0"/>
              <a:t> </a:t>
            </a:r>
            <a:r>
              <a:rPr lang="en-US" dirty="0"/>
              <a:t>Both </a:t>
            </a:r>
            <a:r>
              <a:rPr lang="en-US" b="1" dirty="0">
                <a:solidFill>
                  <a:srgbClr val="FF0000"/>
                </a:solidFill>
              </a:rPr>
              <a:t>positively and negatively worded questions </a:t>
            </a:r>
            <a:r>
              <a:rPr lang="en-US" dirty="0"/>
              <a:t>need to be asked in the questionnaire so that the respondent </a:t>
            </a:r>
            <a:r>
              <a:rPr lang="en-US" b="1" dirty="0">
                <a:solidFill>
                  <a:srgbClr val="FF0000"/>
                </a:solidFill>
              </a:rPr>
              <a:t>does not mechanically answer the items without much mental engagement. </a:t>
            </a:r>
            <a:endParaRPr lang="en-US" b="1" dirty="0" smtClean="0">
              <a:solidFill>
                <a:srgbClr val="FF0000"/>
              </a:solidFill>
            </a:endParaRPr>
          </a:p>
          <a:p>
            <a:pPr algn="just"/>
            <a:r>
              <a:rPr lang="en-US" dirty="0" smtClean="0"/>
              <a:t>For </a:t>
            </a:r>
            <a:r>
              <a:rPr lang="en-US" dirty="0"/>
              <a:t>example, if one question asks for the level of excitement that a particular advertisement evoked, another could ask the extent to which that same advertisement seemed irrelevant. </a:t>
            </a:r>
            <a:endParaRPr lang="en-US" dirty="0" smtClean="0"/>
          </a:p>
          <a:p>
            <a:pPr algn="just"/>
            <a:r>
              <a:rPr lang="en-US" dirty="0"/>
              <a:t>T</a:t>
            </a:r>
            <a:r>
              <a:rPr lang="en-US" dirty="0" smtClean="0"/>
              <a:t>he </a:t>
            </a:r>
            <a:r>
              <a:rPr lang="en-US" dirty="0"/>
              <a:t>questions are worded both positively and negatively, helps to enhance the attention span of the respondents who might otherwise respond mechanically.</a:t>
            </a:r>
            <a:endParaRPr lang="en-MY" dirty="0"/>
          </a:p>
          <a:p>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t>9</a:t>
            </a:fld>
            <a:endParaRPr lang="en-GB"/>
          </a:p>
        </p:txBody>
      </p:sp>
    </p:spTree>
    <p:extLst>
      <p:ext uri="{BB962C8B-B14F-4D97-AF65-F5344CB8AC3E}">
        <p14:creationId xmlns:p14="http://schemas.microsoft.com/office/powerpoint/2010/main" val="1017293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1367</Words>
  <Application>Microsoft Office PowerPoint</Application>
  <PresentationFormat>On-screen Show (4:3)</PresentationFormat>
  <Paragraphs>127</Paragraphs>
  <Slides>21</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21</vt:i4>
      </vt:variant>
    </vt:vector>
  </HeadingPairs>
  <TitlesOfParts>
    <vt:vector size="33" baseType="lpstr">
      <vt:lpstr>Arial</vt:lpstr>
      <vt:lpstr>Book Antiqua</vt:lpstr>
      <vt:lpstr>Calibri</vt:lpstr>
      <vt:lpstr>Cambria</vt:lpstr>
      <vt:lpstr>Helvetica</vt:lpstr>
      <vt:lpstr>Lucida Sans</vt:lpstr>
      <vt:lpstr>Times New Roman</vt:lpstr>
      <vt:lpstr>Wingdings</vt:lpstr>
      <vt:lpstr>Office Theme</vt:lpstr>
      <vt:lpstr>1_Custom Design</vt:lpstr>
      <vt:lpstr>Custom Design</vt:lpstr>
      <vt:lpstr>1_Office Theme</vt:lpstr>
      <vt:lpstr>PowerPoint Presentation</vt:lpstr>
      <vt:lpstr>Questionnaire Design </vt:lpstr>
      <vt:lpstr>1. Questionnaire content</vt:lpstr>
      <vt:lpstr>Questionnaire Content</vt:lpstr>
      <vt:lpstr>Questionnaire content</vt:lpstr>
      <vt:lpstr>2. Response format</vt:lpstr>
      <vt:lpstr>3. Question wording</vt:lpstr>
      <vt:lpstr>Question wording</vt:lpstr>
      <vt:lpstr>PowerPoint Presentation</vt:lpstr>
      <vt:lpstr>4. Question sequence</vt:lpstr>
      <vt:lpstr>5. Cover letter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Validity</vt:lpstr>
      <vt:lpstr>PowerPoint Presentation</vt:lpstr>
    </vt:vector>
  </TitlesOfParts>
  <Company>John Wiley and Sons,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Wilson, Ellie - Chichester</dc:creator>
  <cp:lastModifiedBy>Windows User</cp:lastModifiedBy>
  <cp:revision>18</cp:revision>
  <dcterms:created xsi:type="dcterms:W3CDTF">2012-09-28T11:44:13Z</dcterms:created>
  <dcterms:modified xsi:type="dcterms:W3CDTF">2017-02-17T06:14:54Z</dcterms:modified>
</cp:coreProperties>
</file>