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1" r:id="rId3"/>
    <p:sldMasterId id="2147483685" r:id="rId4"/>
  </p:sldMasterIdLst>
  <p:notesMasterIdLst>
    <p:notesMasterId r:id="rId24"/>
  </p:notesMasterIdLst>
  <p:handoutMasterIdLst>
    <p:handoutMasterId r:id="rId25"/>
  </p:handoutMasterIdLst>
  <p:sldIdLst>
    <p:sldId id="256" r:id="rId5"/>
    <p:sldId id="269" r:id="rId6"/>
    <p:sldId id="270"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71" r:id="rId22"/>
    <p:sldId id="27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20"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6" d="100"/>
          <a:sy n="86" d="100"/>
        </p:scale>
        <p:origin x="-312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www.wiley.com/college/sekaran</a:t>
            </a: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003931-2F32-44F8-B58D-E3B96EBDD940}" type="datetimeFigureOut">
              <a:rPr lang="en-GB" smtClean="0"/>
              <a:pPr/>
              <a:t>19/10/2018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70D29A-35D1-4CA9-AD68-C9F3DCF45509}" type="slidenum">
              <a:rPr lang="en-GB" smtClean="0"/>
              <a:pPr/>
              <a:t>‹#›</a:t>
            </a:fld>
            <a:endParaRPr lang="en-GB"/>
          </a:p>
        </p:txBody>
      </p:sp>
    </p:spTree>
    <p:extLst>
      <p:ext uri="{BB962C8B-B14F-4D97-AF65-F5344CB8AC3E}">
        <p14:creationId xmlns="" xmlns:p14="http://schemas.microsoft.com/office/powerpoint/2010/main" val="3767632524"/>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GB" smtClean="0"/>
              <a:t>www.wiley.com/college/sekaran</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D46EA-7788-4FC9-B8A9-68DF97667B72}" type="datetimeFigureOut">
              <a:rPr lang="en-GB" smtClean="0"/>
              <a:pPr/>
              <a:t>19/10/2018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72326-02D0-4FD6-9BDB-B9B5EEB31385}" type="slidenum">
              <a:rPr lang="en-GB" smtClean="0"/>
              <a:pPr/>
              <a:t>‹#›</a:t>
            </a:fld>
            <a:endParaRPr lang="en-GB"/>
          </a:p>
        </p:txBody>
      </p:sp>
    </p:spTree>
    <p:extLst>
      <p:ext uri="{BB962C8B-B14F-4D97-AF65-F5344CB8AC3E}">
        <p14:creationId xmlns="" xmlns:p14="http://schemas.microsoft.com/office/powerpoint/2010/main" val="2460749467"/>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9472326-02D0-4FD6-9BDB-B9B5EEB31385}" type="slidenum">
              <a:rPr lang="en-GB" smtClean="0"/>
              <a:pPr/>
              <a:t>1</a:t>
            </a:fld>
            <a:endParaRPr lang="en-GB"/>
          </a:p>
        </p:txBody>
      </p:sp>
      <p:sp>
        <p:nvSpPr>
          <p:cNvPr id="5" name="Footer Placeholder 4"/>
          <p:cNvSpPr>
            <a:spLocks noGrp="1"/>
          </p:cNvSpPr>
          <p:nvPr>
            <p:ph type="ftr" sz="quarter" idx="11"/>
          </p:nvPr>
        </p:nvSpPr>
        <p:spPr/>
        <p:txBody>
          <a:bodyPr/>
          <a:lstStyle/>
          <a:p>
            <a:endParaRPr lang="en-GB"/>
          </a:p>
        </p:txBody>
      </p:sp>
      <p:sp>
        <p:nvSpPr>
          <p:cNvPr id="6" name="Header Placeholder 5"/>
          <p:cNvSpPr>
            <a:spLocks noGrp="1"/>
          </p:cNvSpPr>
          <p:nvPr>
            <p:ph type="hdr" sz="quarter" idx="12"/>
          </p:nvPr>
        </p:nvSpPr>
        <p:spPr/>
        <p:txBody>
          <a:bodyPr/>
          <a:lstStyle/>
          <a:p>
            <a:r>
              <a:rPr lang="en-GB" smtClean="0"/>
              <a:t>www.wiley.com/college/sekaran</a:t>
            </a:r>
            <a:endParaRPr lang="en-GB"/>
          </a:p>
        </p:txBody>
      </p:sp>
    </p:spTree>
    <p:extLst>
      <p:ext uri="{BB962C8B-B14F-4D97-AF65-F5344CB8AC3E}">
        <p14:creationId xmlns="" xmlns:p14="http://schemas.microsoft.com/office/powerpoint/2010/main" val="217347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endParaRPr lang="en-GB" dirty="0" smtClean="0"/>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dirty="0"/>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
        <p:nvSpPr>
          <p:cNvPr id="9" name="TextBox 8"/>
          <p:cNvSpPr txBox="1"/>
          <p:nvPr userDrawn="1"/>
        </p:nvSpPr>
        <p:spPr>
          <a:xfrm>
            <a:off x="-8792" y="6211669"/>
            <a:ext cx="1979712" cy="646331"/>
          </a:xfrm>
          <a:prstGeom prst="rect">
            <a:avLst/>
          </a:prstGeom>
          <a:noFill/>
        </p:spPr>
        <p:txBody>
          <a:bodyPr wrap="square" rtlCol="0">
            <a:spAutoFit/>
          </a:body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 xmlns:p14="http://schemas.microsoft.com/office/powerpoint/2010/main" val="7193053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075654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692966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dirty="0"/>
          </a:p>
        </p:txBody>
      </p:sp>
      <p:sp>
        <p:nvSpPr>
          <p:cNvPr id="5" name="Slide Number Placeholder 4"/>
          <p:cNvSpPr>
            <a:spLocks noGrp="1"/>
          </p:cNvSpPr>
          <p:nvPr>
            <p:ph type="sldNum" sz="quarter" idx="12"/>
          </p:nvPr>
        </p:nvSpPr>
        <p:spPr/>
        <p:txBody>
          <a:bodyPr/>
          <a:lstStyle/>
          <a:p>
            <a:fld id="{3B2F5F2D-7147-4BDF-B2EA-6910118A72F8}" type="slidenum">
              <a:rPr lang="en-GB" smtClean="0"/>
              <a:pPr/>
              <a:t>‹#›</a:t>
            </a:fld>
            <a:endParaRPr lang="en-GB" dirty="0"/>
          </a:p>
        </p:txBody>
      </p:sp>
    </p:spTree>
    <p:extLst>
      <p:ext uri="{BB962C8B-B14F-4D97-AF65-F5344CB8AC3E}">
        <p14:creationId xmlns="" xmlns:p14="http://schemas.microsoft.com/office/powerpoint/2010/main" val="25700272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4052613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3695550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245037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3683602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385571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14154220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161929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28642396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2023413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16331468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2592427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15214686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a:xfrm>
            <a:off x="7028228" y="0"/>
            <a:ext cx="2133600" cy="365125"/>
          </a:xfrm>
        </p:spPr>
        <p:txBody>
          <a:bodyPr/>
          <a:lstStyle/>
          <a:p>
            <a:fld id="{BBE4BBF2-14FA-4777-987E-7518D2D61BD5}" type="slidenum">
              <a:rPr lang="en-GB" smtClean="0"/>
              <a:pPr/>
              <a:t>‹#›</a:t>
            </a:fld>
            <a:endParaRPr lang="en-GB"/>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8053799" y="5800440"/>
            <a:ext cx="1090201" cy="1057560"/>
          </a:xfrm>
          <a:prstGeom prst="rect">
            <a:avLst/>
          </a:prstGeom>
        </p:spPr>
      </p:pic>
    </p:spTree>
    <p:extLst>
      <p:ext uri="{BB962C8B-B14F-4D97-AF65-F5344CB8AC3E}">
        <p14:creationId xmlns="" xmlns:p14="http://schemas.microsoft.com/office/powerpoint/2010/main" val="359532863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7969733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2289339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10552567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23672322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1418326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73558851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3689171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3969987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12923961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3306910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36958160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dirty="0"/>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
        <p:nvSpPr>
          <p:cNvPr id="7" name="TextBox 6"/>
          <p:cNvSpPr txBox="1"/>
          <p:nvPr userDrawn="1"/>
        </p:nvSpPr>
        <p:spPr>
          <a:xfrm>
            <a:off x="-8792" y="6211669"/>
            <a:ext cx="1979712" cy="646331"/>
          </a:xfrm>
          <a:prstGeom prst="rect">
            <a:avLst/>
          </a:prstGeom>
          <a:noFill/>
        </p:spPr>
        <p:txBody>
          <a:bodyPr wrap="square" rtlCol="0">
            <a:spAutoFit/>
          </a:body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 xmlns:p14="http://schemas.microsoft.com/office/powerpoint/2010/main" val="78156520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r>
              <a:rPr lang="en-GB" sz="1800" dirty="0" smtClean="0">
                <a:solidFill>
                  <a:prstClr val="black"/>
                </a:solidFill>
                <a:latin typeface="Cambria" pitchFamily="18" charset="0"/>
              </a:rPr>
              <a:t>Research Methods </a:t>
            </a:r>
          </a:p>
          <a:p>
            <a:r>
              <a:rPr lang="en-GB" sz="1800" i="1" dirty="0" smtClean="0">
                <a:solidFill>
                  <a:srgbClr val="CC0000"/>
                </a:solidFill>
                <a:latin typeface="Cambria" pitchFamily="18" charset="0"/>
              </a:rPr>
              <a:t>for</a:t>
            </a:r>
            <a:r>
              <a:rPr lang="en-GB" sz="1800" i="1" dirty="0" smtClean="0">
                <a:solidFill>
                  <a:prstClr val="black"/>
                </a:solidFill>
                <a:latin typeface="Cambria" pitchFamily="18" charset="0"/>
              </a:rPr>
              <a:t> </a:t>
            </a:r>
            <a:r>
              <a:rPr lang="en-GB" sz="1800" dirty="0" smtClean="0">
                <a:solidFill>
                  <a:prstClr val="black"/>
                </a:solidFill>
                <a:latin typeface="Cambria" pitchFamily="18" charset="0"/>
              </a:rPr>
              <a:t>Business </a:t>
            </a:r>
          </a:p>
          <a:p>
            <a:endParaRPr lang="en-GB" dirty="0"/>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328932457"/>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121289883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306370024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572485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17798760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8652402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50928380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263178967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34966132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42099841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smtClean="0"/>
              <a:t>© 2012 John Wiley &amp; Sons Ltd. www.wiley.com/college/sekaran</a:t>
            </a:r>
            <a:endParaRPr lang="en-GB"/>
          </a:p>
        </p:txBody>
      </p:sp>
      <p:sp>
        <p:nvSpPr>
          <p:cNvPr id="6" name="Slide Number Placeholder 5"/>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381098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smtClean="0"/>
              <a:t>© 2012 John Wiley &amp; Sons Ltd. www.wiley.com/college/sekaran</a:t>
            </a:r>
            <a:endParaRPr lang="en-GB"/>
          </a:p>
        </p:txBody>
      </p:sp>
      <p:sp>
        <p:nvSpPr>
          <p:cNvPr id="9" name="Slide Number Placeholder 8"/>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43245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138876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smtClean="0"/>
              <a:t>© 2012 John Wiley &amp; Sons Ltd. www.wiley.com/college/sekaran</a:t>
            </a:r>
            <a:endParaRPr lang="en-GB"/>
          </a:p>
        </p:txBody>
      </p:sp>
      <p:sp>
        <p:nvSpPr>
          <p:cNvPr id="4" name="Slide Number Placeholder 3"/>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855847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163066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smtClean="0"/>
              <a:t>© 2012 John Wiley &amp; Sons Ltd. www.wiley.com/college/sekaran</a:t>
            </a:r>
            <a:endParaRPr lang="en-GB"/>
          </a:p>
        </p:txBody>
      </p:sp>
      <p:sp>
        <p:nvSpPr>
          <p:cNvPr id="7" name="Slide Number Placeholder 6"/>
          <p:cNvSpPr>
            <a:spLocks noGrp="1"/>
          </p:cNvSpPr>
          <p:nvPr>
            <p:ph type="sldNum" sz="quarter" idx="12"/>
          </p:nvPr>
        </p:nvSpPr>
        <p:spPr/>
        <p:txBody>
          <a:bodyPr/>
          <a:lstStyle/>
          <a:p>
            <a:fld id="{3B2F5F2D-7147-4BDF-B2EA-6910118A72F8}" type="slidenum">
              <a:rPr lang="en-GB" smtClean="0"/>
              <a:pPr/>
              <a:t>‹#›</a:t>
            </a:fld>
            <a:endParaRPr lang="en-GB"/>
          </a:p>
        </p:txBody>
      </p:sp>
    </p:spTree>
    <p:extLst>
      <p:ext uri="{BB962C8B-B14F-4D97-AF65-F5344CB8AC3E}">
        <p14:creationId xmlns="" xmlns:p14="http://schemas.microsoft.com/office/powerpoint/2010/main" val="377385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314600" cy="365125"/>
          </a:xfrm>
          <a:prstGeom prst="rect">
            <a:avLst/>
          </a:prstGeom>
        </p:spPr>
        <p:txBody>
          <a:bodyPr vert="horz" lIns="91440" tIns="45720" rIns="91440" bIns="45720" rtlCol="0" anchor="ctr"/>
          <a:lstStyle>
            <a:lvl1pPr algn="l">
              <a:defRPr sz="1200">
                <a:solidFill>
                  <a:schemeClr val="tx1"/>
                </a:solidFill>
              </a:defRPr>
            </a:lvl1pPr>
          </a:lstStyle>
          <a:p>
            <a:endParaRPr lang="en-GB" dirty="0" smtClean="0"/>
          </a:p>
        </p:txBody>
      </p:sp>
      <p:sp>
        <p:nvSpPr>
          <p:cNvPr id="5" name="Footer Placeholder 4"/>
          <p:cNvSpPr>
            <a:spLocks noGrp="1"/>
          </p:cNvSpPr>
          <p:nvPr>
            <p:ph type="ftr" sz="quarter" idx="3"/>
          </p:nvPr>
        </p:nvSpPr>
        <p:spPr>
          <a:xfrm>
            <a:off x="3124200" y="6204608"/>
            <a:ext cx="2895600" cy="516868"/>
          </a:xfrm>
          <a:prstGeom prst="rect">
            <a:avLst/>
          </a:prstGeom>
        </p:spPr>
        <p:txBody>
          <a:bodyPr vert="horz" lIns="91440" tIns="45720" rIns="91440" bIns="45720" rtlCol="0" anchor="ctr"/>
          <a:lstStyle>
            <a:lvl1pPr algn="ctr">
              <a:defRPr sz="1200">
                <a:solidFill>
                  <a:schemeClr val="tx1"/>
                </a:solidFill>
              </a:defRPr>
            </a:lvl1pPr>
          </a:lstStyle>
          <a:p>
            <a:r>
              <a:rPr lang="en-GB" smtClean="0"/>
              <a:t>© 2012 John Wiley &amp; Sons Ltd. www.wiley.com/college/sekaran</a:t>
            </a:r>
            <a:endParaRPr lang="en-GB" dirty="0"/>
          </a:p>
        </p:txBody>
      </p:sp>
      <p:sp>
        <p:nvSpPr>
          <p:cNvPr id="6" name="Slide Number Placeholder 5"/>
          <p:cNvSpPr>
            <a:spLocks noGrp="1"/>
          </p:cNvSpPr>
          <p:nvPr>
            <p:ph type="sldNum" sz="quarter" idx="4"/>
          </p:nvPr>
        </p:nvSpPr>
        <p:spPr>
          <a:xfrm>
            <a:off x="7014409" y="13779"/>
            <a:ext cx="2133600" cy="365125"/>
          </a:xfrm>
          <a:prstGeom prst="rect">
            <a:avLst/>
          </a:prstGeom>
        </p:spPr>
        <p:txBody>
          <a:bodyPr vert="horz" lIns="91440" tIns="45720" rIns="91440" bIns="45720" rtlCol="0" anchor="ctr"/>
          <a:lstStyle>
            <a:lvl1pPr algn="r">
              <a:defRPr sz="1200">
                <a:solidFill>
                  <a:schemeClr val="tx1"/>
                </a:solidFill>
              </a:defRPr>
            </a:lvl1pPr>
          </a:lstStyle>
          <a:p>
            <a:fld id="{3B2F5F2D-7147-4BDF-B2EA-6910118A72F8}" type="slidenum">
              <a:rPr lang="en-GB" smtClean="0"/>
              <a:pPr/>
              <a:t>‹#›</a:t>
            </a:fld>
            <a:endParaRPr lang="en-GB" dirty="0"/>
          </a:p>
        </p:txBody>
      </p:sp>
      <p:pic>
        <p:nvPicPr>
          <p:cNvPr id="7" name="Picture 6"/>
          <p:cNvPicPr>
            <a:picLocks noChangeAspect="1"/>
          </p:cNvPicPr>
          <p:nvPr userDrawn="1"/>
        </p:nvPicPr>
        <p:blipFill>
          <a:blip r:embed="rId14" cstate="print">
            <a:extLst>
              <a:ext uri="{28A0092B-C50C-407E-A947-70E740481C1C}">
                <a14:useLocalDpi xmlns="" xmlns:a14="http://schemas.microsoft.com/office/drawing/2010/main" val="0"/>
              </a:ext>
            </a:extLst>
          </a:blip>
          <a:stretch>
            <a:fillRect/>
          </a:stretch>
        </p:blipFill>
        <p:spPr>
          <a:xfrm>
            <a:off x="7796881" y="5551214"/>
            <a:ext cx="1347119" cy="1306786"/>
          </a:xfrm>
          <a:prstGeom prst="rect">
            <a:avLst/>
          </a:prstGeom>
        </p:spPr>
      </p:pic>
    </p:spTree>
    <p:extLst>
      <p:ext uri="{BB962C8B-B14F-4D97-AF65-F5344CB8AC3E}">
        <p14:creationId xmlns="" xmlns:p14="http://schemas.microsoft.com/office/powerpoint/2010/main" val="2618728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C8BDA-5E34-4DC5-9B54-E88A7EE08AAE}" type="slidenum">
              <a:rPr lang="en-GB" smtClean="0"/>
              <a:pPr/>
              <a:t>‹#›</a:t>
            </a:fld>
            <a:endParaRPr lang="en-GB"/>
          </a:p>
        </p:txBody>
      </p:sp>
    </p:spTree>
    <p:extLst>
      <p:ext uri="{BB962C8B-B14F-4D97-AF65-F5344CB8AC3E}">
        <p14:creationId xmlns="" xmlns:p14="http://schemas.microsoft.com/office/powerpoint/2010/main" val="340680017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4BBF2-14FA-4777-987E-7518D2D61BD5}" type="slidenum">
              <a:rPr lang="en-GB" smtClean="0"/>
              <a:pPr/>
              <a:t>‹#›</a:t>
            </a:fld>
            <a:endParaRPr lang="en-GB"/>
          </a:p>
        </p:txBody>
      </p:sp>
    </p:spTree>
    <p:extLst>
      <p:ext uri="{BB962C8B-B14F-4D97-AF65-F5344CB8AC3E}">
        <p14:creationId xmlns="" xmlns:p14="http://schemas.microsoft.com/office/powerpoint/2010/main" val="361425313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 2012 John Wiley &amp; Sons Ltd. www.wiley.com/college/sekaran</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2F5F2D-7147-4BDF-B2EA-6910118A72F8}" type="slidenum">
              <a:rPr lang="en-GB" smtClean="0"/>
              <a:pPr/>
              <a:t>‹#›</a:t>
            </a:fld>
            <a:endParaRPr lang="en-GB" dirty="0"/>
          </a:p>
        </p:txBody>
      </p:sp>
      <p:pic>
        <p:nvPicPr>
          <p:cNvPr id="7" name="Picture 6"/>
          <p:cNvPicPr>
            <a:picLocks noChangeAspect="1"/>
          </p:cNvPicPr>
          <p:nvPr userDrawn="1"/>
        </p:nvPicPr>
        <p:blipFill>
          <a:blip r:embed="rId13" cstate="print">
            <a:extLst>
              <a:ext uri="{28A0092B-C50C-407E-A947-70E740481C1C}">
                <a14:useLocalDpi xmlns="" xmlns:a14="http://schemas.microsoft.com/office/drawing/2010/main" val="0"/>
              </a:ext>
            </a:extLst>
          </a:blip>
          <a:stretch>
            <a:fillRect/>
          </a:stretch>
        </p:blipFill>
        <p:spPr>
          <a:xfrm>
            <a:off x="7796881" y="5551214"/>
            <a:ext cx="1347119" cy="1306786"/>
          </a:xfrm>
          <a:prstGeom prst="rect">
            <a:avLst/>
          </a:prstGeom>
        </p:spPr>
      </p:pic>
      <p:sp>
        <p:nvSpPr>
          <p:cNvPr id="8" name="TextBox 7"/>
          <p:cNvSpPr txBox="1"/>
          <p:nvPr userDrawn="1"/>
        </p:nvSpPr>
        <p:spPr>
          <a:xfrm>
            <a:off x="-8792" y="6211669"/>
            <a:ext cx="1979712" cy="646331"/>
          </a:xfrm>
          <a:prstGeom prst="rect">
            <a:avLst/>
          </a:prstGeom>
          <a:noFill/>
        </p:spPr>
        <p:txBody>
          <a:bodyPr wrap="square" rtlCol="0">
            <a:spAutoFit/>
          </a:bodyPr>
          <a:lstStyle/>
          <a:p>
            <a:r>
              <a:rPr lang="en-GB" dirty="0" smtClean="0">
                <a:latin typeface="Cambria" pitchFamily="18" charset="0"/>
              </a:rPr>
              <a:t>Research Methods </a:t>
            </a:r>
          </a:p>
          <a:p>
            <a:r>
              <a:rPr lang="en-GB" i="1" dirty="0" smtClean="0">
                <a:solidFill>
                  <a:srgbClr val="CC0000"/>
                </a:solidFill>
                <a:latin typeface="Cambria" pitchFamily="18" charset="0"/>
              </a:rPr>
              <a:t>for</a:t>
            </a:r>
            <a:r>
              <a:rPr lang="en-GB" i="1" dirty="0" smtClean="0">
                <a:latin typeface="Cambria" pitchFamily="18" charset="0"/>
              </a:rPr>
              <a:t> </a:t>
            </a:r>
            <a:r>
              <a:rPr lang="en-GB" dirty="0" smtClean="0">
                <a:latin typeface="Cambria" pitchFamily="18" charset="0"/>
              </a:rPr>
              <a:t>Business </a:t>
            </a:r>
          </a:p>
        </p:txBody>
      </p:sp>
    </p:spTree>
    <p:extLst>
      <p:ext uri="{BB962C8B-B14F-4D97-AF65-F5344CB8AC3E}">
        <p14:creationId xmlns="" xmlns:p14="http://schemas.microsoft.com/office/powerpoint/2010/main" val="64105975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916832"/>
            <a:ext cx="6400800" cy="936104"/>
          </a:xfrm>
        </p:spPr>
        <p:txBody>
          <a:bodyPr>
            <a:noAutofit/>
          </a:bodyPr>
          <a:lstStyle/>
          <a:p>
            <a:r>
              <a:rPr lang="en-US" sz="2800" b="1" i="1" dirty="0" smtClean="0">
                <a:solidFill>
                  <a:srgbClr val="FF0000"/>
                </a:solidFill>
              </a:rPr>
              <a:t>The </a:t>
            </a:r>
            <a:r>
              <a:rPr lang="en-US" sz="2800" b="1" i="1" dirty="0">
                <a:solidFill>
                  <a:srgbClr val="FF0000"/>
                </a:solidFill>
              </a:rPr>
              <a:t>Broad Problem Area and Defining the Problem Statement</a:t>
            </a:r>
            <a:r>
              <a:rPr lang="en-US" sz="2800" b="1" dirty="0">
                <a:solidFill>
                  <a:srgbClr val="FF0000"/>
                </a:solidFill>
              </a:rPr>
              <a:t> </a:t>
            </a:r>
          </a:p>
          <a:p>
            <a:endParaRPr lang="en-GB" dirty="0"/>
          </a:p>
        </p:txBody>
      </p:sp>
      <p:sp>
        <p:nvSpPr>
          <p:cNvPr id="4" name="Footer Placeholder 3"/>
          <p:cNvSpPr>
            <a:spLocks noGrp="1"/>
          </p:cNvSpPr>
          <p:nvPr>
            <p:ph type="ftr" sz="quarter" idx="11"/>
          </p:nvPr>
        </p:nvSpPr>
        <p:spPr/>
        <p:txBody>
          <a:bodyPr/>
          <a:lstStyle/>
          <a:p>
            <a:r>
              <a:rPr lang="en-GB" dirty="0" smtClean="0">
                <a:solidFill>
                  <a:schemeClr val="tx1"/>
                </a:solidFill>
              </a:rPr>
              <a:t>© 2012 John Wiley &amp; Sons Ltd. www.wiley.com/college/sekaran</a:t>
            </a:r>
            <a:endParaRPr lang="en-GB" dirty="0">
              <a:solidFill>
                <a:schemeClr val="tx1"/>
              </a:solidFill>
            </a:endParaRPr>
          </a:p>
        </p:txBody>
      </p:sp>
      <p:pic>
        <p:nvPicPr>
          <p:cNvPr id="6" name="Picture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879033" y="5602363"/>
            <a:ext cx="1259632" cy="1221919"/>
          </a:xfrm>
          <a:prstGeom prst="rect">
            <a:avLst/>
          </a:prstGeom>
        </p:spPr>
      </p:pic>
    </p:spTree>
    <p:extLst>
      <p:ext uri="{BB962C8B-B14F-4D97-AF65-F5344CB8AC3E}">
        <p14:creationId xmlns="" xmlns:p14="http://schemas.microsoft.com/office/powerpoint/2010/main" val="777534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MY" b="1" dirty="0" smtClean="0"/>
              <a:t>Preliminary Information Gathering</a:t>
            </a:r>
            <a:endParaRPr lang="en-MY" b="1" dirty="0"/>
          </a:p>
        </p:txBody>
      </p:sp>
      <p:sp>
        <p:nvSpPr>
          <p:cNvPr id="3" name="Content Placeholder 2"/>
          <p:cNvSpPr>
            <a:spLocks noGrp="1"/>
          </p:cNvSpPr>
          <p:nvPr>
            <p:ph idx="1"/>
          </p:nvPr>
        </p:nvSpPr>
        <p:spPr>
          <a:xfrm>
            <a:off x="457200" y="1412776"/>
            <a:ext cx="8229600" cy="4713387"/>
          </a:xfrm>
        </p:spPr>
        <p:txBody>
          <a:bodyPr/>
          <a:lstStyle/>
          <a:p>
            <a:r>
              <a:rPr lang="en-MY" dirty="0" smtClean="0"/>
              <a:t>Background information on the things- </a:t>
            </a:r>
            <a:r>
              <a:rPr lang="en-MY" b="1" dirty="0" smtClean="0"/>
              <a:t>The contextual factors</a:t>
            </a:r>
          </a:p>
          <a:p>
            <a:r>
              <a:rPr lang="en-MY" dirty="0" smtClean="0"/>
              <a:t>Prevailing knowledge on the topic- </a:t>
            </a:r>
            <a:r>
              <a:rPr lang="en-MY" b="1" dirty="0" smtClean="0"/>
              <a:t>Relevant findings from previous research</a:t>
            </a:r>
          </a:p>
          <a:p>
            <a:r>
              <a:rPr lang="en-MY" dirty="0" smtClean="0"/>
              <a:t>Secondary Data</a:t>
            </a:r>
          </a:p>
          <a:p>
            <a:r>
              <a:rPr lang="en-MY" dirty="0" smtClean="0"/>
              <a:t>Primary Data by observing events, people and objects </a:t>
            </a:r>
            <a:r>
              <a:rPr lang="en-MY" dirty="0" err="1" smtClean="0"/>
              <a:t>etc</a:t>
            </a: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10</a:t>
            </a:fld>
            <a:endParaRPr lang="en-GB"/>
          </a:p>
        </p:txBody>
      </p:sp>
    </p:spTree>
    <p:extLst>
      <p:ext uri="{BB962C8B-B14F-4D97-AF65-F5344CB8AC3E}">
        <p14:creationId xmlns="" xmlns:p14="http://schemas.microsoft.com/office/powerpoint/2010/main" val="6551039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dirty="0" smtClean="0"/>
              <a:t>First Review of the Literature</a:t>
            </a:r>
          </a:p>
        </p:txBody>
      </p:sp>
      <p:sp>
        <p:nvSpPr>
          <p:cNvPr id="25603" name="Rectangle 3"/>
          <p:cNvSpPr>
            <a:spLocks noGrp="1" noChangeAspect="1" noChangeArrowheads="1"/>
          </p:cNvSpPr>
          <p:nvPr>
            <p:ph type="body" idx="1"/>
          </p:nvPr>
        </p:nvSpPr>
        <p:spPr/>
        <p:txBody>
          <a:bodyPr/>
          <a:lstStyle/>
          <a:p>
            <a:pPr eaLnBrk="1" hangingPunct="1">
              <a:lnSpc>
                <a:spcPct val="90000"/>
              </a:lnSpc>
            </a:pPr>
            <a:r>
              <a:rPr lang="en-US" b="1" dirty="0" smtClean="0"/>
              <a:t>Helps the researcher to: </a:t>
            </a:r>
          </a:p>
          <a:p>
            <a:pPr lvl="1" eaLnBrk="1" hangingPunct="1">
              <a:lnSpc>
                <a:spcPct val="90000"/>
              </a:lnSpc>
            </a:pPr>
            <a:r>
              <a:rPr lang="en-US" dirty="0" smtClean="0"/>
              <a:t>Structure research on work already done </a:t>
            </a:r>
          </a:p>
          <a:p>
            <a:pPr lvl="1" eaLnBrk="1" hangingPunct="1">
              <a:lnSpc>
                <a:spcPct val="90000"/>
              </a:lnSpc>
            </a:pPr>
            <a:r>
              <a:rPr lang="en-US" dirty="0" smtClean="0"/>
              <a:t>Develop problem statement with precision and clarity</a:t>
            </a:r>
          </a:p>
          <a:p>
            <a:pPr algn="just" eaLnBrk="1" hangingPunct="1">
              <a:lnSpc>
                <a:spcPct val="90000"/>
              </a:lnSpc>
            </a:pPr>
            <a:r>
              <a:rPr lang="en-US" dirty="0" smtClean="0"/>
              <a:t>Is beneficial in both basic and applied research.</a:t>
            </a:r>
          </a:p>
        </p:txBody>
      </p:sp>
      <p:sp>
        <p:nvSpPr>
          <p:cNvPr id="4"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323303731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Review of the Literature</a:t>
            </a:r>
            <a:endParaRPr lang="en-MY" dirty="0"/>
          </a:p>
        </p:txBody>
      </p:sp>
      <p:sp>
        <p:nvSpPr>
          <p:cNvPr id="3" name="Content Placeholder 2"/>
          <p:cNvSpPr>
            <a:spLocks noGrp="1"/>
          </p:cNvSpPr>
          <p:nvPr>
            <p:ph idx="1"/>
          </p:nvPr>
        </p:nvSpPr>
        <p:spPr/>
        <p:txBody>
          <a:bodyPr>
            <a:normAutofit fontScale="70000" lnSpcReduction="20000"/>
          </a:bodyPr>
          <a:lstStyle/>
          <a:p>
            <a:pPr algn="ctr"/>
            <a:r>
              <a:rPr lang="en-MY" dirty="0" smtClean="0"/>
              <a:t> </a:t>
            </a:r>
            <a:r>
              <a:rPr lang="en-MY" b="1" dirty="0" smtClean="0"/>
              <a:t>Good Literature Review:</a:t>
            </a:r>
          </a:p>
          <a:p>
            <a:pPr algn="just"/>
            <a:r>
              <a:rPr lang="en-MY" dirty="0" smtClean="0"/>
              <a:t>Important variables that are likely to influence the problem situation are not left out of the study</a:t>
            </a:r>
          </a:p>
          <a:p>
            <a:pPr algn="just"/>
            <a:r>
              <a:rPr lang="en-MY" dirty="0" smtClean="0"/>
              <a:t>A clear idea emerges as to what variables will be most important to consider (Parsimony)</a:t>
            </a:r>
          </a:p>
          <a:p>
            <a:pPr algn="just"/>
            <a:r>
              <a:rPr lang="en-MY" dirty="0" smtClean="0"/>
              <a:t>Why they are considered important, how they should be investigated to solve the problem</a:t>
            </a:r>
          </a:p>
          <a:p>
            <a:pPr algn="just"/>
            <a:r>
              <a:rPr lang="en-MY" dirty="0" smtClean="0"/>
              <a:t>Thus literature survey helps the development of the theoretical framework and hypotheses for testing.</a:t>
            </a:r>
          </a:p>
          <a:p>
            <a:pPr algn="just"/>
            <a:r>
              <a:rPr lang="en-MY" dirty="0" smtClean="0"/>
              <a:t>The problem statement can be made with precision and clarity</a:t>
            </a:r>
          </a:p>
          <a:p>
            <a:pPr algn="just"/>
            <a:r>
              <a:rPr lang="en-MY" dirty="0" smtClean="0"/>
              <a:t>Testability and </a:t>
            </a:r>
            <a:r>
              <a:rPr lang="en-MY" dirty="0" err="1" smtClean="0"/>
              <a:t>replicability</a:t>
            </a:r>
            <a:r>
              <a:rPr lang="en-MY" dirty="0" smtClean="0"/>
              <a:t> of the findings of the current research</a:t>
            </a:r>
          </a:p>
          <a:p>
            <a:pPr algn="just"/>
            <a:r>
              <a:rPr lang="en-MY" dirty="0" smtClean="0"/>
              <a:t>One does not run the risk of “ Reinventing the Wheel”</a:t>
            </a:r>
          </a:p>
          <a:p>
            <a:pPr algn="just"/>
            <a:r>
              <a:rPr lang="en-MY" dirty="0" smtClean="0"/>
              <a:t>The problem investigated is perceived by the scientific community as relevant and significant.</a:t>
            </a:r>
          </a:p>
          <a:p>
            <a:pPr marL="0" indent="0">
              <a:buNone/>
            </a:pPr>
            <a:endParaRPr lang="en-MY" dirty="0" smtClean="0"/>
          </a:p>
          <a:p>
            <a:pPr marL="0" indent="0">
              <a:buNone/>
            </a:pPr>
            <a:endParaRPr lang="en-MY" dirty="0" smtClean="0"/>
          </a:p>
          <a:p>
            <a:pPr marL="0" indent="0">
              <a:buNone/>
            </a:pP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12</a:t>
            </a:fld>
            <a:endParaRPr lang="en-GB"/>
          </a:p>
        </p:txBody>
      </p:sp>
    </p:spTree>
    <p:extLst>
      <p:ext uri="{BB962C8B-B14F-4D97-AF65-F5344CB8AC3E}">
        <p14:creationId xmlns="" xmlns:p14="http://schemas.microsoft.com/office/powerpoint/2010/main" val="318341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Review of the Literature</a:t>
            </a:r>
            <a:endParaRPr lang="en-MY" dirty="0"/>
          </a:p>
        </p:txBody>
      </p:sp>
      <p:sp>
        <p:nvSpPr>
          <p:cNvPr id="3" name="Content Placeholder 2"/>
          <p:cNvSpPr>
            <a:spLocks noGrp="1"/>
          </p:cNvSpPr>
          <p:nvPr>
            <p:ph idx="1"/>
          </p:nvPr>
        </p:nvSpPr>
        <p:spPr/>
        <p:txBody>
          <a:bodyPr>
            <a:normAutofit fontScale="92500" lnSpcReduction="20000"/>
          </a:bodyPr>
          <a:lstStyle/>
          <a:p>
            <a:r>
              <a:rPr lang="en-MY" dirty="0" smtClean="0"/>
              <a:t>Data Sources:</a:t>
            </a:r>
          </a:p>
          <a:p>
            <a:r>
              <a:rPr lang="en-MY" dirty="0" smtClean="0"/>
              <a:t>Textbooks</a:t>
            </a:r>
          </a:p>
          <a:p>
            <a:r>
              <a:rPr lang="en-MY" dirty="0" smtClean="0"/>
              <a:t>Journals</a:t>
            </a:r>
          </a:p>
          <a:p>
            <a:r>
              <a:rPr lang="en-MY" dirty="0" smtClean="0"/>
              <a:t>Theses</a:t>
            </a:r>
          </a:p>
          <a:p>
            <a:r>
              <a:rPr lang="en-MY" dirty="0" smtClean="0"/>
              <a:t>Conference Proceedings</a:t>
            </a:r>
          </a:p>
          <a:p>
            <a:r>
              <a:rPr lang="en-MY" dirty="0" smtClean="0"/>
              <a:t>Unpublished Manuscript</a:t>
            </a:r>
          </a:p>
          <a:p>
            <a:r>
              <a:rPr lang="en-MY" dirty="0" smtClean="0"/>
              <a:t>Reports</a:t>
            </a:r>
          </a:p>
          <a:p>
            <a:r>
              <a:rPr lang="en-MY" dirty="0" smtClean="0"/>
              <a:t>Newspapers</a:t>
            </a:r>
          </a:p>
          <a:p>
            <a:r>
              <a:rPr lang="en-MY" dirty="0" smtClean="0"/>
              <a:t>The Internet</a:t>
            </a:r>
          </a:p>
          <a:p>
            <a:pPr marL="0" indent="0">
              <a:buNone/>
            </a:pPr>
            <a:endParaRPr lang="en-MY" dirty="0" smtClean="0"/>
          </a:p>
          <a:p>
            <a:pPr marL="0" indent="0">
              <a:buNone/>
            </a:pP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13</a:t>
            </a:fld>
            <a:endParaRPr lang="en-GB"/>
          </a:p>
        </p:txBody>
      </p:sp>
    </p:spTree>
    <p:extLst>
      <p:ext uri="{BB962C8B-B14F-4D97-AF65-F5344CB8AC3E}">
        <p14:creationId xmlns="" xmlns:p14="http://schemas.microsoft.com/office/powerpoint/2010/main" val="933602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MY" dirty="0" smtClean="0"/>
              <a:t>Determining the literature Review</a:t>
            </a:r>
            <a:endParaRPr lang="en-MY" dirty="0"/>
          </a:p>
        </p:txBody>
      </p:sp>
      <p:sp>
        <p:nvSpPr>
          <p:cNvPr id="3" name="Content Placeholder 2"/>
          <p:cNvSpPr>
            <a:spLocks noGrp="1"/>
          </p:cNvSpPr>
          <p:nvPr>
            <p:ph idx="1"/>
          </p:nvPr>
        </p:nvSpPr>
        <p:spPr>
          <a:xfrm>
            <a:off x="457200" y="1124744"/>
            <a:ext cx="8229600" cy="5001419"/>
          </a:xfrm>
        </p:spPr>
        <p:txBody>
          <a:bodyPr/>
          <a:lstStyle/>
          <a:p>
            <a:pPr marL="0" indent="0">
              <a:buNone/>
            </a:pPr>
            <a:r>
              <a:rPr lang="en-MY" dirty="0" smtClean="0"/>
              <a:t> </a:t>
            </a:r>
          </a:p>
          <a:p>
            <a:r>
              <a:rPr lang="en-MY" dirty="0" smtClean="0"/>
              <a:t>Introduce the subject of study</a:t>
            </a:r>
          </a:p>
          <a:p>
            <a:r>
              <a:rPr lang="en-MY" dirty="0" smtClean="0"/>
              <a:t>Identify the problem statement</a:t>
            </a:r>
          </a:p>
          <a:p>
            <a:r>
              <a:rPr lang="en-MY" dirty="0" smtClean="0"/>
              <a:t>Build on previous research to offer the basis from which to get to the next steps of the theoretical framework and hypothesis development</a:t>
            </a:r>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14</a:t>
            </a:fld>
            <a:endParaRPr lang="en-GB"/>
          </a:p>
        </p:txBody>
      </p:sp>
    </p:spTree>
    <p:extLst>
      <p:ext uri="{BB962C8B-B14F-4D97-AF65-F5344CB8AC3E}">
        <p14:creationId xmlns="" xmlns:p14="http://schemas.microsoft.com/office/powerpoint/2010/main" val="3480841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The research proposal</a:t>
            </a:r>
          </a:p>
        </p:txBody>
      </p:sp>
      <p:sp>
        <p:nvSpPr>
          <p:cNvPr id="31747" name="Content Placeholder 2"/>
          <p:cNvSpPr>
            <a:spLocks noGrp="1"/>
          </p:cNvSpPr>
          <p:nvPr>
            <p:ph idx="1"/>
          </p:nvPr>
        </p:nvSpPr>
        <p:spPr/>
        <p:txBody>
          <a:bodyPr/>
          <a:lstStyle/>
          <a:p>
            <a:pPr algn="just" eaLnBrk="1" hangingPunct="1"/>
            <a:r>
              <a:rPr lang="en-US" dirty="0" smtClean="0"/>
              <a:t>The </a:t>
            </a:r>
            <a:r>
              <a:rPr lang="en-US" b="1" dirty="0" smtClean="0"/>
              <a:t>research proposal</a:t>
            </a:r>
            <a:r>
              <a:rPr lang="en-US" dirty="0" smtClean="0"/>
              <a:t> drawn up by the investigator is the result of a planned, organized, and careful effort. </a:t>
            </a:r>
          </a:p>
        </p:txBody>
      </p:sp>
      <p:sp>
        <p:nvSpPr>
          <p:cNvPr id="5" name="Footer Placeholder 3"/>
          <p:cNvSpPr txBox="1">
            <a:spLocks/>
          </p:cNvSpPr>
          <p:nvPr/>
        </p:nvSpPr>
        <p:spPr>
          <a:xfrm>
            <a:off x="3203848" y="6326187"/>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41160654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dirty="0" smtClean="0"/>
              <a:t>Research Paper Outline </a:t>
            </a:r>
            <a:endParaRPr lang="en-US" dirty="0" smtClean="0"/>
          </a:p>
        </p:txBody>
      </p:sp>
      <p:sp>
        <p:nvSpPr>
          <p:cNvPr id="3" name="Content Placeholder 2"/>
          <p:cNvSpPr>
            <a:spLocks noGrp="1"/>
          </p:cNvSpPr>
          <p:nvPr>
            <p:ph idx="1"/>
          </p:nvPr>
        </p:nvSpPr>
        <p:spPr>
          <a:xfrm>
            <a:off x="457200" y="1417638"/>
            <a:ext cx="8229600" cy="4708525"/>
          </a:xfrm>
        </p:spPr>
        <p:txBody>
          <a:bodyPr/>
          <a:lstStyle/>
          <a:p>
            <a:pPr eaLnBrk="1" hangingPunct="1"/>
            <a:r>
              <a:rPr lang="en-US" sz="2000" dirty="0" smtClean="0"/>
              <a:t>Title</a:t>
            </a:r>
          </a:p>
          <a:p>
            <a:pPr eaLnBrk="1" hangingPunct="1"/>
            <a:r>
              <a:rPr lang="en-US" sz="2000" dirty="0" smtClean="0"/>
              <a:t>Introduction.</a:t>
            </a:r>
          </a:p>
          <a:p>
            <a:pPr eaLnBrk="1" hangingPunct="1"/>
            <a:r>
              <a:rPr lang="en-US" sz="2000" dirty="0" smtClean="0"/>
              <a:t>Rationale and Scope of the Study</a:t>
            </a:r>
          </a:p>
          <a:p>
            <a:pPr eaLnBrk="1" hangingPunct="1"/>
            <a:r>
              <a:rPr lang="en-US" sz="2000" dirty="0" smtClean="0"/>
              <a:t>The problem statement.</a:t>
            </a:r>
          </a:p>
          <a:p>
            <a:r>
              <a:rPr lang="en-US" sz="2000" dirty="0" smtClean="0"/>
              <a:t>The </a:t>
            </a:r>
            <a:r>
              <a:rPr lang="en-US" sz="2000" dirty="0"/>
              <a:t>purpose of the study.</a:t>
            </a:r>
          </a:p>
          <a:p>
            <a:r>
              <a:rPr lang="en-US" sz="2000" dirty="0" smtClean="0"/>
              <a:t>Research </a:t>
            </a:r>
            <a:r>
              <a:rPr lang="en-US" sz="2000" dirty="0"/>
              <a:t>questions</a:t>
            </a:r>
            <a:r>
              <a:rPr lang="en-US" sz="2000" dirty="0" smtClean="0"/>
              <a:t>.</a:t>
            </a:r>
          </a:p>
          <a:p>
            <a:r>
              <a:rPr lang="en-US" sz="2000" smtClean="0"/>
              <a:t>Research </a:t>
            </a:r>
            <a:r>
              <a:rPr lang="en-US" sz="2000" dirty="0" smtClean="0"/>
              <a:t>design offering details on: </a:t>
            </a:r>
          </a:p>
          <a:p>
            <a:pPr>
              <a:buNone/>
            </a:pPr>
            <a:r>
              <a:rPr lang="en-US" sz="2000" dirty="0" smtClean="0"/>
              <a:t>		a Type of study</a:t>
            </a:r>
          </a:p>
          <a:p>
            <a:pPr>
              <a:buNone/>
            </a:pPr>
            <a:r>
              <a:rPr lang="en-US" sz="2000" dirty="0" smtClean="0"/>
              <a:t>		b. Data collection methods </a:t>
            </a:r>
          </a:p>
          <a:p>
            <a:pPr>
              <a:buNone/>
            </a:pPr>
            <a:r>
              <a:rPr lang="en-US" sz="2000" dirty="0" smtClean="0"/>
              <a:t>		c. The sampling design.</a:t>
            </a:r>
          </a:p>
          <a:p>
            <a:pPr>
              <a:buNone/>
            </a:pPr>
            <a:r>
              <a:rPr lang="en-US" sz="2000" dirty="0" smtClean="0"/>
              <a:t>		d. Data analysis.</a:t>
            </a:r>
          </a:p>
          <a:p>
            <a:endParaRPr lang="en-US" sz="2000" dirty="0"/>
          </a:p>
          <a:p>
            <a:pPr marL="0" indent="0" eaLnBrk="1" hangingPunct="1">
              <a:buNone/>
            </a:pPr>
            <a:endParaRPr lang="en-US" dirty="0" smtClean="0"/>
          </a:p>
        </p:txBody>
      </p:sp>
      <p:sp>
        <p:nvSpPr>
          <p:cNvPr id="5"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411797748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11188" y="333375"/>
            <a:ext cx="7772400" cy="1143000"/>
          </a:xfrm>
        </p:spPr>
        <p:txBody>
          <a:bodyPr/>
          <a:lstStyle/>
          <a:p>
            <a:pPr eaLnBrk="1" hangingPunct="1"/>
            <a:r>
              <a:rPr lang="en-US" dirty="0" smtClean="0"/>
              <a:t>Research </a:t>
            </a:r>
            <a:r>
              <a:rPr lang="en-US" smtClean="0"/>
              <a:t>Proposal contains</a:t>
            </a:r>
            <a:endParaRPr lang="en-US" dirty="0" smtClean="0"/>
          </a:p>
        </p:txBody>
      </p:sp>
      <p:sp>
        <p:nvSpPr>
          <p:cNvPr id="3" name="Content Placeholder 2"/>
          <p:cNvSpPr>
            <a:spLocks noGrp="1"/>
          </p:cNvSpPr>
          <p:nvPr>
            <p:ph idx="1"/>
          </p:nvPr>
        </p:nvSpPr>
        <p:spPr/>
        <p:txBody>
          <a:bodyPr>
            <a:normAutofit fontScale="85000" lnSpcReduction="20000"/>
          </a:bodyPr>
          <a:lstStyle/>
          <a:p>
            <a:pPr eaLnBrk="1" hangingPunct="1"/>
            <a:r>
              <a:rPr lang="en-US" dirty="0" smtClean="0"/>
              <a:t>Literature Review</a:t>
            </a:r>
          </a:p>
          <a:p>
            <a:pPr eaLnBrk="1" hangingPunct="1"/>
            <a:r>
              <a:rPr lang="en-US" dirty="0" smtClean="0"/>
              <a:t>Methodology ( Sampling, Instrument Development, Reliability and Validity measurement, data analysis method- Descriptive statistics, correlation, multiple regression analysis)</a:t>
            </a:r>
          </a:p>
          <a:p>
            <a:pPr eaLnBrk="1" hangingPunct="1"/>
            <a:r>
              <a:rPr lang="en-US" dirty="0" smtClean="0"/>
              <a:t>Data analysis</a:t>
            </a:r>
          </a:p>
          <a:p>
            <a:pPr eaLnBrk="1" hangingPunct="1"/>
            <a:r>
              <a:rPr lang="en-US" dirty="0" smtClean="0"/>
              <a:t>Discussion</a:t>
            </a:r>
          </a:p>
          <a:p>
            <a:pPr eaLnBrk="1" hangingPunct="1"/>
            <a:r>
              <a:rPr lang="en-US" dirty="0" smtClean="0"/>
              <a:t>Implication for Manager</a:t>
            </a:r>
          </a:p>
          <a:p>
            <a:pPr eaLnBrk="1" hangingPunct="1"/>
            <a:r>
              <a:rPr lang="en-US" dirty="0" smtClean="0"/>
              <a:t>Conclusion </a:t>
            </a:r>
          </a:p>
          <a:p>
            <a:pPr eaLnBrk="1" hangingPunct="1"/>
            <a:r>
              <a:rPr lang="en-US" dirty="0" smtClean="0"/>
              <a:t>Limitation and Further study</a:t>
            </a:r>
          </a:p>
          <a:p>
            <a:pPr eaLnBrk="1" hangingPunct="1"/>
            <a:r>
              <a:rPr lang="en-US" dirty="0" smtClean="0"/>
              <a:t>Reference.</a:t>
            </a:r>
          </a:p>
          <a:p>
            <a:pPr eaLnBrk="1" hangingPunct="1"/>
            <a:endParaRPr lang="en-US" dirty="0" smtClean="0"/>
          </a:p>
          <a:p>
            <a:pPr eaLnBrk="1" hangingPunct="1"/>
            <a:endParaRPr lang="en-US" dirty="0" smtClean="0"/>
          </a:p>
        </p:txBody>
      </p:sp>
      <p:sp>
        <p:nvSpPr>
          <p:cNvPr id="5"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328140706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MY" sz="3200" dirty="0" smtClean="0"/>
              <a:t> </a:t>
            </a:r>
            <a:r>
              <a:rPr lang="en-US" sz="3200" b="1" dirty="0"/>
              <a:t>Employee </a:t>
            </a:r>
            <a:r>
              <a:rPr lang="en-US" sz="3200" b="1" dirty="0" smtClean="0"/>
              <a:t>Loyalty </a:t>
            </a:r>
            <a:r>
              <a:rPr lang="en-US" sz="3200" b="1" dirty="0" smtClean="0"/>
              <a:t>( Developing Problem </a:t>
            </a:r>
            <a:r>
              <a:rPr lang="en-US" sz="3200" b="1" dirty="0" smtClean="0"/>
              <a:t>Statement)</a:t>
            </a:r>
            <a:endParaRPr lang="en-MY" sz="3200" dirty="0"/>
          </a:p>
        </p:txBody>
      </p:sp>
      <p:sp>
        <p:nvSpPr>
          <p:cNvPr id="3" name="Content Placeholder 2"/>
          <p:cNvSpPr>
            <a:spLocks noGrp="1"/>
          </p:cNvSpPr>
          <p:nvPr>
            <p:ph idx="1"/>
          </p:nvPr>
        </p:nvSpPr>
        <p:spPr>
          <a:xfrm>
            <a:off x="395536" y="1196752"/>
            <a:ext cx="8229600" cy="4525963"/>
          </a:xfrm>
        </p:spPr>
        <p:txBody>
          <a:bodyPr>
            <a:normAutofit fontScale="85000" lnSpcReduction="20000"/>
          </a:bodyPr>
          <a:lstStyle/>
          <a:p>
            <a:pPr algn="just"/>
            <a:r>
              <a:rPr lang="en-MY" dirty="0" smtClean="0"/>
              <a:t> </a:t>
            </a:r>
            <a:r>
              <a:rPr lang="en-US" dirty="0"/>
              <a:t>Companies benefit through employee loyalty. Crude downsizing in organizations during the recession crushed the loyalty of millions. The economic benefits of loyalty embrace lower recruitment and training costs, higher productivity of workers, customer satisfaction, and boost the morale of fresh recruits. </a:t>
            </a:r>
            <a:endParaRPr lang="en-US" dirty="0" smtClean="0"/>
          </a:p>
          <a:p>
            <a:pPr algn="just"/>
            <a:r>
              <a:rPr lang="en-US" dirty="0" smtClean="0"/>
              <a:t>In </a:t>
            </a:r>
            <a:r>
              <a:rPr lang="en-US" dirty="0"/>
              <a:t>order that these benefits may not be lost, some companies, while downsizing, try various gimmicks. Flex leave, for instance, is one. This helps employees receive 20% of their salary, plus employer-provided benefits while they take a 6-12 month sabbatical, with a call option on their services. Others try alternatives like more communication, hand holding, and the like.</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18</a:t>
            </a:fld>
            <a:endParaRPr lang="en-GB"/>
          </a:p>
        </p:txBody>
      </p:sp>
    </p:spTree>
    <p:extLst>
      <p:ext uri="{BB962C8B-B14F-4D97-AF65-F5344CB8AC3E}">
        <p14:creationId xmlns="" xmlns:p14="http://schemas.microsoft.com/office/powerpoint/2010/main" val="4354529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Objective and Research Question</a:t>
            </a:r>
            <a:endParaRPr lang="en-MY" dirty="0"/>
          </a:p>
        </p:txBody>
      </p:sp>
      <p:sp>
        <p:nvSpPr>
          <p:cNvPr id="3" name="Content Placeholder 2"/>
          <p:cNvSpPr>
            <a:spLocks noGrp="1"/>
          </p:cNvSpPr>
          <p:nvPr>
            <p:ph idx="1"/>
          </p:nvPr>
        </p:nvSpPr>
        <p:spPr/>
        <p:txBody>
          <a:bodyPr/>
          <a:lstStyle/>
          <a:p>
            <a:pPr algn="just"/>
            <a:r>
              <a:rPr lang="en-MY" dirty="0" smtClean="0"/>
              <a:t> </a:t>
            </a:r>
            <a:r>
              <a:rPr lang="en-US" b="1" dirty="0"/>
              <a:t>Research Objective: </a:t>
            </a:r>
            <a:r>
              <a:rPr lang="en-US" dirty="0"/>
              <a:t>To identify the factor that influence employee loyalty. </a:t>
            </a:r>
            <a:endParaRPr lang="en-MY" dirty="0"/>
          </a:p>
          <a:p>
            <a:pPr algn="just"/>
            <a:r>
              <a:rPr lang="en-US" b="1" dirty="0"/>
              <a:t>Research question: </a:t>
            </a:r>
            <a:r>
              <a:rPr lang="en-US" dirty="0"/>
              <a:t>How can employee loyalty be maintained during periods of downsizing?</a:t>
            </a:r>
            <a:endParaRPr lang="en-MY" dirty="0"/>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19</a:t>
            </a:fld>
            <a:endParaRPr lang="en-GB"/>
          </a:p>
        </p:txBody>
      </p:sp>
    </p:spTree>
    <p:extLst>
      <p:ext uri="{BB962C8B-B14F-4D97-AF65-F5344CB8AC3E}">
        <p14:creationId xmlns="" xmlns:p14="http://schemas.microsoft.com/office/powerpoint/2010/main" val="1516615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smtClean="0"/>
              <a:t>Broad Problem Area</a:t>
            </a:r>
            <a:endParaRPr lang="en-MY" dirty="0"/>
          </a:p>
        </p:txBody>
      </p:sp>
      <p:sp>
        <p:nvSpPr>
          <p:cNvPr id="3" name="Content Placeholder 2"/>
          <p:cNvSpPr>
            <a:spLocks noGrp="1"/>
          </p:cNvSpPr>
          <p:nvPr>
            <p:ph idx="1"/>
          </p:nvPr>
        </p:nvSpPr>
        <p:spPr/>
        <p:txBody>
          <a:bodyPr>
            <a:normAutofit/>
          </a:bodyPr>
          <a:lstStyle/>
          <a:p>
            <a:pPr algn="just"/>
            <a:r>
              <a:rPr lang="en-MY" dirty="0" smtClean="0"/>
              <a:t> </a:t>
            </a:r>
            <a:r>
              <a:rPr lang="en-MY" dirty="0" smtClean="0"/>
              <a:t>P</a:t>
            </a:r>
            <a:r>
              <a:rPr lang="en-US" dirty="0" err="1" smtClean="0"/>
              <a:t>roblem</a:t>
            </a:r>
            <a:r>
              <a:rPr lang="en-US" dirty="0" smtClean="0"/>
              <a:t> </a:t>
            </a:r>
            <a:r>
              <a:rPr lang="en-US" dirty="0"/>
              <a:t>statement </a:t>
            </a:r>
            <a:r>
              <a:rPr lang="en-US" b="1" dirty="0" smtClean="0"/>
              <a:t>need to</a:t>
            </a:r>
            <a:r>
              <a:rPr lang="en-US" b="1" dirty="0" smtClean="0"/>
              <a:t> </a:t>
            </a:r>
            <a:r>
              <a:rPr lang="en-US" b="1" dirty="0"/>
              <a:t>clear, precise, and concise statement of the issue to be researched, it offers a focus and direction to the research. </a:t>
            </a:r>
            <a:endParaRPr lang="en-US" b="1" dirty="0" smtClean="0"/>
          </a:p>
          <a:p>
            <a:pPr algn="just"/>
            <a:r>
              <a:rPr lang="en-US" dirty="0" smtClean="0"/>
              <a:t>In </a:t>
            </a:r>
            <a:r>
              <a:rPr lang="en-US" dirty="0"/>
              <a:t>other words, it sets out the exact purpose of the research and clearly </a:t>
            </a:r>
            <a:r>
              <a:rPr lang="en-US" b="1" dirty="0">
                <a:solidFill>
                  <a:srgbClr val="FF0000"/>
                </a:solidFill>
              </a:rPr>
              <a:t>states the question to </a:t>
            </a:r>
            <a:r>
              <a:rPr lang="en-US" b="1" dirty="0" smtClean="0">
                <a:solidFill>
                  <a:srgbClr val="FF0000"/>
                </a:solidFill>
              </a:rPr>
              <a:t>which you </a:t>
            </a:r>
            <a:r>
              <a:rPr lang="en-US" b="1" dirty="0">
                <a:solidFill>
                  <a:srgbClr val="FF0000"/>
                </a:solidFill>
              </a:rPr>
              <a:t>are trying to find an answer. </a:t>
            </a:r>
            <a:endParaRPr lang="en-US" b="1" dirty="0" smtClean="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2</a:t>
            </a:fld>
            <a:endParaRPr lang="en-GB"/>
          </a:p>
        </p:txBody>
      </p:sp>
    </p:spTree>
    <p:extLst>
      <p:ext uri="{BB962C8B-B14F-4D97-AF65-F5344CB8AC3E}">
        <p14:creationId xmlns="" xmlns:p14="http://schemas.microsoft.com/office/powerpoint/2010/main" val="290000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MY" b="1" dirty="0" smtClean="0"/>
              <a:t>Broad Problem Area</a:t>
            </a:r>
            <a:endParaRPr lang="en-MY" b="1" dirty="0"/>
          </a:p>
        </p:txBody>
      </p:sp>
      <p:sp>
        <p:nvSpPr>
          <p:cNvPr id="3" name="Content Placeholder 2"/>
          <p:cNvSpPr>
            <a:spLocks noGrp="1"/>
          </p:cNvSpPr>
          <p:nvPr>
            <p:ph idx="1"/>
          </p:nvPr>
        </p:nvSpPr>
        <p:spPr>
          <a:xfrm>
            <a:off x="457200" y="1412776"/>
            <a:ext cx="8229600" cy="4713387"/>
          </a:xfrm>
        </p:spPr>
        <p:txBody>
          <a:bodyPr>
            <a:normAutofit lnSpcReduction="10000"/>
          </a:bodyPr>
          <a:lstStyle/>
          <a:p>
            <a:pPr algn="just"/>
            <a:r>
              <a:rPr lang="en-US" dirty="0" smtClean="0"/>
              <a:t>To </a:t>
            </a:r>
            <a:r>
              <a:rPr lang="en-US" dirty="0"/>
              <a:t>put it differently, </a:t>
            </a:r>
            <a:r>
              <a:rPr lang="en-US" b="1" dirty="0">
                <a:solidFill>
                  <a:srgbClr val="7030A0"/>
                </a:solidFill>
              </a:rPr>
              <a:t>a broad problem area does not highlight the specific problem that exists. </a:t>
            </a:r>
            <a:endParaRPr lang="en-US" b="1" dirty="0" smtClean="0">
              <a:solidFill>
                <a:srgbClr val="7030A0"/>
              </a:solidFill>
            </a:endParaRPr>
          </a:p>
          <a:p>
            <a:pPr algn="just"/>
            <a:r>
              <a:rPr lang="en-US" dirty="0" smtClean="0"/>
              <a:t>Unless </a:t>
            </a:r>
            <a:r>
              <a:rPr lang="en-US" dirty="0"/>
              <a:t>the precise problem is identified, a solution to it cannot be found. </a:t>
            </a:r>
            <a:endParaRPr lang="en-US" dirty="0" smtClean="0"/>
          </a:p>
          <a:p>
            <a:pPr algn="just"/>
            <a:r>
              <a:rPr lang="en-US" dirty="0" smtClean="0"/>
              <a:t>This </a:t>
            </a:r>
            <a:r>
              <a:rPr lang="en-US" dirty="0"/>
              <a:t>is akin to an individual going to a doctor saying </a:t>
            </a:r>
            <a:r>
              <a:rPr lang="en-US" b="1" dirty="0">
                <a:solidFill>
                  <a:srgbClr val="FF0000"/>
                </a:solidFill>
              </a:rPr>
              <a:t>he is losing weight (broad problem). </a:t>
            </a:r>
            <a:r>
              <a:rPr lang="en-US" dirty="0"/>
              <a:t>Unless the physician can locate the </a:t>
            </a:r>
            <a:r>
              <a:rPr lang="en-US" b="1" dirty="0">
                <a:solidFill>
                  <a:srgbClr val="FF0000"/>
                </a:solidFill>
              </a:rPr>
              <a:t>reason for this weight loss (define the problem),</a:t>
            </a:r>
            <a:r>
              <a:rPr lang="en-US" dirty="0"/>
              <a:t> </a:t>
            </a:r>
            <a:r>
              <a:rPr lang="en-US" b="1" dirty="0">
                <a:solidFill>
                  <a:srgbClr val="FF0000"/>
                </a:solidFill>
              </a:rPr>
              <a:t>the situation cannot be rectified.</a:t>
            </a:r>
            <a:endParaRPr lang="en-MY" b="1" dirty="0">
              <a:solidFill>
                <a:srgbClr val="FF0000"/>
              </a:solidFill>
            </a:endParaRPr>
          </a:p>
          <a:p>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3</a:t>
            </a:fld>
            <a:endParaRPr lang="en-GB"/>
          </a:p>
        </p:txBody>
      </p:sp>
    </p:spTree>
    <p:extLst>
      <p:ext uri="{BB962C8B-B14F-4D97-AF65-F5344CB8AC3E}">
        <p14:creationId xmlns="" xmlns:p14="http://schemas.microsoft.com/office/powerpoint/2010/main" val="33171898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dirty="0"/>
              <a:t>Broad Problem Area</a:t>
            </a:r>
          </a:p>
        </p:txBody>
      </p:sp>
      <p:sp>
        <p:nvSpPr>
          <p:cNvPr id="3" name="Content Placeholder 2"/>
          <p:cNvSpPr>
            <a:spLocks noGrp="1"/>
          </p:cNvSpPr>
          <p:nvPr>
            <p:ph idx="1"/>
          </p:nvPr>
        </p:nvSpPr>
        <p:spPr>
          <a:xfrm>
            <a:off x="457200" y="1417638"/>
            <a:ext cx="8229600" cy="4708525"/>
          </a:xfrm>
        </p:spPr>
        <p:txBody>
          <a:bodyPr/>
          <a:lstStyle/>
          <a:p>
            <a:pPr algn="just"/>
            <a:r>
              <a:rPr lang="en-MY" b="1" dirty="0" smtClean="0"/>
              <a:t> “Problem” </a:t>
            </a:r>
            <a:r>
              <a:rPr lang="en-MY" dirty="0" smtClean="0"/>
              <a:t>does not  necessarily mean that something is seriously wrong with current situation that needs to be rectified immediately.</a:t>
            </a:r>
          </a:p>
          <a:p>
            <a:pPr algn="just"/>
            <a:r>
              <a:rPr lang="en-MY" b="1" dirty="0" smtClean="0"/>
              <a:t>A “problem” </a:t>
            </a:r>
            <a:r>
              <a:rPr lang="en-MY" dirty="0" smtClean="0"/>
              <a:t>may indicate an interest in an issue where finding the right answers might help to improve an existing situation</a:t>
            </a:r>
            <a:endParaRPr lang="en-MY"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4</a:t>
            </a:fld>
            <a:endParaRPr lang="en-GB"/>
          </a:p>
        </p:txBody>
      </p:sp>
    </p:spTree>
    <p:extLst>
      <p:ext uri="{BB962C8B-B14F-4D97-AF65-F5344CB8AC3E}">
        <p14:creationId xmlns="" xmlns:p14="http://schemas.microsoft.com/office/powerpoint/2010/main" val="1573228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en-MY" b="1" dirty="0"/>
              <a:t>Broad Problem Area</a:t>
            </a:r>
          </a:p>
        </p:txBody>
      </p:sp>
      <p:sp>
        <p:nvSpPr>
          <p:cNvPr id="3" name="Content Placeholder 2"/>
          <p:cNvSpPr>
            <a:spLocks noGrp="1"/>
          </p:cNvSpPr>
          <p:nvPr>
            <p:ph idx="1"/>
          </p:nvPr>
        </p:nvSpPr>
        <p:spPr>
          <a:xfrm>
            <a:off x="457200" y="1412776"/>
            <a:ext cx="8229600" cy="4713387"/>
          </a:xfrm>
        </p:spPr>
        <p:txBody>
          <a:bodyPr/>
          <a:lstStyle/>
          <a:p>
            <a:pPr algn="just"/>
            <a:r>
              <a:rPr lang="en-MY" dirty="0" smtClean="0"/>
              <a:t>Once we have identified the broad problem area, it needs to be narrowed down to a specific problem statement after some preliminary information is gathered by the researchers.</a:t>
            </a:r>
          </a:p>
          <a:p>
            <a:r>
              <a:rPr lang="en-MY" b="1" dirty="0" smtClean="0"/>
              <a:t>Interviews</a:t>
            </a:r>
          </a:p>
          <a:p>
            <a:r>
              <a:rPr lang="en-MY" b="1" dirty="0" smtClean="0"/>
              <a:t>Literature Search</a:t>
            </a:r>
            <a:endParaRPr lang="en-MY" b="1" dirty="0"/>
          </a:p>
        </p:txBody>
      </p:sp>
      <p:sp>
        <p:nvSpPr>
          <p:cNvPr id="4" name="Footer Placeholder 3"/>
          <p:cNvSpPr>
            <a:spLocks noGrp="1"/>
          </p:cNvSpPr>
          <p:nvPr>
            <p:ph type="ftr" sz="quarter" idx="11"/>
          </p:nvPr>
        </p:nvSpPr>
        <p:spPr/>
        <p:txBody>
          <a:bodyPr/>
          <a:lstStyle/>
          <a:p>
            <a:r>
              <a:rPr lang="en-GB" smtClean="0"/>
              <a:t>© 2012 John Wiley &amp; Sons Ltd. www.wiley.com/college/sekaran</a:t>
            </a:r>
            <a:endParaRPr lang="en-GB"/>
          </a:p>
        </p:txBody>
      </p:sp>
      <p:sp>
        <p:nvSpPr>
          <p:cNvPr id="5" name="Slide Number Placeholder 4"/>
          <p:cNvSpPr>
            <a:spLocks noGrp="1"/>
          </p:cNvSpPr>
          <p:nvPr>
            <p:ph type="sldNum" sz="quarter" idx="12"/>
          </p:nvPr>
        </p:nvSpPr>
        <p:spPr/>
        <p:txBody>
          <a:bodyPr/>
          <a:lstStyle/>
          <a:p>
            <a:fld id="{3B2F5F2D-7147-4BDF-B2EA-6910118A72F8}" type="slidenum">
              <a:rPr lang="en-GB" smtClean="0"/>
              <a:pPr/>
              <a:t>5</a:t>
            </a:fld>
            <a:endParaRPr lang="en-GB"/>
          </a:p>
        </p:txBody>
      </p:sp>
    </p:spTree>
    <p:extLst>
      <p:ext uri="{BB962C8B-B14F-4D97-AF65-F5344CB8AC3E}">
        <p14:creationId xmlns="" xmlns:p14="http://schemas.microsoft.com/office/powerpoint/2010/main" val="167794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74638"/>
            <a:ext cx="8229600" cy="778098"/>
          </a:xfrm>
        </p:spPr>
        <p:txBody>
          <a:bodyPr/>
          <a:lstStyle/>
          <a:p>
            <a:pPr eaLnBrk="1" hangingPunct="1"/>
            <a:r>
              <a:rPr lang="en-US" b="1" dirty="0" smtClean="0"/>
              <a:t>A good problem statement</a:t>
            </a:r>
          </a:p>
        </p:txBody>
      </p:sp>
      <p:sp>
        <p:nvSpPr>
          <p:cNvPr id="3" name="Content Placeholder 2"/>
          <p:cNvSpPr>
            <a:spLocks noGrp="1"/>
          </p:cNvSpPr>
          <p:nvPr>
            <p:ph idx="1"/>
          </p:nvPr>
        </p:nvSpPr>
        <p:spPr>
          <a:xfrm>
            <a:off x="457200" y="1340768"/>
            <a:ext cx="8229600" cy="4785395"/>
          </a:xfrm>
        </p:spPr>
        <p:txBody>
          <a:bodyPr>
            <a:normAutofit/>
          </a:bodyPr>
          <a:lstStyle/>
          <a:p>
            <a:pPr eaLnBrk="1" hangingPunct="1">
              <a:lnSpc>
                <a:spcPct val="80000"/>
              </a:lnSpc>
            </a:pPr>
            <a:endParaRPr lang="en-US" sz="2200" b="1" dirty="0" smtClean="0"/>
          </a:p>
          <a:p>
            <a:pPr marL="0" indent="0" eaLnBrk="1" hangingPunct="1">
              <a:lnSpc>
                <a:spcPct val="80000"/>
              </a:lnSpc>
              <a:buNone/>
            </a:pPr>
            <a:r>
              <a:rPr lang="en-US" sz="2200" b="1" dirty="0" smtClean="0"/>
              <a:t>Research </a:t>
            </a:r>
            <a:r>
              <a:rPr lang="en-US" sz="2200" b="1" u="sng" dirty="0" smtClean="0"/>
              <a:t>objective</a:t>
            </a:r>
            <a:r>
              <a:rPr lang="en-US" sz="2200" b="1" dirty="0" smtClean="0"/>
              <a:t>: </a:t>
            </a:r>
            <a:r>
              <a:rPr lang="en-US" sz="2200" b="1" i="1" dirty="0" smtClean="0">
                <a:solidFill>
                  <a:srgbClr val="FF0000"/>
                </a:solidFill>
              </a:rPr>
              <a:t>Why</a:t>
            </a:r>
            <a:r>
              <a:rPr lang="en-US" sz="2200" b="1" dirty="0" smtClean="0">
                <a:solidFill>
                  <a:srgbClr val="FF0000"/>
                </a:solidFill>
              </a:rPr>
              <a:t> of the research</a:t>
            </a:r>
          </a:p>
          <a:p>
            <a:pPr marL="0" indent="0" eaLnBrk="1" hangingPunct="1">
              <a:lnSpc>
                <a:spcPct val="80000"/>
              </a:lnSpc>
              <a:buNone/>
            </a:pPr>
            <a:endParaRPr lang="en-US" sz="2200" b="1" dirty="0">
              <a:solidFill>
                <a:srgbClr val="FF0000"/>
              </a:solidFill>
            </a:endParaRPr>
          </a:p>
          <a:p>
            <a:pPr marL="0" indent="0" eaLnBrk="1" hangingPunct="1">
              <a:lnSpc>
                <a:spcPct val="80000"/>
              </a:lnSpc>
              <a:buNone/>
            </a:pPr>
            <a:r>
              <a:rPr lang="en-US" sz="2200" dirty="0" smtClean="0"/>
              <a:t>Research objective applied research:</a:t>
            </a:r>
          </a:p>
          <a:p>
            <a:pPr lvl="1" eaLnBrk="1" hangingPunct="1">
              <a:lnSpc>
                <a:spcPct val="80000"/>
              </a:lnSpc>
            </a:pPr>
            <a:r>
              <a:rPr lang="en-US" sz="1900" dirty="0" smtClean="0"/>
              <a:t>to solve a specific problem in a work setting;</a:t>
            </a:r>
          </a:p>
          <a:p>
            <a:pPr lvl="1" eaLnBrk="1" hangingPunct="1">
              <a:lnSpc>
                <a:spcPct val="80000"/>
              </a:lnSpc>
            </a:pPr>
            <a:r>
              <a:rPr lang="en-US" sz="1900" dirty="0" smtClean="0"/>
              <a:t>to change something.</a:t>
            </a:r>
          </a:p>
          <a:p>
            <a:pPr marL="0" indent="0" eaLnBrk="1" hangingPunct="1">
              <a:lnSpc>
                <a:spcPct val="80000"/>
              </a:lnSpc>
              <a:buNone/>
            </a:pPr>
            <a:r>
              <a:rPr lang="en-US" sz="2200" b="1" dirty="0" smtClean="0"/>
              <a:t>Example:</a:t>
            </a:r>
          </a:p>
          <a:p>
            <a:pPr lvl="1" eaLnBrk="1" hangingPunct="1">
              <a:lnSpc>
                <a:spcPct val="80000"/>
              </a:lnSpc>
            </a:pPr>
            <a:r>
              <a:rPr lang="en-US" sz="1900" i="1" dirty="0" smtClean="0"/>
              <a:t>To determine factors that increase employee commitment to the organization</a:t>
            </a:r>
            <a:r>
              <a:rPr lang="en-US" sz="1900" dirty="0" smtClean="0"/>
              <a:t>;</a:t>
            </a:r>
          </a:p>
          <a:p>
            <a:pPr marL="0" indent="0" algn="just" eaLnBrk="1" hangingPunct="1">
              <a:lnSpc>
                <a:spcPct val="80000"/>
              </a:lnSpc>
              <a:buNone/>
            </a:pPr>
            <a:endParaRPr lang="en-US" sz="2200" b="1" i="1" dirty="0" smtClean="0">
              <a:solidFill>
                <a:srgbClr val="FF0000"/>
              </a:solidFill>
            </a:endParaRPr>
          </a:p>
          <a:p>
            <a:pPr marL="0" indent="0" algn="ctr" eaLnBrk="1" hangingPunct="1">
              <a:lnSpc>
                <a:spcPct val="80000"/>
              </a:lnSpc>
              <a:buNone/>
            </a:pPr>
            <a:r>
              <a:rPr lang="en-US" sz="2200" b="1" i="1" dirty="0" smtClean="0">
                <a:solidFill>
                  <a:srgbClr val="FF0000"/>
                </a:solidFill>
              </a:rPr>
              <a:t>Allows manager to increase commitment and hence to decrease turnover, absenteeism and increase performance levels.</a:t>
            </a:r>
          </a:p>
        </p:txBody>
      </p:sp>
      <p:sp>
        <p:nvSpPr>
          <p:cNvPr id="4"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160175934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74638"/>
            <a:ext cx="8229600" cy="706090"/>
          </a:xfrm>
        </p:spPr>
        <p:txBody>
          <a:bodyPr>
            <a:normAutofit fontScale="90000"/>
          </a:bodyPr>
          <a:lstStyle/>
          <a:p>
            <a:pPr eaLnBrk="1" hangingPunct="1"/>
            <a:r>
              <a:rPr lang="en-US" b="1" dirty="0" smtClean="0"/>
              <a:t>Example</a:t>
            </a:r>
          </a:p>
        </p:txBody>
      </p:sp>
      <p:sp>
        <p:nvSpPr>
          <p:cNvPr id="3" name="Content Placeholder 2"/>
          <p:cNvSpPr>
            <a:spLocks noGrp="1"/>
          </p:cNvSpPr>
          <p:nvPr>
            <p:ph idx="1"/>
          </p:nvPr>
        </p:nvSpPr>
        <p:spPr>
          <a:xfrm>
            <a:off x="683568" y="1196752"/>
            <a:ext cx="8229600" cy="4886003"/>
          </a:xfrm>
        </p:spPr>
        <p:txBody>
          <a:bodyPr/>
          <a:lstStyle/>
          <a:p>
            <a:pPr marL="0" indent="0" algn="just" eaLnBrk="1" hangingPunct="1">
              <a:spcBef>
                <a:spcPts val="0"/>
              </a:spcBef>
              <a:buFont typeface="Wingdings" pitchFamily="2" charset="2"/>
              <a:buNone/>
            </a:pPr>
            <a:r>
              <a:rPr lang="en-GB" b="1" dirty="0" smtClean="0"/>
              <a:t>The purpose of this study is two fold: </a:t>
            </a:r>
            <a:r>
              <a:rPr lang="en-GB" dirty="0" smtClean="0"/>
              <a:t/>
            </a:r>
            <a:br>
              <a:rPr lang="en-GB" dirty="0" smtClean="0"/>
            </a:br>
            <a:endParaRPr lang="en-GB" dirty="0" smtClean="0"/>
          </a:p>
          <a:p>
            <a:pPr marL="0" indent="0" algn="just" eaLnBrk="1" hangingPunct="1">
              <a:spcBef>
                <a:spcPts val="0"/>
              </a:spcBef>
              <a:buFont typeface="Helvetica" charset="0"/>
              <a:buAutoNum type="arabicPeriod"/>
            </a:pPr>
            <a:r>
              <a:rPr lang="en-GB" dirty="0" smtClean="0"/>
              <a:t> </a:t>
            </a:r>
            <a:r>
              <a:rPr lang="en-GB" b="1" dirty="0" smtClean="0"/>
              <a:t>To identify the factors </a:t>
            </a:r>
            <a:r>
              <a:rPr lang="en-GB" dirty="0" smtClean="0"/>
              <a:t>that influence the passenger’s waiting experience and</a:t>
            </a:r>
            <a:br>
              <a:rPr lang="en-GB" dirty="0" smtClean="0"/>
            </a:br>
            <a:r>
              <a:rPr lang="en-GB" dirty="0" smtClean="0"/>
              <a:t> </a:t>
            </a:r>
          </a:p>
          <a:p>
            <a:pPr marL="0" indent="0" algn="just" eaLnBrk="1" hangingPunct="1">
              <a:spcBef>
                <a:spcPts val="0"/>
              </a:spcBef>
              <a:buFont typeface="Helvetica" charset="0"/>
              <a:buAutoNum type="arabicPeriod"/>
            </a:pPr>
            <a:r>
              <a:rPr lang="en-GB" dirty="0" smtClean="0"/>
              <a:t> </a:t>
            </a:r>
            <a:r>
              <a:rPr lang="en-GB" b="1" dirty="0" smtClean="0"/>
              <a:t>To investigate the possible </a:t>
            </a:r>
            <a:r>
              <a:rPr lang="en-GB" dirty="0" smtClean="0"/>
              <a:t>impact of waiting on customer satisfaction and service evaluations. </a:t>
            </a:r>
            <a:endParaRPr lang="en-US" dirty="0" smtClean="0"/>
          </a:p>
        </p:txBody>
      </p:sp>
    </p:spTree>
    <p:extLst>
      <p:ext uri="{BB962C8B-B14F-4D97-AF65-F5344CB8AC3E}">
        <p14:creationId xmlns="" xmlns:p14="http://schemas.microsoft.com/office/powerpoint/2010/main" val="294532360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A good problem statement</a:t>
            </a:r>
          </a:p>
        </p:txBody>
      </p:sp>
      <p:sp>
        <p:nvSpPr>
          <p:cNvPr id="3" name="Content Placeholder 2"/>
          <p:cNvSpPr>
            <a:spLocks noGrp="1"/>
          </p:cNvSpPr>
          <p:nvPr>
            <p:ph idx="1"/>
          </p:nvPr>
        </p:nvSpPr>
        <p:spPr>
          <a:xfrm>
            <a:off x="457200" y="1600200"/>
            <a:ext cx="8229600" cy="4708525"/>
          </a:xfrm>
        </p:spPr>
        <p:txBody>
          <a:bodyPr>
            <a:normAutofit/>
          </a:bodyPr>
          <a:lstStyle/>
          <a:p>
            <a:pPr eaLnBrk="1" hangingPunct="1">
              <a:lnSpc>
                <a:spcPct val="80000"/>
              </a:lnSpc>
            </a:pPr>
            <a:r>
              <a:rPr lang="en-US" sz="2000" b="1" dirty="0" smtClean="0"/>
              <a:t>Research </a:t>
            </a:r>
            <a:r>
              <a:rPr lang="en-US" sz="2000" b="1" u="sng" dirty="0" smtClean="0"/>
              <a:t>questions</a:t>
            </a:r>
            <a:r>
              <a:rPr lang="en-US" sz="2000" b="1" dirty="0" smtClean="0"/>
              <a:t>: </a:t>
            </a:r>
          </a:p>
          <a:p>
            <a:pPr lvl="1" eaLnBrk="1" hangingPunct="1">
              <a:lnSpc>
                <a:spcPct val="80000"/>
              </a:lnSpc>
            </a:pPr>
            <a:r>
              <a:rPr lang="en-US" sz="1700" dirty="0" smtClean="0"/>
              <a:t>what of the research (what do you want to learn?)</a:t>
            </a:r>
          </a:p>
          <a:p>
            <a:pPr lvl="1" eaLnBrk="1" hangingPunct="1">
              <a:lnSpc>
                <a:spcPct val="80000"/>
              </a:lnSpc>
            </a:pPr>
            <a:r>
              <a:rPr lang="en-US" sz="1700" dirty="0" smtClean="0"/>
              <a:t>Translates problem into a specific need  for information</a:t>
            </a:r>
          </a:p>
          <a:p>
            <a:pPr eaLnBrk="1" hangingPunct="1">
              <a:lnSpc>
                <a:spcPct val="80000"/>
              </a:lnSpc>
            </a:pPr>
            <a:r>
              <a:rPr lang="en-US" sz="2000" b="1" dirty="0" smtClean="0"/>
              <a:t>Research questions:</a:t>
            </a:r>
          </a:p>
          <a:p>
            <a:pPr lvl="1" eaLnBrk="1" hangingPunct="1">
              <a:lnSpc>
                <a:spcPct val="80000"/>
              </a:lnSpc>
            </a:pPr>
            <a:r>
              <a:rPr lang="en-US" sz="1700" dirty="0" smtClean="0"/>
              <a:t>Are related to the objective</a:t>
            </a:r>
          </a:p>
          <a:p>
            <a:pPr lvl="1" eaLnBrk="1" hangingPunct="1">
              <a:lnSpc>
                <a:spcPct val="80000"/>
              </a:lnSpc>
            </a:pPr>
            <a:r>
              <a:rPr lang="en-US" sz="1700" dirty="0" smtClean="0"/>
              <a:t>If objective is unclear we will not be able to formulate research questions</a:t>
            </a:r>
          </a:p>
          <a:p>
            <a:pPr eaLnBrk="1" hangingPunct="1">
              <a:lnSpc>
                <a:spcPct val="80000"/>
              </a:lnSpc>
            </a:pPr>
            <a:r>
              <a:rPr lang="en-US" sz="2000" b="1" dirty="0" smtClean="0"/>
              <a:t>Example:</a:t>
            </a:r>
          </a:p>
          <a:p>
            <a:pPr lvl="1" eaLnBrk="1" hangingPunct="1">
              <a:lnSpc>
                <a:spcPct val="80000"/>
              </a:lnSpc>
            </a:pPr>
            <a:r>
              <a:rPr lang="en-US" sz="1700" dirty="0" smtClean="0"/>
              <a:t>What are the factors that affect the perceived waiting experience of airline passengers</a:t>
            </a:r>
          </a:p>
          <a:p>
            <a:pPr lvl="1" eaLnBrk="1" hangingPunct="1">
              <a:lnSpc>
                <a:spcPct val="80000"/>
              </a:lnSpc>
            </a:pPr>
            <a:r>
              <a:rPr lang="en-US" sz="1700" dirty="0" smtClean="0"/>
              <a:t>To what extent do these factors affect the perception of waiting times? </a:t>
            </a:r>
          </a:p>
          <a:p>
            <a:pPr lvl="1" eaLnBrk="1" hangingPunct="1">
              <a:lnSpc>
                <a:spcPct val="80000"/>
              </a:lnSpc>
            </a:pPr>
            <a:r>
              <a:rPr lang="en-US" sz="1700" dirty="0" smtClean="0"/>
              <a:t>What are the affective consequences of waiting </a:t>
            </a:r>
          </a:p>
          <a:p>
            <a:pPr lvl="1" eaLnBrk="1" hangingPunct="1">
              <a:lnSpc>
                <a:spcPct val="80000"/>
              </a:lnSpc>
            </a:pPr>
            <a:r>
              <a:rPr lang="en-US" sz="1700" dirty="0" smtClean="0"/>
              <a:t>How does affect mediate the relationship between waiting and service evaluations?</a:t>
            </a:r>
          </a:p>
          <a:p>
            <a:pPr lvl="1" eaLnBrk="1" hangingPunct="1">
              <a:lnSpc>
                <a:spcPct val="80000"/>
              </a:lnSpc>
            </a:pPr>
            <a:r>
              <a:rPr lang="en-US" sz="1700" dirty="0" smtClean="0"/>
              <a:t>How do situational variables (such as filled time) influence customer reactions to the waiting experience?</a:t>
            </a:r>
            <a:endParaRPr lang="en-US" sz="2500" dirty="0" smtClean="0"/>
          </a:p>
          <a:p>
            <a:pPr lvl="1" eaLnBrk="1" hangingPunct="1">
              <a:lnSpc>
                <a:spcPct val="80000"/>
              </a:lnSpc>
            </a:pPr>
            <a:endParaRPr lang="en-US" sz="1700" dirty="0" smtClean="0"/>
          </a:p>
        </p:txBody>
      </p:sp>
      <p:sp>
        <p:nvSpPr>
          <p:cNvPr id="4"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303306380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34082"/>
          </a:xfrm>
        </p:spPr>
        <p:txBody>
          <a:bodyPr>
            <a:normAutofit fontScale="90000"/>
          </a:bodyPr>
          <a:lstStyle/>
          <a:p>
            <a:pPr eaLnBrk="1" hangingPunct="1"/>
            <a:r>
              <a:rPr lang="en-US" b="1" dirty="0" smtClean="0"/>
              <a:t>Good problem statement</a:t>
            </a:r>
          </a:p>
        </p:txBody>
      </p:sp>
      <p:sp>
        <p:nvSpPr>
          <p:cNvPr id="30723" name="Content Placeholder 2"/>
          <p:cNvSpPr>
            <a:spLocks noGrp="1"/>
          </p:cNvSpPr>
          <p:nvPr>
            <p:ph idx="1"/>
          </p:nvPr>
        </p:nvSpPr>
        <p:spPr>
          <a:xfrm>
            <a:off x="457200" y="1340768"/>
            <a:ext cx="8229600" cy="4785395"/>
          </a:xfrm>
        </p:spPr>
        <p:txBody>
          <a:bodyPr/>
          <a:lstStyle/>
          <a:p>
            <a:pPr eaLnBrk="1" hangingPunct="1"/>
            <a:r>
              <a:rPr lang="en-US" b="1" dirty="0" smtClean="0"/>
              <a:t>Relevant</a:t>
            </a:r>
          </a:p>
          <a:p>
            <a:pPr lvl="1" eaLnBrk="1" hangingPunct="1"/>
            <a:r>
              <a:rPr lang="en-US" dirty="0" smtClean="0"/>
              <a:t>for the organization</a:t>
            </a:r>
          </a:p>
          <a:p>
            <a:pPr eaLnBrk="1" hangingPunct="1"/>
            <a:r>
              <a:rPr lang="en-US" b="1" dirty="0" smtClean="0"/>
              <a:t>Feasible</a:t>
            </a:r>
          </a:p>
          <a:p>
            <a:pPr lvl="1" eaLnBrk="1" hangingPunct="1"/>
            <a:r>
              <a:rPr lang="en-US" dirty="0" smtClean="0"/>
              <a:t>you are able to answer the research questions within the restrictions of the research project. </a:t>
            </a:r>
          </a:p>
          <a:p>
            <a:pPr eaLnBrk="1" hangingPunct="1"/>
            <a:r>
              <a:rPr lang="en-US" b="1" dirty="0" smtClean="0"/>
              <a:t>Interesting</a:t>
            </a:r>
          </a:p>
          <a:p>
            <a:pPr lvl="1" eaLnBrk="1" hangingPunct="1"/>
            <a:r>
              <a:rPr lang="en-US" dirty="0" smtClean="0"/>
              <a:t>to you!</a:t>
            </a:r>
          </a:p>
        </p:txBody>
      </p:sp>
      <p:sp>
        <p:nvSpPr>
          <p:cNvPr id="4" name="Footer Placeholder 3"/>
          <p:cNvSpPr>
            <a:spLocks noGrp="1"/>
          </p:cNvSpPr>
          <p:nvPr>
            <p:ph type="ftr" sz="quarter" idx="11"/>
          </p:nvPr>
        </p:nvSpPr>
        <p:spPr>
          <a:xfrm>
            <a:off x="3124200" y="6356350"/>
            <a:ext cx="2895600" cy="365125"/>
          </a:xfrm>
        </p:spPr>
        <p:txBody>
          <a:bodyPr/>
          <a:lstStyle/>
          <a:p>
            <a:r>
              <a:rPr lang="en-GB" dirty="0" smtClean="0">
                <a:solidFill>
                  <a:schemeClr val="tx1"/>
                </a:solidFill>
              </a:rPr>
              <a:t>© 2012 John Wiley &amp; Sons Ltd. www.wiley.com/college/sekaran</a:t>
            </a:r>
            <a:endParaRPr lang="en-GB" dirty="0">
              <a:solidFill>
                <a:schemeClr val="tx1"/>
              </a:solidFill>
            </a:endParaRPr>
          </a:p>
        </p:txBody>
      </p:sp>
    </p:spTree>
    <p:extLst>
      <p:ext uri="{BB962C8B-B14F-4D97-AF65-F5344CB8AC3E}">
        <p14:creationId xmlns="" xmlns:p14="http://schemas.microsoft.com/office/powerpoint/2010/main" val="325889468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1114</Words>
  <Application>Microsoft Office PowerPoint</Application>
  <PresentationFormat>On-screen Show (4:3)</PresentationFormat>
  <Paragraphs>145</Paragraphs>
  <Slides>19</Slides>
  <Notes>1</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Office Theme</vt:lpstr>
      <vt:lpstr>1_Custom Design</vt:lpstr>
      <vt:lpstr>Custom Design</vt:lpstr>
      <vt:lpstr>1_Office Theme</vt:lpstr>
      <vt:lpstr>Slide 1</vt:lpstr>
      <vt:lpstr>Broad Problem Area</vt:lpstr>
      <vt:lpstr>Broad Problem Area</vt:lpstr>
      <vt:lpstr>Broad Problem Area</vt:lpstr>
      <vt:lpstr>Broad Problem Area</vt:lpstr>
      <vt:lpstr>A good problem statement</vt:lpstr>
      <vt:lpstr>Example</vt:lpstr>
      <vt:lpstr>A good problem statement</vt:lpstr>
      <vt:lpstr>Good problem statement</vt:lpstr>
      <vt:lpstr>Preliminary Information Gathering</vt:lpstr>
      <vt:lpstr>First Review of the Literature</vt:lpstr>
      <vt:lpstr>First Review of the Literature</vt:lpstr>
      <vt:lpstr>First Review of the Literature</vt:lpstr>
      <vt:lpstr>Determining the literature Review</vt:lpstr>
      <vt:lpstr>The research proposal</vt:lpstr>
      <vt:lpstr>Research Paper Outline </vt:lpstr>
      <vt:lpstr>Research Proposal contains</vt:lpstr>
      <vt:lpstr> Employee Loyalty ( Developing Problem Statement)</vt:lpstr>
      <vt:lpstr>Objective and Research Question</vt:lpstr>
    </vt:vector>
  </TitlesOfParts>
  <Company>John Wiley and Sons,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Wilson, Ellie - Chichester</dc:creator>
  <cp:lastModifiedBy>Windows User</cp:lastModifiedBy>
  <cp:revision>33</cp:revision>
  <dcterms:created xsi:type="dcterms:W3CDTF">2012-09-28T11:44:13Z</dcterms:created>
  <dcterms:modified xsi:type="dcterms:W3CDTF">2018-10-19T12:27:52Z</dcterms:modified>
</cp:coreProperties>
</file>